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5" r:id="rId5"/>
    <p:sldId id="266" r:id="rId6"/>
    <p:sldId id="267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1"/>
            <a:ext cx="7772400" cy="1214446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Полтавська обласна бібліотека для дітей ім. Панаса Мирного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00174"/>
            <a:ext cx="6400800" cy="4138626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Школа раннього розвитку з психологом, юристом та бібліографом</a:t>
            </a:r>
            <a:endParaRPr lang="ru-RU" sz="5400" b="1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uk-UA" b="1" dirty="0" smtClean="0">
                <a:latin typeface="Comic Sans MS" pitchFamily="66" charset="0"/>
              </a:rPr>
              <a:t>Частина І - юридична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uk-UA" dirty="0" smtClean="0">
                <a:latin typeface="Comic Sans MS" pitchFamily="66" charset="0"/>
              </a:rPr>
              <a:t>Включає в себе ознайомлення батьків з новою темою та її обговорення. </a:t>
            </a:r>
          </a:p>
          <a:p>
            <a:pPr algn="just">
              <a:buNone/>
            </a:pPr>
            <a:r>
              <a:rPr lang="uk-UA" dirty="0" smtClean="0">
                <a:latin typeface="Comic Sans MS" pitchFamily="66" charset="0"/>
              </a:rPr>
              <a:t>Теми:</a:t>
            </a:r>
          </a:p>
          <a:p>
            <a:pPr algn="just">
              <a:buFontTx/>
              <a:buChar char="-"/>
            </a:pPr>
            <a:r>
              <a:rPr lang="uk-UA" dirty="0" err="1" smtClean="0">
                <a:latin typeface="Comic Sans MS" pitchFamily="66" charset="0"/>
              </a:rPr>
              <a:t>“Діти</a:t>
            </a:r>
            <a:r>
              <a:rPr lang="uk-UA" dirty="0" smtClean="0">
                <a:latin typeface="Comic Sans MS" pitchFamily="66" charset="0"/>
              </a:rPr>
              <a:t> – пасажири: права дошкільнят і їх батьків у міському </a:t>
            </a:r>
            <a:r>
              <a:rPr lang="uk-UA" dirty="0" err="1" smtClean="0">
                <a:latin typeface="Comic Sans MS" pitchFamily="66" charset="0"/>
              </a:rPr>
              <a:t>транспорті”</a:t>
            </a:r>
            <a:r>
              <a:rPr lang="uk-UA" dirty="0" smtClean="0">
                <a:latin typeface="Comic Sans MS" pitchFamily="66" charset="0"/>
              </a:rPr>
              <a:t>;</a:t>
            </a:r>
          </a:p>
          <a:p>
            <a:pPr algn="just">
              <a:buFontTx/>
              <a:buChar char="-"/>
            </a:pPr>
            <a:r>
              <a:rPr lang="uk-UA" dirty="0" err="1" smtClean="0">
                <a:latin typeface="Comic Sans MS" pitchFamily="66" charset="0"/>
              </a:rPr>
              <a:t>“Правове</a:t>
            </a:r>
            <a:r>
              <a:rPr lang="uk-UA" dirty="0" smtClean="0">
                <a:latin typeface="Comic Sans MS" pitchFamily="66" charset="0"/>
              </a:rPr>
              <a:t> регулювання діяльності дитячих </a:t>
            </a:r>
            <a:r>
              <a:rPr lang="uk-UA" dirty="0" err="1" smtClean="0">
                <a:latin typeface="Comic Sans MS" pitchFamily="66" charset="0"/>
              </a:rPr>
              <a:t>садочків”</a:t>
            </a:r>
            <a:r>
              <a:rPr lang="uk-UA" dirty="0" smtClean="0">
                <a:latin typeface="Comic Sans MS" pitchFamily="66" charset="0"/>
              </a:rPr>
              <a:t>;</a:t>
            </a:r>
          </a:p>
          <a:p>
            <a:pPr algn="just">
              <a:buFontTx/>
              <a:buChar char="-"/>
            </a:pPr>
            <a:r>
              <a:rPr lang="uk-UA" dirty="0" err="1" smtClean="0">
                <a:latin typeface="Comic Sans MS" pitchFamily="66" charset="0"/>
              </a:rPr>
              <a:t>“Правове</a:t>
            </a:r>
            <a:r>
              <a:rPr lang="uk-UA" dirty="0" smtClean="0">
                <a:latin typeface="Comic Sans MS" pitchFamily="66" charset="0"/>
              </a:rPr>
              <a:t> регулювання харчування у дитячому </a:t>
            </a:r>
            <a:r>
              <a:rPr lang="uk-UA" dirty="0" err="1" smtClean="0">
                <a:latin typeface="Comic Sans MS" pitchFamily="66" charset="0"/>
              </a:rPr>
              <a:t>садочку”</a:t>
            </a:r>
            <a:r>
              <a:rPr lang="uk-UA" dirty="0" smtClean="0">
                <a:latin typeface="Comic Sans MS" pitchFamily="66" charset="0"/>
              </a:rPr>
              <a:t>;</a:t>
            </a:r>
          </a:p>
          <a:p>
            <a:pPr algn="just">
              <a:buFontTx/>
              <a:buChar char="-"/>
            </a:pPr>
            <a:r>
              <a:rPr lang="uk-UA" dirty="0" err="1" smtClean="0">
                <a:latin typeface="Comic Sans MS" pitchFamily="66" charset="0"/>
              </a:rPr>
              <a:t>“Правове</a:t>
            </a:r>
            <a:r>
              <a:rPr lang="uk-UA" dirty="0" smtClean="0">
                <a:latin typeface="Comic Sans MS" pitchFamily="66" charset="0"/>
              </a:rPr>
              <a:t> регулювання відносин діда і баби з своїми </a:t>
            </a:r>
            <a:r>
              <a:rPr lang="uk-UA" dirty="0" err="1" smtClean="0">
                <a:latin typeface="Comic Sans MS" pitchFamily="66" charset="0"/>
              </a:rPr>
              <a:t>внуками”</a:t>
            </a:r>
            <a:r>
              <a:rPr lang="uk-UA" dirty="0" smtClean="0">
                <a:latin typeface="Comic Sans MS" pitchFamily="66" charset="0"/>
              </a:rPr>
              <a:t> та ін.</a:t>
            </a:r>
          </a:p>
          <a:p>
            <a:pPr algn="just">
              <a:buNone/>
            </a:pPr>
            <a:r>
              <a:rPr lang="uk-UA" dirty="0" smtClean="0">
                <a:latin typeface="Comic Sans MS" pitchFamily="66" charset="0"/>
              </a:rPr>
              <a:t>Дітям пропонуються в цей час розмальовки, присвячені темі, що буде вивчатися.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2050" name="Picture 2" descr="H:\DCIM\100PHOTO\SAM_8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857232"/>
            <a:ext cx="5072098" cy="3333752"/>
          </a:xfrm>
          <a:prstGeom prst="rect">
            <a:avLst/>
          </a:prstGeom>
          <a:noFill/>
        </p:spPr>
      </p:pic>
      <p:pic>
        <p:nvPicPr>
          <p:cNvPr id="2051" name="Picture 3" descr="H:\DCIM\100PHOTO\SAM_8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714488"/>
            <a:ext cx="4714908" cy="3857652"/>
          </a:xfrm>
          <a:prstGeom prst="rect">
            <a:avLst/>
          </a:prstGeom>
          <a:noFill/>
        </p:spPr>
      </p:pic>
      <p:pic>
        <p:nvPicPr>
          <p:cNvPr id="2052" name="Picture 4" descr="H:\DCIM\100PHOTO\SAM_87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143116"/>
            <a:ext cx="4572000" cy="4714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sz="3400" dirty="0" smtClean="0">
                <a:latin typeface="Comic Sans MS" pitchFamily="66" charset="0"/>
              </a:rPr>
              <a:t>Розвиток кожної дитини повинен бути всебічним і комплексним. Найважливіше завдання, яке ми ставимо перед собою - це прищеплювати дитині любов до процесу пізнання та читання. Саме тому пропонуємо створити гурток «Школа раннього розвитку» із залученням психолога, юриста, бібліографа, в якому намагаються приділити увагу всім здібностям наших маленьких відвідувачів. Вік гуртківців – 1- 4 роки. Спільно з психологом, бібліографом та юристом ми розробили цікаву, пізнавальну, захоплюючу програму розвитку не лише для дітей, а й для батьків.</a:t>
            </a:r>
            <a:endParaRPr lang="ru-RU" sz="3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sz="3400" dirty="0" smtClean="0">
                <a:latin typeface="Comic Sans MS" pitchFamily="66" charset="0"/>
              </a:rPr>
              <a:t>Всі теми прописані з урахуванням емоційних і фізичних особливостей дитини кожного віку: одна зустріч – одна тема (ознайомлення, вивчення, закріплення).</a:t>
            </a:r>
            <a:endParaRPr lang="ru-RU" sz="3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sz="3400" dirty="0" smtClean="0">
                <a:latin typeface="Comic Sans MS" pitchFamily="66" charset="0"/>
              </a:rPr>
              <a:t>Під час навчання ми використовуємо тематичний ляльковий театр, обладнання за системою </a:t>
            </a:r>
            <a:r>
              <a:rPr lang="uk-UA" sz="3400" dirty="0" err="1" smtClean="0">
                <a:latin typeface="Comic Sans MS" pitchFamily="66" charset="0"/>
              </a:rPr>
              <a:t>Монтессорі</a:t>
            </a:r>
            <a:r>
              <a:rPr lang="uk-UA" sz="3400" dirty="0" smtClean="0">
                <a:latin typeface="Comic Sans MS" pitchFamily="66" charset="0"/>
              </a:rPr>
              <a:t> та багато іншого.</a:t>
            </a:r>
            <a:endParaRPr lang="ru-RU" sz="3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sz="3400" b="1" dirty="0" smtClean="0">
                <a:latin typeface="Comic Sans MS" pitchFamily="66" charset="0"/>
              </a:rPr>
              <a:t>Кожне заняття складається з таких частин:</a:t>
            </a:r>
            <a:endParaRPr lang="ru-RU" sz="3400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Comic Sans MS" pitchFamily="66" charset="0"/>
              </a:rPr>
              <a:t>Частина ІІ - творча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264320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>
                <a:latin typeface="Comic Sans MS" pitchFamily="66" charset="0"/>
              </a:rPr>
              <a:t>      Ми виготовляємо </a:t>
            </a:r>
            <a:r>
              <a:rPr lang="uk-UA" dirty="0" err="1" smtClean="0">
                <a:latin typeface="Comic Sans MS" pitchFamily="66" charset="0"/>
              </a:rPr>
              <a:t>поробки</a:t>
            </a:r>
            <a:r>
              <a:rPr lang="uk-UA" dirty="0" smtClean="0">
                <a:latin typeface="Comic Sans MS" pitchFamily="66" charset="0"/>
              </a:rPr>
              <a:t>, відповідні тематиці заняття. Це може бути малювання (пальчиковими фарбами, гуашшю, олівцями), аплікація (з паперу, засушених листочків або круп), ліплення (з  солоного тіста, пластиліну).</a:t>
            </a:r>
            <a:endParaRPr lang="ru-RU" dirty="0" smtClean="0"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1026" name="Picture 2" descr="H:\DCIM\100PHOTO\SAM_77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43182"/>
            <a:ext cx="4857784" cy="3976694"/>
          </a:xfrm>
          <a:prstGeom prst="rect">
            <a:avLst/>
          </a:prstGeom>
          <a:noFill/>
        </p:spPr>
      </p:pic>
      <p:pic>
        <p:nvPicPr>
          <p:cNvPr id="4" name="Picture 2" descr="H:\DCIM\100PHOTO\SAM_8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588" y="2571744"/>
            <a:ext cx="5286412" cy="3905256"/>
          </a:xfrm>
          <a:prstGeom prst="rect">
            <a:avLst/>
          </a:prstGeom>
          <a:noFill/>
        </p:spPr>
      </p:pic>
      <p:pic>
        <p:nvPicPr>
          <p:cNvPr id="1027" name="Picture 3" descr="H:\DCIM\100PHOTO\SAM_87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571480"/>
            <a:ext cx="4500594" cy="483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Comic Sans MS" pitchFamily="66" charset="0"/>
              </a:rPr>
              <a:t>Частина ІІІ - книжкова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       </a:t>
            </a:r>
            <a:r>
              <a:rPr lang="uk-UA" dirty="0" smtClean="0">
                <a:latin typeface="Comic Sans MS" pitchFamily="66" charset="0"/>
              </a:rPr>
              <a:t>Бібліограф у вигляді анімаційного героя пропонує дітям та батькам цікаві книги з теми заходу.</a:t>
            </a: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dirty="0" smtClean="0">
                <a:latin typeface="Comic Sans MS" pitchFamily="66" charset="0"/>
              </a:rPr>
              <a:t>        Всі частини уроку нерозривно пов'язані між собою, їх елементи чергуються для досягнення найбільшої концентрації уваги малюків. Після кожної інтелектуальної вправи діти із задоволенням рухаються під ритм веселої музики.</a:t>
            </a:r>
            <a:endParaRPr lang="ru-RU" dirty="0" smtClean="0"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1026" name="Picture 2" descr="H:\DCIM\100PHOTO\SAM_8789.JPG"/>
          <p:cNvPicPr>
            <a:picLocks noChangeAspect="1" noChangeArrowheads="1"/>
          </p:cNvPicPr>
          <p:nvPr/>
        </p:nvPicPr>
        <p:blipFill>
          <a:blip r:embed="rId2" cstate="print"/>
          <a:srcRect l="7143" t="25390" b="4297"/>
          <a:stretch>
            <a:fillRect/>
          </a:stretch>
        </p:blipFill>
        <p:spPr bwMode="auto">
          <a:xfrm>
            <a:off x="500034" y="285728"/>
            <a:ext cx="4643470" cy="4286280"/>
          </a:xfrm>
          <a:prstGeom prst="rect">
            <a:avLst/>
          </a:prstGeom>
          <a:noFill/>
        </p:spPr>
      </p:pic>
      <p:pic>
        <p:nvPicPr>
          <p:cNvPr id="1027" name="Picture 3" descr="H:\DCIM\100PHOTO\SAM_8599.JPG"/>
          <p:cNvPicPr>
            <a:picLocks noChangeAspect="1" noChangeArrowheads="1"/>
          </p:cNvPicPr>
          <p:nvPr/>
        </p:nvPicPr>
        <p:blipFill>
          <a:blip r:embed="rId3" cstate="print"/>
          <a:srcRect l="6250" t="23047" r="7812"/>
          <a:stretch>
            <a:fillRect/>
          </a:stretch>
        </p:blipFill>
        <p:spPr bwMode="auto">
          <a:xfrm>
            <a:off x="1643042" y="1500174"/>
            <a:ext cx="4572032" cy="4333884"/>
          </a:xfrm>
          <a:prstGeom prst="rect">
            <a:avLst/>
          </a:prstGeom>
          <a:noFill/>
        </p:spPr>
      </p:pic>
      <p:pic>
        <p:nvPicPr>
          <p:cNvPr id="1028" name="Picture 4" descr="H:\DCIM\100PHOTO\SAM_86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000240"/>
            <a:ext cx="4357686" cy="4333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001156" cy="321468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b="1" dirty="0" smtClean="0">
                <a:latin typeface="Comic Sans MS" pitchFamily="66" charset="0"/>
              </a:rPr>
              <a:t>Мета та завдання ідеї:</a:t>
            </a:r>
            <a:endParaRPr lang="ru-RU" b="1" dirty="0" smtClean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uk-UA" dirty="0" smtClean="0">
                <a:latin typeface="Comic Sans MS" pitchFamily="66" charset="0"/>
              </a:rPr>
              <a:t>представити бібліотеку як територію спілкування дітей та батьків; </a:t>
            </a:r>
          </a:p>
          <a:p>
            <a:pPr>
              <a:buFontTx/>
              <a:buChar char="-"/>
            </a:pPr>
            <a:r>
              <a:rPr lang="uk-UA" dirty="0" smtClean="0">
                <a:latin typeface="Comic Sans MS" pitchFamily="66" charset="0"/>
              </a:rPr>
              <a:t> надати батькам корисну інформацію з юридичних та психологічних питань;</a:t>
            </a: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dirty="0" smtClean="0">
                <a:latin typeface="Comic Sans MS" pitchFamily="66" charset="0"/>
              </a:rPr>
              <a:t>- сформувати у дітей початкові знання про довкілля;</a:t>
            </a: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dirty="0" smtClean="0">
                <a:latin typeface="Comic Sans MS" pitchFamily="66" charset="0"/>
              </a:rPr>
              <a:t>- ознайомити батьків з літературою, що допоможе дітям краще пізнавати  навколишній світ.</a:t>
            </a:r>
            <a:endParaRPr lang="ru-RU" dirty="0" smtClean="0"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2050" name="Picture 2" descr="H:\DCIM\100PHOTO\SAM_7989.JPG"/>
          <p:cNvPicPr>
            <a:picLocks noChangeAspect="1" noChangeArrowheads="1"/>
          </p:cNvPicPr>
          <p:nvPr/>
        </p:nvPicPr>
        <p:blipFill>
          <a:blip r:embed="rId2" cstate="print"/>
          <a:srcRect t="11328" r="24219"/>
          <a:stretch>
            <a:fillRect/>
          </a:stretch>
        </p:blipFill>
        <p:spPr bwMode="auto">
          <a:xfrm>
            <a:off x="1928794" y="3143248"/>
            <a:ext cx="6000792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0"/>
            <a:ext cx="8229600" cy="292893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b="1" dirty="0" smtClean="0">
                <a:latin typeface="Comic Sans MS" pitchFamily="66" charset="0"/>
              </a:rPr>
              <a:t>Очікувані результати:</a:t>
            </a:r>
            <a:endParaRPr lang="ru-RU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dirty="0" smtClean="0">
                <a:latin typeface="Comic Sans MS" pitchFamily="66" charset="0"/>
              </a:rPr>
              <a:t>- формування позитивного іміджу бібліотеки;</a:t>
            </a: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dirty="0" smtClean="0">
                <a:latin typeface="Comic Sans MS" pitchFamily="66" charset="0"/>
              </a:rPr>
              <a:t>- залучення потенційних читачів;</a:t>
            </a: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dirty="0" smtClean="0">
                <a:latin typeface="Comic Sans MS" pitchFamily="66" charset="0"/>
              </a:rPr>
              <a:t>- збільшення показника відвідування бібліотеки;</a:t>
            </a: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dirty="0" smtClean="0">
                <a:latin typeface="Comic Sans MS" pitchFamily="66" charset="0"/>
              </a:rPr>
              <a:t>- забезпечення змістовного дозвілля дітей;</a:t>
            </a: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dirty="0" smtClean="0">
                <a:latin typeface="Comic Sans MS" pitchFamily="66" charset="0"/>
              </a:rPr>
              <a:t>- розширення кола читання для дітвори;</a:t>
            </a:r>
          </a:p>
          <a:p>
            <a:pPr>
              <a:buNone/>
            </a:pPr>
            <a:r>
              <a:rPr lang="uk-UA" dirty="0" smtClean="0">
                <a:latin typeface="Comic Sans MS" pitchFamily="66" charset="0"/>
              </a:rPr>
              <a:t>- Надання корисної інформації </a:t>
            </a:r>
            <a:r>
              <a:rPr lang="uk-UA" smtClean="0">
                <a:latin typeface="Comic Sans MS" pitchFamily="66" charset="0"/>
              </a:rPr>
              <a:t>для батьків.</a:t>
            </a:r>
            <a:endParaRPr lang="ru-RU" dirty="0" smtClean="0"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3074" name="Picture 2" descr="H:\DCIM\100PHOTO\SAM_8634.JPG"/>
          <p:cNvPicPr>
            <a:picLocks noChangeAspect="1" noChangeArrowheads="1"/>
          </p:cNvPicPr>
          <p:nvPr/>
        </p:nvPicPr>
        <p:blipFill>
          <a:blip r:embed="rId2" cstate="print"/>
          <a:srcRect l="7812" t="16015" r="8593"/>
          <a:stretch>
            <a:fillRect/>
          </a:stretch>
        </p:blipFill>
        <p:spPr bwMode="auto">
          <a:xfrm>
            <a:off x="214282" y="2857496"/>
            <a:ext cx="4500562" cy="3643338"/>
          </a:xfrm>
          <a:prstGeom prst="rect">
            <a:avLst/>
          </a:prstGeom>
          <a:noFill/>
        </p:spPr>
      </p:pic>
      <p:pic>
        <p:nvPicPr>
          <p:cNvPr id="3075" name="Picture 3" descr="H:\DCIM\100PHOTO\SAM_8096.JPG"/>
          <p:cNvPicPr>
            <a:picLocks noChangeAspect="1" noChangeArrowheads="1"/>
          </p:cNvPicPr>
          <p:nvPr/>
        </p:nvPicPr>
        <p:blipFill>
          <a:blip r:embed="rId3" cstate="print"/>
          <a:srcRect l="21093" t="11328" r="14844"/>
          <a:stretch>
            <a:fillRect/>
          </a:stretch>
        </p:blipFill>
        <p:spPr bwMode="auto">
          <a:xfrm>
            <a:off x="4572000" y="2857496"/>
            <a:ext cx="4357718" cy="3619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415</Words>
  <Application>Microsoft Office PowerPoint</Application>
  <PresentationFormat>Экран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Полтавська обласна бібліотека для дітей ім. Панаса Мирного</vt:lpstr>
      <vt:lpstr>Частина І - юридична</vt:lpstr>
      <vt:lpstr>Презентация PowerPoint</vt:lpstr>
      <vt:lpstr>Частина ІІ - творча</vt:lpstr>
      <vt:lpstr>Частина ІІІ - книжкова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Полтавська обласна бібліотека для дітей ім. Панаса Мирного</dc:title>
  <dc:creator>Home</dc:creator>
  <cp:lastModifiedBy>lenovo</cp:lastModifiedBy>
  <cp:revision>25</cp:revision>
  <dcterms:created xsi:type="dcterms:W3CDTF">2014-06-15T16:20:52Z</dcterms:created>
  <dcterms:modified xsi:type="dcterms:W3CDTF">2014-06-23T16:49:09Z</dcterms:modified>
</cp:coreProperties>
</file>