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23.06.2014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359898"/>
            <a:ext cx="8410604" cy="997400"/>
          </a:xfrm>
        </p:spPr>
        <p:txBody>
          <a:bodyPr>
            <a:noAutofit/>
          </a:bodyPr>
          <a:lstStyle/>
          <a:p>
            <a:pPr algn="ctr"/>
            <a:r>
              <a:rPr lang="uk-UA" sz="3600" dirty="0" smtClean="0">
                <a:latin typeface="Comic Sans MS" pitchFamily="66" charset="0"/>
              </a:rPr>
              <a:t>Полтавська обласна бібліотека для дітей ім. Панаса Мирного</a:t>
            </a:r>
            <a:endParaRPr lang="ru-RU" sz="3600" dirty="0">
              <a:latin typeface="Comic Sans MS" pitchFamily="66" charset="0"/>
            </a:endParaRPr>
          </a:p>
        </p:txBody>
      </p:sp>
      <p:sp>
        <p:nvSpPr>
          <p:cNvPr id="3" name="Подзаголовок 2"/>
          <p:cNvSpPr>
            <a:spLocks noGrp="1"/>
          </p:cNvSpPr>
          <p:nvPr>
            <p:ph type="subTitle" idx="1"/>
          </p:nvPr>
        </p:nvSpPr>
        <p:spPr>
          <a:xfrm>
            <a:off x="428596" y="1850064"/>
            <a:ext cx="8410604" cy="1752600"/>
          </a:xfrm>
        </p:spPr>
        <p:txBody>
          <a:bodyPr>
            <a:noAutofit/>
          </a:bodyPr>
          <a:lstStyle/>
          <a:p>
            <a:pPr algn="ctr"/>
            <a:r>
              <a:rPr lang="uk-UA" sz="5400" b="1" dirty="0" smtClean="0">
                <a:latin typeface="Comic Sans MS" pitchFamily="66" charset="0"/>
              </a:rPr>
              <a:t>Настільні ігри для дітей з проблемами опорно-рухового апарату</a:t>
            </a:r>
            <a:endParaRPr lang="ru-RU" sz="5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0"/>
            <a:ext cx="8643966" cy="6858000"/>
          </a:xfrm>
        </p:spPr>
        <p:txBody>
          <a:bodyPr>
            <a:normAutofit fontScale="77500" lnSpcReduction="20000"/>
          </a:bodyPr>
          <a:lstStyle/>
          <a:p>
            <a:pPr>
              <a:buNone/>
            </a:pPr>
            <a:r>
              <a:rPr lang="uk-UA" dirty="0" smtClean="0">
                <a:latin typeface="Comic Sans MS" pitchFamily="66" charset="0"/>
              </a:rPr>
              <a:t>	Діти з проблемами опорно-рухового апарату не мають можливості відвідати бібліотеку і потребують уваги і піклування, а також забезпечення цікавого дозвілля. Разом з тим, специфічні особливості дітей з порушеннями опорно-рухового апарату потребують необхідності врахування у роботі не тільки того, що дитина може зробити, зрозуміти, засвоїти за обставин максимального напруження, але й того, яких фізичних і нервово-психічних зусиль це від неї </a:t>
            </a:r>
            <a:r>
              <a:rPr lang="uk-UA" dirty="0" err="1" smtClean="0">
                <a:latin typeface="Comic Sans MS" pitchFamily="66" charset="0"/>
              </a:rPr>
              <a:t>потребуває</a:t>
            </a:r>
            <a:r>
              <a:rPr lang="uk-UA" dirty="0" smtClean="0">
                <a:latin typeface="Comic Sans MS" pitchFamily="66" charset="0"/>
              </a:rPr>
              <a:t>. Тому оптимальною роботою серед таких дітей є ігри.  Ми пропонуємо їм пограти у настільні ігри, серед яких як загальновідомі ігри (Колонізатори, Цитаделі, Білет на залізницю, </a:t>
            </a:r>
            <a:r>
              <a:rPr lang="uk-UA" dirty="0" err="1" smtClean="0">
                <a:latin typeface="Comic Sans MS" pitchFamily="66" charset="0"/>
              </a:rPr>
              <a:t>Манчкін</a:t>
            </a:r>
            <a:r>
              <a:rPr lang="uk-UA" dirty="0" smtClean="0">
                <a:latin typeface="Comic Sans MS" pitchFamily="66" charset="0"/>
              </a:rPr>
              <a:t> та ін.), так і власного виробництва. Ігри спрямовані на розвиток уваги, вміння орієнтуватися і дізнаватися і пізнавати нове. У таких іграх діти можуть гратися різними солдатиками, іграшковою бойовою технікою або зайнятися спорудою свого міста або вивчати цікаві місця краєзнавчого характеру. Так, наприклад, наша бібліотека розробила гру краєзнавчої тематики по пам’ятникам м. Полтави.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0"/>
            <a:ext cx="7498080" cy="2500306"/>
          </a:xfrm>
        </p:spPr>
        <p:txBody>
          <a:bodyPr>
            <a:normAutofit fontScale="92500"/>
          </a:bodyPr>
          <a:lstStyle/>
          <a:p>
            <a:pPr algn="ctr">
              <a:buNone/>
            </a:pPr>
            <a:r>
              <a:rPr lang="uk-UA" b="1" dirty="0" smtClean="0">
                <a:solidFill>
                  <a:schemeClr val="accent5">
                    <a:lumMod val="75000"/>
                  </a:schemeClr>
                </a:solidFill>
                <a:latin typeface="Comic Sans MS" pitchFamily="66" charset="0"/>
              </a:rPr>
              <a:t>Мета та завдання ідеї:</a:t>
            </a:r>
            <a:endParaRPr lang="ru-RU" b="1" dirty="0" smtClean="0">
              <a:solidFill>
                <a:schemeClr val="accent5">
                  <a:lumMod val="75000"/>
                </a:schemeClr>
              </a:solidFill>
              <a:latin typeface="Comic Sans MS" pitchFamily="66" charset="0"/>
            </a:endParaRPr>
          </a:p>
          <a:p>
            <a:pPr>
              <a:buNone/>
            </a:pPr>
            <a:r>
              <a:rPr lang="uk-UA" dirty="0" smtClean="0">
                <a:solidFill>
                  <a:schemeClr val="accent5">
                    <a:lumMod val="75000"/>
                  </a:schemeClr>
                </a:solidFill>
                <a:latin typeface="Comic Sans MS" pitchFamily="66" charset="0"/>
              </a:rPr>
              <a:t> - представити бібліотеку за її межами;</a:t>
            </a:r>
            <a:endParaRPr lang="ru-RU" dirty="0" smtClean="0">
              <a:solidFill>
                <a:schemeClr val="accent5">
                  <a:lumMod val="75000"/>
                </a:schemeClr>
              </a:solidFill>
              <a:latin typeface="Comic Sans MS" pitchFamily="66" charset="0"/>
            </a:endParaRPr>
          </a:p>
          <a:p>
            <a:pPr>
              <a:buNone/>
            </a:pPr>
            <a:r>
              <a:rPr lang="uk-UA" dirty="0" smtClean="0">
                <a:solidFill>
                  <a:schemeClr val="accent5">
                    <a:lumMod val="75000"/>
                  </a:schemeClr>
                </a:solidFill>
                <a:latin typeface="Comic Sans MS" pitchFamily="66" charset="0"/>
              </a:rPr>
              <a:t>- розвивати у дітей логічне мислення;</a:t>
            </a:r>
            <a:endParaRPr lang="ru-RU" dirty="0" smtClean="0">
              <a:solidFill>
                <a:schemeClr val="accent5">
                  <a:lumMod val="75000"/>
                </a:schemeClr>
              </a:solidFill>
              <a:latin typeface="Comic Sans MS" pitchFamily="66" charset="0"/>
            </a:endParaRPr>
          </a:p>
          <a:p>
            <a:pPr>
              <a:buNone/>
            </a:pPr>
            <a:r>
              <a:rPr lang="uk-UA" dirty="0" smtClean="0">
                <a:solidFill>
                  <a:schemeClr val="accent5">
                    <a:lumMod val="75000"/>
                  </a:schemeClr>
                </a:solidFill>
                <a:latin typeface="Comic Sans MS" pitchFamily="66" charset="0"/>
              </a:rPr>
              <a:t>- підвищити інтерес до читання.</a:t>
            </a:r>
            <a:endParaRPr lang="ru-RU" dirty="0" smtClean="0">
              <a:solidFill>
                <a:schemeClr val="accent5">
                  <a:lumMod val="75000"/>
                </a:schemeClr>
              </a:solidFill>
              <a:latin typeface="Comic Sans MS" pitchFamily="66" charset="0"/>
            </a:endParaRPr>
          </a:p>
          <a:p>
            <a:pPr>
              <a:buNone/>
            </a:pPr>
            <a:endParaRPr lang="ru-RU" dirty="0">
              <a:latin typeface="Comic Sans MS" pitchFamily="66" charset="0"/>
            </a:endParaRPr>
          </a:p>
        </p:txBody>
      </p:sp>
      <p:pic>
        <p:nvPicPr>
          <p:cNvPr id="1026" name="Picture 2" descr="H:\DCIM\100PHOTO\SAM_8798.JPG"/>
          <p:cNvPicPr>
            <a:picLocks noChangeAspect="1" noChangeArrowheads="1"/>
          </p:cNvPicPr>
          <p:nvPr/>
        </p:nvPicPr>
        <p:blipFill>
          <a:blip r:embed="rId2" cstate="print"/>
          <a:srcRect/>
          <a:stretch>
            <a:fillRect/>
          </a:stretch>
        </p:blipFill>
        <p:spPr bwMode="auto">
          <a:xfrm>
            <a:off x="1643042" y="2571744"/>
            <a:ext cx="6500858" cy="40242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CIM\100PHOTO\SAM_8755.JPG"/>
          <p:cNvPicPr>
            <a:picLocks noGrp="1" noChangeAspect="1" noChangeArrowheads="1"/>
          </p:cNvPicPr>
          <p:nvPr>
            <p:ph idx="1"/>
          </p:nvPr>
        </p:nvPicPr>
        <p:blipFill>
          <a:blip r:embed="rId2" cstate="print"/>
          <a:srcRect/>
          <a:stretch>
            <a:fillRect/>
          </a:stretch>
        </p:blipFill>
        <p:spPr bwMode="auto">
          <a:xfrm>
            <a:off x="428596" y="285728"/>
            <a:ext cx="5572164" cy="3714776"/>
          </a:xfrm>
          <a:prstGeom prst="rect">
            <a:avLst/>
          </a:prstGeom>
          <a:noFill/>
        </p:spPr>
      </p:pic>
      <p:pic>
        <p:nvPicPr>
          <p:cNvPr id="1027" name="Picture 3" descr="H:\DCIM\100PHOTO\SAM_8758.JPG"/>
          <p:cNvPicPr>
            <a:picLocks noChangeAspect="1" noChangeArrowheads="1"/>
          </p:cNvPicPr>
          <p:nvPr/>
        </p:nvPicPr>
        <p:blipFill>
          <a:blip r:embed="rId3" cstate="print"/>
          <a:srcRect/>
          <a:stretch>
            <a:fillRect/>
          </a:stretch>
        </p:blipFill>
        <p:spPr bwMode="auto">
          <a:xfrm>
            <a:off x="1857356" y="1214422"/>
            <a:ext cx="4786346" cy="3476628"/>
          </a:xfrm>
          <a:prstGeom prst="rect">
            <a:avLst/>
          </a:prstGeom>
          <a:noFill/>
        </p:spPr>
      </p:pic>
      <p:pic>
        <p:nvPicPr>
          <p:cNvPr id="1028" name="Picture 4" descr="H:\DCIM\100PHOTO\SAM_8760.JPG"/>
          <p:cNvPicPr>
            <a:picLocks noChangeAspect="1" noChangeArrowheads="1"/>
          </p:cNvPicPr>
          <p:nvPr/>
        </p:nvPicPr>
        <p:blipFill>
          <a:blip r:embed="rId4" cstate="print"/>
          <a:srcRect/>
          <a:stretch>
            <a:fillRect/>
          </a:stretch>
        </p:blipFill>
        <p:spPr bwMode="auto">
          <a:xfrm>
            <a:off x="3857620" y="1714488"/>
            <a:ext cx="4572000"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925" decel="100000"/>
                                        <p:tgtEl>
                                          <p:spTgt spid="1026"/>
                                        </p:tgtEl>
                                      </p:cBhvr>
                                    </p:animEffect>
                                    <p:animScale>
                                      <p:cBhvr>
                                        <p:cTn id="8" dur="1925" decel="100000"/>
                                        <p:tgtEl>
                                          <p:spTgt spid="1026"/>
                                        </p:tgtEl>
                                      </p:cBhvr>
                                      <p:from x="10000" y="10000"/>
                                      <p:to x="200000" y="450000"/>
                                    </p:animScale>
                                    <p:animScale>
                                      <p:cBhvr>
                                        <p:cTn id="9" dur="3075" accel="100000" fill="hold">
                                          <p:stCondLst>
                                            <p:cond delay="1925"/>
                                          </p:stCondLst>
                                        </p:cTn>
                                        <p:tgtEl>
                                          <p:spTgt spid="1026"/>
                                        </p:tgtEl>
                                      </p:cBhvr>
                                      <p:from x="200000" y="450000"/>
                                      <p:to x="100000" y="100000"/>
                                    </p:animScale>
                                    <p:set>
                                      <p:cBhvr>
                                        <p:cTn id="10" dur="1925" fill="hold"/>
                                        <p:tgtEl>
                                          <p:spTgt spid="1026"/>
                                        </p:tgtEl>
                                        <p:attrNameLst>
                                          <p:attrName>ppt_x</p:attrName>
                                        </p:attrNameLst>
                                      </p:cBhvr>
                                      <p:to>
                                        <p:strVal val="(0.5)"/>
                                      </p:to>
                                    </p:set>
                                    <p:anim from="(0.5)" to="(#ppt_x)" calcmode="lin" valueType="num">
                                      <p:cBhvr>
                                        <p:cTn id="11" dur="3075" accel="100000" fill="hold">
                                          <p:stCondLst>
                                            <p:cond delay="1925"/>
                                          </p:stCondLst>
                                        </p:cTn>
                                        <p:tgtEl>
                                          <p:spTgt spid="1026"/>
                                        </p:tgtEl>
                                        <p:attrNameLst>
                                          <p:attrName>ppt_x</p:attrName>
                                        </p:attrNameLst>
                                      </p:cBhvr>
                                    </p:anim>
                                    <p:set>
                                      <p:cBhvr>
                                        <p:cTn id="12" dur="1925" fill="hold"/>
                                        <p:tgtEl>
                                          <p:spTgt spid="1026"/>
                                        </p:tgtEl>
                                        <p:attrNameLst>
                                          <p:attrName>ppt_y</p:attrName>
                                        </p:attrNameLst>
                                      </p:cBhvr>
                                      <p:to>
                                        <p:strVal val="(#ppt_y+0.4)"/>
                                      </p:to>
                                    </p:set>
                                    <p:anim from="(#ppt_y+0.4)" to="(#ppt_y)" calcmode="lin" valueType="num">
                                      <p:cBhvr>
                                        <p:cTn id="13" dur="3075" accel="100000" fill="hold">
                                          <p:stCondLst>
                                            <p:cond delay="1925"/>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925" decel="100000"/>
                                        <p:tgtEl>
                                          <p:spTgt spid="1027"/>
                                        </p:tgtEl>
                                      </p:cBhvr>
                                    </p:animEffect>
                                    <p:animScale>
                                      <p:cBhvr>
                                        <p:cTn id="19" dur="1925" decel="100000"/>
                                        <p:tgtEl>
                                          <p:spTgt spid="1027"/>
                                        </p:tgtEl>
                                      </p:cBhvr>
                                      <p:from x="10000" y="10000"/>
                                      <p:to x="200000" y="450000"/>
                                    </p:animScale>
                                    <p:animScale>
                                      <p:cBhvr>
                                        <p:cTn id="20" dur="3075" accel="100000" fill="hold">
                                          <p:stCondLst>
                                            <p:cond delay="1925"/>
                                          </p:stCondLst>
                                        </p:cTn>
                                        <p:tgtEl>
                                          <p:spTgt spid="1027"/>
                                        </p:tgtEl>
                                      </p:cBhvr>
                                      <p:from x="200000" y="450000"/>
                                      <p:to x="100000" y="100000"/>
                                    </p:animScale>
                                    <p:set>
                                      <p:cBhvr>
                                        <p:cTn id="21" dur="1925" fill="hold"/>
                                        <p:tgtEl>
                                          <p:spTgt spid="1027"/>
                                        </p:tgtEl>
                                        <p:attrNameLst>
                                          <p:attrName>ppt_x</p:attrName>
                                        </p:attrNameLst>
                                      </p:cBhvr>
                                      <p:to>
                                        <p:strVal val="(0.5)"/>
                                      </p:to>
                                    </p:set>
                                    <p:anim from="(0.5)" to="(#ppt_x)" calcmode="lin" valueType="num">
                                      <p:cBhvr>
                                        <p:cTn id="22" dur="3075" accel="100000" fill="hold">
                                          <p:stCondLst>
                                            <p:cond delay="1925"/>
                                          </p:stCondLst>
                                        </p:cTn>
                                        <p:tgtEl>
                                          <p:spTgt spid="1027"/>
                                        </p:tgtEl>
                                        <p:attrNameLst>
                                          <p:attrName>ppt_x</p:attrName>
                                        </p:attrNameLst>
                                      </p:cBhvr>
                                    </p:anim>
                                    <p:set>
                                      <p:cBhvr>
                                        <p:cTn id="23" dur="1925" fill="hold"/>
                                        <p:tgtEl>
                                          <p:spTgt spid="1027"/>
                                        </p:tgtEl>
                                        <p:attrNameLst>
                                          <p:attrName>ppt_y</p:attrName>
                                        </p:attrNameLst>
                                      </p:cBhvr>
                                      <p:to>
                                        <p:strVal val="(#ppt_y+0.4)"/>
                                      </p:to>
                                    </p:set>
                                    <p:anim from="(#ppt_y+0.4)" to="(#ppt_y)" calcmode="lin" valueType="num">
                                      <p:cBhvr>
                                        <p:cTn id="24" dur="3075" accel="100000" fill="hold">
                                          <p:stCondLst>
                                            <p:cond delay="1925"/>
                                          </p:stCondLst>
                                        </p:cTn>
                                        <p:tgtEl>
                                          <p:spTgt spid="1027"/>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925" decel="100000"/>
                                        <p:tgtEl>
                                          <p:spTgt spid="1028"/>
                                        </p:tgtEl>
                                      </p:cBhvr>
                                    </p:animEffect>
                                    <p:animScale>
                                      <p:cBhvr>
                                        <p:cTn id="30" dur="1925" decel="100000"/>
                                        <p:tgtEl>
                                          <p:spTgt spid="1028"/>
                                        </p:tgtEl>
                                      </p:cBhvr>
                                      <p:from x="10000" y="10000"/>
                                      <p:to x="200000" y="450000"/>
                                    </p:animScale>
                                    <p:animScale>
                                      <p:cBhvr>
                                        <p:cTn id="31" dur="3075" accel="100000" fill="hold">
                                          <p:stCondLst>
                                            <p:cond delay="1925"/>
                                          </p:stCondLst>
                                        </p:cTn>
                                        <p:tgtEl>
                                          <p:spTgt spid="1028"/>
                                        </p:tgtEl>
                                      </p:cBhvr>
                                      <p:from x="200000" y="450000"/>
                                      <p:to x="100000" y="100000"/>
                                    </p:animScale>
                                    <p:set>
                                      <p:cBhvr>
                                        <p:cTn id="32" dur="1925" fill="hold"/>
                                        <p:tgtEl>
                                          <p:spTgt spid="1028"/>
                                        </p:tgtEl>
                                        <p:attrNameLst>
                                          <p:attrName>ppt_x</p:attrName>
                                        </p:attrNameLst>
                                      </p:cBhvr>
                                      <p:to>
                                        <p:strVal val="(0.5)"/>
                                      </p:to>
                                    </p:set>
                                    <p:anim from="(0.5)" to="(#ppt_x)" calcmode="lin" valueType="num">
                                      <p:cBhvr>
                                        <p:cTn id="33" dur="3075" accel="100000" fill="hold">
                                          <p:stCondLst>
                                            <p:cond delay="1925"/>
                                          </p:stCondLst>
                                        </p:cTn>
                                        <p:tgtEl>
                                          <p:spTgt spid="1028"/>
                                        </p:tgtEl>
                                        <p:attrNameLst>
                                          <p:attrName>ppt_x</p:attrName>
                                        </p:attrNameLst>
                                      </p:cBhvr>
                                    </p:anim>
                                    <p:set>
                                      <p:cBhvr>
                                        <p:cTn id="34" dur="1925" fill="hold"/>
                                        <p:tgtEl>
                                          <p:spTgt spid="1028"/>
                                        </p:tgtEl>
                                        <p:attrNameLst>
                                          <p:attrName>ppt_y</p:attrName>
                                        </p:attrNameLst>
                                      </p:cBhvr>
                                      <p:to>
                                        <p:strVal val="(#ppt_y+0.4)"/>
                                      </p:to>
                                    </p:set>
                                    <p:anim from="(#ppt_y+0.4)" to="(#ppt_y)" calcmode="lin" valueType="num">
                                      <p:cBhvr>
                                        <p:cTn id="35" dur="3075" accel="100000" fill="hold">
                                          <p:stCondLst>
                                            <p:cond delay="1925"/>
                                          </p:stCondLst>
                                        </p:cTn>
                                        <p:tgtEl>
                                          <p:spTgt spid="10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0"/>
            <a:ext cx="7498080" cy="857232"/>
          </a:xfrm>
        </p:spPr>
        <p:txBody>
          <a:bodyPr/>
          <a:lstStyle/>
          <a:p>
            <a:pPr algn="ctr"/>
            <a:r>
              <a:rPr lang="uk-UA" dirty="0" smtClean="0">
                <a:latin typeface="Comic Sans MS" pitchFamily="66" charset="0"/>
              </a:rPr>
              <a:t>Очікувані результати</a:t>
            </a:r>
            <a:endParaRPr lang="ru-RU" dirty="0">
              <a:latin typeface="Comic Sans MS" pitchFamily="66" charset="0"/>
            </a:endParaRPr>
          </a:p>
        </p:txBody>
      </p:sp>
      <p:sp>
        <p:nvSpPr>
          <p:cNvPr id="3" name="Содержимое 2"/>
          <p:cNvSpPr>
            <a:spLocks noGrp="1"/>
          </p:cNvSpPr>
          <p:nvPr>
            <p:ph idx="1"/>
          </p:nvPr>
        </p:nvSpPr>
        <p:spPr>
          <a:xfrm>
            <a:off x="1428728" y="714356"/>
            <a:ext cx="7498080" cy="3195646"/>
          </a:xfrm>
        </p:spPr>
        <p:txBody>
          <a:bodyPr>
            <a:normAutofit fontScale="85000" lnSpcReduction="20000"/>
          </a:bodyPr>
          <a:lstStyle/>
          <a:p>
            <a:pPr>
              <a:buNone/>
            </a:pPr>
            <a:r>
              <a:rPr lang="uk-UA" dirty="0" smtClean="0">
                <a:solidFill>
                  <a:schemeClr val="accent5">
                    <a:lumMod val="75000"/>
                  </a:schemeClr>
                </a:solidFill>
              </a:rPr>
              <a:t>- </a:t>
            </a:r>
            <a:r>
              <a:rPr lang="uk-UA" b="1" dirty="0" smtClean="0">
                <a:solidFill>
                  <a:schemeClr val="accent5">
                    <a:lumMod val="75000"/>
                  </a:schemeClr>
                </a:solidFill>
                <a:latin typeface="Comic Sans MS" pitchFamily="66" charset="0"/>
              </a:rPr>
              <a:t>формування позитивного іміджу бібліотеки;</a:t>
            </a:r>
            <a:endParaRPr lang="ru-RU" b="1" dirty="0" smtClean="0">
              <a:solidFill>
                <a:schemeClr val="accent5">
                  <a:lumMod val="75000"/>
                </a:schemeClr>
              </a:solidFill>
              <a:latin typeface="Comic Sans MS" pitchFamily="66" charset="0"/>
            </a:endParaRPr>
          </a:p>
          <a:p>
            <a:pPr>
              <a:buNone/>
            </a:pPr>
            <a:r>
              <a:rPr lang="uk-UA" b="1" dirty="0" smtClean="0">
                <a:solidFill>
                  <a:schemeClr val="accent5">
                    <a:lumMod val="75000"/>
                  </a:schemeClr>
                </a:solidFill>
                <a:latin typeface="Comic Sans MS" pitchFamily="66" charset="0"/>
              </a:rPr>
              <a:t>- залучення потенційних читачів;</a:t>
            </a:r>
            <a:endParaRPr lang="ru-RU" b="1" dirty="0" smtClean="0">
              <a:solidFill>
                <a:schemeClr val="accent5">
                  <a:lumMod val="75000"/>
                </a:schemeClr>
              </a:solidFill>
              <a:latin typeface="Comic Sans MS" pitchFamily="66" charset="0"/>
            </a:endParaRPr>
          </a:p>
          <a:p>
            <a:pPr>
              <a:buNone/>
            </a:pPr>
            <a:r>
              <a:rPr lang="uk-UA" b="1" dirty="0" smtClean="0">
                <a:solidFill>
                  <a:schemeClr val="accent5">
                    <a:lumMod val="75000"/>
                  </a:schemeClr>
                </a:solidFill>
                <a:latin typeface="Comic Sans MS" pitchFamily="66" charset="0"/>
              </a:rPr>
              <a:t>- забезпечення змістовного дозвілля дітей з вадами опорно-рухового апарату;</a:t>
            </a:r>
            <a:endParaRPr lang="ru-RU" b="1" dirty="0" smtClean="0">
              <a:solidFill>
                <a:schemeClr val="accent5">
                  <a:lumMod val="75000"/>
                </a:schemeClr>
              </a:solidFill>
              <a:latin typeface="Comic Sans MS" pitchFamily="66" charset="0"/>
            </a:endParaRPr>
          </a:p>
          <a:p>
            <a:pPr>
              <a:buNone/>
            </a:pPr>
            <a:r>
              <a:rPr lang="uk-UA" b="1" dirty="0" smtClean="0">
                <a:solidFill>
                  <a:schemeClr val="accent5">
                    <a:lumMod val="75000"/>
                  </a:schemeClr>
                </a:solidFill>
                <a:latin typeface="Comic Sans MS" pitchFamily="66" charset="0"/>
              </a:rPr>
              <a:t>- виховання культури міжособистісного спілкування.</a:t>
            </a:r>
            <a:endParaRPr lang="ru-RU" b="1" dirty="0" smtClean="0">
              <a:solidFill>
                <a:schemeClr val="accent5">
                  <a:lumMod val="75000"/>
                </a:schemeClr>
              </a:solidFill>
              <a:latin typeface="Comic Sans MS" pitchFamily="66" charset="0"/>
            </a:endParaRPr>
          </a:p>
          <a:p>
            <a:pPr>
              <a:buNone/>
            </a:pPr>
            <a:endParaRPr lang="ru-RU" dirty="0"/>
          </a:p>
        </p:txBody>
      </p:sp>
      <p:pic>
        <p:nvPicPr>
          <p:cNvPr id="2050" name="Picture 2" descr="H:\DCIM\100PHOTO\SAM_8800.JPG"/>
          <p:cNvPicPr>
            <a:picLocks noChangeAspect="1" noChangeArrowheads="1"/>
          </p:cNvPicPr>
          <p:nvPr/>
        </p:nvPicPr>
        <p:blipFill>
          <a:blip r:embed="rId2" cstate="print"/>
          <a:srcRect t="39844" b="10937"/>
          <a:stretch>
            <a:fillRect/>
          </a:stretch>
        </p:blipFill>
        <p:spPr bwMode="auto">
          <a:xfrm>
            <a:off x="785786" y="3571876"/>
            <a:ext cx="7715304" cy="30003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TotalTime>
  <Words>72</Words>
  <Application>Microsoft Office PowerPoint</Application>
  <PresentationFormat>Экран (4:3)</PresentationFormat>
  <Paragraphs>12</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Солнцестояние</vt:lpstr>
      <vt:lpstr>Полтавська обласна бібліотека для дітей ім. Панаса Мирного</vt:lpstr>
      <vt:lpstr>Презентация PowerPoint</vt:lpstr>
      <vt:lpstr>Презентация PowerPoint</vt:lpstr>
      <vt:lpstr>Презентация PowerPoint</vt:lpstr>
      <vt:lpstr>Очікувані результати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Полтавська обласна бібліотека для дітей ім. Панаса Мирного</dc:title>
  <dc:creator>Home</dc:creator>
  <cp:lastModifiedBy>lenovo</cp:lastModifiedBy>
  <cp:revision>9</cp:revision>
  <dcterms:created xsi:type="dcterms:W3CDTF">2014-06-15T16:29:16Z</dcterms:created>
  <dcterms:modified xsi:type="dcterms:W3CDTF">2014-06-23T16:52:35Z</dcterms:modified>
</cp:coreProperties>
</file>