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</p:sldMasterIdLst>
  <p:notesMasterIdLst>
    <p:notesMasterId r:id="rId17"/>
  </p:notesMasterIdLst>
  <p:sldIdLst>
    <p:sldId id="257" r:id="rId2"/>
    <p:sldId id="280" r:id="rId3"/>
    <p:sldId id="288" r:id="rId4"/>
    <p:sldId id="290" r:id="rId5"/>
    <p:sldId id="291" r:id="rId6"/>
    <p:sldId id="289" r:id="rId7"/>
    <p:sldId id="284" r:id="rId8"/>
    <p:sldId id="268" r:id="rId9"/>
    <p:sldId id="281" r:id="rId10"/>
    <p:sldId id="283" r:id="rId11"/>
    <p:sldId id="285" r:id="rId12"/>
    <p:sldId id="286" r:id="rId13"/>
    <p:sldId id="287" r:id="rId14"/>
    <p:sldId id="293" r:id="rId15"/>
    <p:sldId id="292" r:id="rId16"/>
  </p:sldIdLst>
  <p:sldSz cx="9144000" cy="6858000" type="screen4x3"/>
  <p:notesSz cx="6742113" cy="9872663"/>
  <p:photoAlbum layout="1picTitle" frame="frameStyle6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36" autoAdjust="0"/>
  </p:normalViewPr>
  <p:slideViewPr>
    <p:cSldViewPr>
      <p:cViewPr>
        <p:scale>
          <a:sx n="75" d="100"/>
          <a:sy n="75" d="100"/>
        </p:scale>
        <p:origin x="-10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2628" y="-72"/>
      </p:cViewPr>
      <p:guideLst>
        <p:guide orient="horz" pos="3109"/>
        <p:guide pos="21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313C616-8E85-4242-AB0D-6679539811C3}" type="datetimeFigureOut">
              <a:rPr lang="uk-UA"/>
              <a:pPr>
                <a:defRPr/>
              </a:pPr>
              <a:t>24.06.2014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170A75C-08B4-45C4-885C-FF7CE2D8F48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6115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  <p:sp>
        <p:nvSpPr>
          <p:cNvPr id="21508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C5D458-D3B8-4DA7-8C40-A171C2FC9FAA}" type="slidenum">
              <a:rPr lang="uk-UA" altLang="ru-RU" sz="1200" smtClean="0"/>
              <a:pPr eaLnBrk="1" hangingPunct="1"/>
              <a:t>1</a:t>
            </a:fld>
            <a:endParaRPr lang="uk-UA" altLang="ru-RU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967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967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03B19-D406-4C06-BC61-A25AB4E0145D}" type="datetimeFigureOut">
              <a:rPr lang="ru-RU"/>
              <a:pPr>
                <a:defRPr/>
              </a:pPr>
              <a:t>24.06.2014</a:t>
            </a:fld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18531-66F8-4D58-BCCD-4A8F60855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899231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3187B-E225-4E0D-A964-44D80A69B57D}" type="datetimeFigureOut">
              <a:rPr lang="ru-RU"/>
              <a:pPr>
                <a:defRPr/>
              </a:pPr>
              <a:t>24.06.2014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C7ACE-A61A-4EE1-BB0A-F37007C5E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69128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1794E-39C8-4C99-A32C-EEF226A8A7B0}" type="datetimeFigureOut">
              <a:rPr lang="ru-RU"/>
              <a:pPr>
                <a:defRPr/>
              </a:pPr>
              <a:t>24.06.2014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4DF99-F412-4022-8C02-A47E3D3D6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404185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D6F2F-F587-4176-8C2F-855A8925E5BF}" type="datetimeFigureOut">
              <a:rPr lang="ru-RU"/>
              <a:pPr>
                <a:defRPr/>
              </a:pPr>
              <a:t>24.06.2014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6DEE3-FA68-448F-9DFD-B6EE4D76F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100747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77E26-AF66-432A-8912-746C8C61C581}" type="datetimeFigureOut">
              <a:rPr lang="ru-RU"/>
              <a:pPr>
                <a:defRPr/>
              </a:pPr>
              <a:t>24.06.2014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E72B9-FC60-4957-BDC3-F283247F1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611180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77365-28E2-48FB-A8BE-9B891A4D42E8}" type="datetimeFigureOut">
              <a:rPr lang="ru-RU"/>
              <a:pPr>
                <a:defRPr/>
              </a:pPr>
              <a:t>24.06.2014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DE913-6A92-4A2A-BA28-882B43141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940587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5133-7890-42A0-BAE6-1C6671417D1A}" type="datetimeFigureOut">
              <a:rPr lang="ru-RU"/>
              <a:pPr>
                <a:defRPr/>
              </a:pPr>
              <a:t>24.06.2014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5893A-4438-46C0-B20D-5A1B983E4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270568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24B94-4151-4B6F-8A7E-E7F8B3492258}" type="datetimeFigureOut">
              <a:rPr lang="ru-RU"/>
              <a:pPr>
                <a:defRPr/>
              </a:pPr>
              <a:t>24.06.2014</a:t>
            </a:fld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8DA66-3A5F-4173-80EB-C8FA3893B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845831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3ACC8-38F7-430D-9784-26AEAB856A0A}" type="datetimeFigureOut">
              <a:rPr lang="ru-RU"/>
              <a:pPr>
                <a:defRPr/>
              </a:pPr>
              <a:t>24.06.2014</a:t>
            </a:fld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27D12-F5F7-45E7-AD73-B6ABD87B7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038254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45FCF-82E6-42C0-970C-D693BE463F36}" type="datetimeFigureOut">
              <a:rPr lang="ru-RU"/>
              <a:pPr>
                <a:defRPr/>
              </a:pPr>
              <a:t>24.06.2014</a:t>
            </a:fld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C388E-FED5-4A87-AFC1-B2C39E56C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266057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14F1D-596A-4956-A597-B73730E038DB}" type="datetimeFigureOut">
              <a:rPr lang="ru-RU"/>
              <a:pPr>
                <a:defRPr/>
              </a:pPr>
              <a:t>24.06.2014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9EF51-B9C7-4B9D-8E3D-90983F5C5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887157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70D20-13A5-48F1-8DE0-EDC86DB38C57}" type="datetimeFigureOut">
              <a:rPr lang="ru-RU"/>
              <a:pPr>
                <a:defRPr/>
              </a:pPr>
              <a:t>24.06.2014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483CE-3141-446A-A377-05AF99B3D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206727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6861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1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1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6861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1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1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1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1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2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2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2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2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2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2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2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62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862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3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3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864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864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2B30EDA-54CC-4512-9496-490C83516E6B}" type="datetimeFigureOut">
              <a:rPr lang="ru-RU"/>
              <a:pPr>
                <a:defRPr/>
              </a:pPr>
              <a:t>24.06.2014</a:t>
            </a:fld>
            <a:endParaRPr lang="ru-RU"/>
          </a:p>
        </p:txBody>
      </p:sp>
      <p:sp>
        <p:nvSpPr>
          <p:cNvPr id="6864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5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014BF4B-7D1F-45FD-974E-8DD8314D1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86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1" r:id="rId1"/>
    <p:sldLayoutId id="2147483960" r:id="rId2"/>
    <p:sldLayoutId id="2147483959" r:id="rId3"/>
    <p:sldLayoutId id="2147483958" r:id="rId4"/>
    <p:sldLayoutId id="2147483957" r:id="rId5"/>
    <p:sldLayoutId id="2147483956" r:id="rId6"/>
    <p:sldLayoutId id="2147483955" r:id="rId7"/>
    <p:sldLayoutId id="2147483954" r:id="rId8"/>
    <p:sldLayoutId id="2147483953" r:id="rId9"/>
    <p:sldLayoutId id="2147483952" r:id="rId10"/>
    <p:sldLayoutId id="2147483951" r:id="rId11"/>
    <p:sldLayoutId id="2147483950" r:id="rId12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 isPhoto="1"/>
        </p:nvSpPr>
        <p:spPr bwMode="auto">
          <a:xfrm>
            <a:off x="457200" y="1646238"/>
            <a:ext cx="8229600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endParaRPr lang="uk-UA" altLang="ru-RU" sz="320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4508500"/>
            <a:ext cx="8640763" cy="935038"/>
          </a:xfrm>
        </p:spPr>
        <p:txBody>
          <a:bodyPr anchorCtr="0"/>
          <a:lstStyle/>
          <a:p>
            <a:pPr eaLnBrk="1" hangingPunct="1"/>
            <a:r>
              <a:rPr lang="uk-UA" altLang="ru-RU" sz="4000" b="1" i="1" smtClean="0">
                <a:latin typeface="Monotype Corsiva" pitchFamily="66" charset="0"/>
              </a:rPr>
              <a:t>МІНІ-ПРОЕКТ</a:t>
            </a:r>
            <a:br>
              <a:rPr lang="uk-UA" altLang="ru-RU" sz="4000" b="1" i="1" smtClean="0">
                <a:latin typeface="Monotype Corsiva" pitchFamily="66" charset="0"/>
              </a:rPr>
            </a:br>
            <a:r>
              <a:rPr lang="uk-UA" altLang="ru-RU" sz="4000" b="1" i="1" smtClean="0">
                <a:latin typeface="Monotype Corsiva" pitchFamily="66" charset="0"/>
              </a:rPr>
              <a:t>районної бібліотеки для дітей</a:t>
            </a:r>
            <a:br>
              <a:rPr lang="uk-UA" altLang="ru-RU" sz="4000" b="1" i="1" smtClean="0">
                <a:latin typeface="Monotype Corsiva" pitchFamily="66" charset="0"/>
              </a:rPr>
            </a:br>
            <a:r>
              <a:rPr lang="uk-UA" altLang="ru-RU" sz="4000" b="1" i="1" smtClean="0">
                <a:latin typeface="Monotype Corsiva" pitchFamily="66" charset="0"/>
              </a:rPr>
              <a:t>Веселинівської ЦБС</a:t>
            </a:r>
            <a:endParaRPr lang="ru-RU" altLang="ru-RU" sz="4000" b="1" i="1" smtClean="0">
              <a:latin typeface="Monotype Corsiva" pitchFamily="66" charset="0"/>
            </a:endParaRPr>
          </a:p>
        </p:txBody>
      </p:sp>
      <p:sp>
        <p:nvSpPr>
          <p:cNvPr id="3076" name="WordArt 8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8424862" cy="3095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9472"/>
              </a:avLst>
            </a:prstTxWarp>
          </a:bodyPr>
          <a:lstStyle/>
          <a:p>
            <a:r>
              <a:rPr lang="ru-RU" sz="3600" b="1" i="1" kern="10">
                <a:ln w="254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man Old Style"/>
              </a:rPr>
              <a:t>"Світ </a:t>
            </a:r>
          </a:p>
          <a:p>
            <a:r>
              <a:rPr lang="ru-RU" sz="3600" b="1" i="1" kern="10">
                <a:ln w="254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man Old Style"/>
              </a:rPr>
              <a:t>очима земляків"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200" b="1" i="1" smtClean="0">
                <a:solidFill>
                  <a:schemeClr val="folHlink"/>
                </a:solidFill>
              </a:rPr>
              <a:t>Оксана Маврищук про Чехію і про себе…</a:t>
            </a:r>
            <a:endParaRPr lang="ru-RU" altLang="ru-RU" sz="3200" b="1" i="1" smtClean="0">
              <a:solidFill>
                <a:schemeClr val="folHlink"/>
              </a:solidFill>
            </a:endParaRPr>
          </a:p>
        </p:txBody>
      </p:sp>
      <p:pic>
        <p:nvPicPr>
          <p:cNvPr id="16387" name="Содержимое 4" descr="getImage.jpgтим.jpg"/>
          <p:cNvPicPr>
            <a:picLocks noGrp="1" noChangeAspect="1"/>
          </p:cNvPicPr>
          <p:nvPr>
            <p:ph sz="half" idx="1"/>
          </p:nvPr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196975"/>
            <a:ext cx="2789237" cy="352742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313" y="4797425"/>
            <a:ext cx="8280400" cy="1727200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uk-UA" altLang="ru-RU" smtClean="0"/>
              <a:t>   </a:t>
            </a:r>
            <a:r>
              <a:rPr lang="uk-UA" altLang="ru-RU" sz="2000" b="1" i="1" smtClean="0"/>
              <a:t>Колишній вчитель математики Оксана Маврищук з 2000р. проживає в чеському місті Вишков. Працює на   електронному заводі слюсарем-намотником. У вільний час пише вірші. Подарувала бібліотеці свою збірку поезій “На чужій стороні”.</a:t>
            </a:r>
            <a:endParaRPr lang="ru-RU" altLang="ru-RU" sz="2000" b="1" i="1" smtClean="0"/>
          </a:p>
        </p:txBody>
      </p:sp>
      <p:pic>
        <p:nvPicPr>
          <p:cNvPr id="16389" name="Picture 6" descr="https://fbcdn-sphotos-c-a.akamaihd.net/hphotos-ak-ash3/t31.0-8/1547922_222619571267021_5805618168386420182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700213"/>
            <a:ext cx="4537075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200" b="1" i="1" smtClean="0">
                <a:solidFill>
                  <a:schemeClr val="folHlink"/>
                </a:solidFill>
              </a:rPr>
              <a:t>З Ганною Сєвач діти здійснили віртуальну подорож Індією</a:t>
            </a:r>
            <a:endParaRPr lang="ru-RU" altLang="ru-RU" sz="3200" b="1" i="1" smtClean="0">
              <a:solidFill>
                <a:schemeClr val="folHlink"/>
              </a:solidFill>
            </a:endParaRPr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925888"/>
            <a:ext cx="2022475" cy="2697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5513" y="3986213"/>
            <a:ext cx="1974850" cy="2630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412875"/>
            <a:ext cx="36734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0"/>
          <p:cNvPicPr>
            <a:picLocks noChangeAspect="1" noChangeArrowheads="1"/>
          </p:cNvPicPr>
          <p:nvPr/>
        </p:nvPicPr>
        <p:blipFill>
          <a:blip r:embed="rId5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3467100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12" descr="https://scontent-a-fra.xx.fbcdn.net/hphotos-ash2/t1.0-9/184772_189485997758331_8077371_n.jpg"/>
          <p:cNvPicPr>
            <a:picLocks noChangeAspect="1" noChangeArrowheads="1"/>
          </p:cNvPicPr>
          <p:nvPr/>
        </p:nvPicPr>
        <p:blipFill>
          <a:blip r:embed="rId6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38" y="3970338"/>
            <a:ext cx="19558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4" descr="https://fbcdn-sphotos-g-a.akamaihd.net/hphotos-ak-prn2/t1.0-9/247039_210453058994958_7912888_n.jpg"/>
          <p:cNvPicPr>
            <a:picLocks noChangeAspect="1" noChangeArrowheads="1"/>
          </p:cNvPicPr>
          <p:nvPr/>
        </p:nvPicPr>
        <p:blipFill>
          <a:blip r:embed="rId7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3970338"/>
            <a:ext cx="2033587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uk-UA" altLang="ru-RU" sz="2400" b="1" smtClean="0">
                <a:solidFill>
                  <a:schemeClr val="tx1"/>
                </a:solidFill>
                <a:latin typeface="Bookman Old Style" pitchFamily="18" charset="0"/>
              </a:rPr>
              <a:t>Оксана Гросман  розповіла про  виховання  дітей в Німеччині.  Вона працює вихователем в дитячому садку  в місті  Нюрнберг.</a:t>
            </a:r>
            <a:br>
              <a:rPr lang="uk-UA" altLang="ru-RU" sz="2400" b="1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uk-UA" altLang="ru-RU" sz="2400" b="1" smtClean="0">
                <a:solidFill>
                  <a:schemeClr val="tx1"/>
                </a:solidFill>
                <a:latin typeface="Bookman Old Style" pitchFamily="18" charset="0"/>
              </a:rPr>
              <a:t> Освіту вихователя здобула в Німеччині в Педакадемії.  В минулому Оксана була активним читачем нашої бібліотеки.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133600"/>
            <a:ext cx="3300412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856163"/>
            <a:ext cx="2670175" cy="200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859338"/>
            <a:ext cx="2665413" cy="199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3575050" cy="238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789363"/>
            <a:ext cx="2951162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6" name="Rectangle 40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				</a:t>
            </a:r>
            <a:r>
              <a:rPr lang="uk-UA" altLang="ru-RU" sz="3200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Оцінка результатів</a:t>
            </a:r>
            <a:endParaRPr lang="ru-RU" altLang="ru-RU" sz="3200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63" name="Rectangle 7"/>
          <p:cNvSpPr>
            <a:spLocks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altLang="ru-RU" sz="2800" smtClean="0">
                <a:effectLst/>
              </a:rPr>
              <a:t>До участі у реалізації міні-проекту залучено більше 100 читачів  бібліотеки</a:t>
            </a:r>
          </a:p>
          <a:p>
            <a:pPr>
              <a:lnSpc>
                <a:spcPct val="80000"/>
              </a:lnSpc>
            </a:pPr>
            <a:r>
              <a:rPr lang="uk-UA" altLang="ru-RU" sz="2800" smtClean="0">
                <a:effectLst/>
              </a:rPr>
              <a:t>Учасниками групи “Веселинівці за кордоном” вже стали 48 земляків</a:t>
            </a:r>
          </a:p>
          <a:p>
            <a:pPr>
              <a:lnSpc>
                <a:spcPct val="80000"/>
              </a:lnSpc>
            </a:pPr>
            <a:r>
              <a:rPr lang="uk-UA" altLang="ru-RU" sz="2800" smtClean="0">
                <a:effectLst/>
              </a:rPr>
              <a:t>Проведено 3 скайп-зустрічі з земляками, які живуть у Чехії, Німеччині, Франції та зустріч з жителем Веселинового, який подорожував Індією</a:t>
            </a:r>
          </a:p>
          <a:p>
            <a:pPr>
              <a:lnSpc>
                <a:spcPct val="80000"/>
              </a:lnSpc>
            </a:pPr>
            <a:r>
              <a:rPr lang="uk-UA" altLang="ru-RU" sz="2800" smtClean="0">
                <a:effectLst/>
              </a:rPr>
              <a:t>Збільшилися показники відвідування та книговидачі</a:t>
            </a:r>
          </a:p>
          <a:p>
            <a:pPr>
              <a:lnSpc>
                <a:spcPct val="80000"/>
              </a:lnSpc>
            </a:pPr>
            <a:r>
              <a:rPr lang="uk-UA" altLang="ru-RU" sz="2800" smtClean="0">
                <a:effectLst/>
              </a:rPr>
              <a:t>Розширилося коло читання читачів-учнів 12-15 років</a:t>
            </a:r>
            <a:endParaRPr lang="ru-RU" altLang="ru-RU" sz="2800" smtClean="0">
              <a:effectLst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uk-UA" altLang="ru-RU" sz="3200" b="1" i="1" smtClean="0">
                <a:solidFill>
                  <a:schemeClr val="folHlink"/>
                </a:solidFill>
                <a:effectLst/>
              </a:rPr>
              <a:t>			Вартість реалізації ідеї:</a:t>
            </a:r>
            <a:endParaRPr lang="ru-RU" altLang="ru-RU" sz="3200" b="1" i="1" smtClean="0">
              <a:solidFill>
                <a:schemeClr val="folHlink"/>
              </a:solidFill>
              <a:effectLst/>
            </a:endParaRPr>
          </a:p>
        </p:txBody>
      </p:sp>
      <p:sp>
        <p:nvSpPr>
          <p:cNvPr id="51203" name="Rectangle 3"/>
          <p:cNvSpPr>
            <a:spLocks noChangeArrowheads="1"/>
          </p:cNvSpPr>
          <p:nvPr>
            <p:ph type="body" idx="4294967295"/>
          </p:nvPr>
        </p:nvSpPr>
        <p:spPr>
          <a:xfrm>
            <a:off x="457200" y="1600200"/>
            <a:ext cx="8229600" cy="2836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uk-UA" altLang="ru-RU" smtClean="0">
                <a:effectLst/>
                <a:latin typeface="Arial" charset="0"/>
              </a:rPr>
              <a:t>Реалізація ідеї залежить від постійного підключення районної бібліотеки для дітей до мережі Інтернет</a:t>
            </a:r>
          </a:p>
          <a:p>
            <a:r>
              <a:rPr lang="uk-UA" altLang="ru-RU" smtClean="0">
                <a:effectLst/>
                <a:latin typeface="Arial" charset="0"/>
              </a:rPr>
              <a:t>Виготовлення рекламної продукції та оголошень  - 25 грн.</a:t>
            </a:r>
            <a:endParaRPr lang="ru-RU" altLang="ru-RU" smtClean="0"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ChangeArrowheads="1"/>
          </p:cNvSpPr>
          <p:nvPr>
            <p:ph type="body" idx="4294967295"/>
          </p:nvPr>
        </p:nvSpPr>
        <p:spPr>
          <a:xfrm>
            <a:off x="395288" y="2133600"/>
            <a:ext cx="8229600" cy="2836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uk-UA" altLang="ru-RU" b="1" smtClean="0">
                <a:effectLst/>
              </a:rPr>
              <a:t>Проект планується розширити та присвятити відродженню спогадів краєзнавчого змісту земляків, які живуть за кордоном, про найкраще минуле Веселинівщини.</a:t>
            </a:r>
            <a:endParaRPr lang="ru-RU" altLang="ru-RU" b="1" smtClean="0">
              <a:effectLst/>
            </a:endParaRPr>
          </a:p>
        </p:txBody>
      </p:sp>
      <p:sp>
        <p:nvSpPr>
          <p:cNvPr id="48133" name="Rectangle 5"/>
          <p:cNvSpPr>
            <a:spLocks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uk-UA" altLang="ru-RU" sz="3200" b="1" i="1" smtClean="0">
                <a:solidFill>
                  <a:schemeClr val="folHlink"/>
                </a:solidFill>
                <a:effectLst/>
              </a:rPr>
              <a:t>		Життєвий цикл міні-проекту</a:t>
            </a:r>
            <a:endParaRPr lang="ru-RU" altLang="ru-RU" sz="3200" b="1" i="1" smtClean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052513"/>
            <a:ext cx="8569325" cy="5300662"/>
          </a:xfrm>
        </p:spPr>
        <p:txBody>
          <a:bodyPr/>
          <a:lstStyle/>
          <a:p>
            <a:pPr eaLnBrk="1" hangingPunct="1"/>
            <a:r>
              <a:rPr lang="uk-UA" altLang="ru-RU" sz="3200" b="1" smtClean="0">
                <a:solidFill>
                  <a:schemeClr val="tx1"/>
                </a:solidFill>
                <a:latin typeface="Arial Narrow" pitchFamily="34" charset="0"/>
              </a:rPr>
              <a:t>Віртуальні подорожі світом  є  традиційними в багатьох </a:t>
            </a:r>
            <a:br>
              <a:rPr lang="uk-UA" altLang="ru-RU" sz="3200" b="1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uk-UA" altLang="ru-RU" sz="3200" b="1" smtClean="0">
                <a:solidFill>
                  <a:schemeClr val="tx1"/>
                </a:solidFill>
                <a:latin typeface="Arial Narrow" pitchFamily="34" charset="0"/>
              </a:rPr>
              <a:t>бібліотеках для дітей. </a:t>
            </a:r>
            <a:br>
              <a:rPr lang="uk-UA" altLang="ru-RU" sz="3200" b="1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uk-UA" altLang="ru-RU" sz="320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uk-UA" altLang="ru-RU" sz="320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uk-UA" altLang="ru-RU" sz="3200" b="1" smtClean="0">
                <a:solidFill>
                  <a:schemeClr val="tx1"/>
                </a:solidFill>
                <a:latin typeface="Arial Narrow" pitchFamily="34" charset="0"/>
              </a:rPr>
              <a:t>Районна бібліотека для дітей Веселинівської ЦБС вирішила, що краще, якщо гідом в цих подорожах буде їх земляк, який  сам побував </a:t>
            </a:r>
            <a:r>
              <a:rPr lang="uk-UA" altLang="ru-RU" sz="3200" b="1" smtClean="0">
                <a:solidFill>
                  <a:schemeClr val="tx1"/>
                </a:solidFill>
              </a:rPr>
              <a:t>у </a:t>
            </a:r>
            <a:r>
              <a:rPr lang="uk-UA" altLang="ru-RU" sz="3200" b="1" smtClean="0">
                <a:solidFill>
                  <a:schemeClr val="tx1"/>
                </a:solidFill>
                <a:latin typeface="Arial Narrow" pitchFamily="34" charset="0"/>
              </a:rPr>
              <a:t>тій чи іншій країні, а ще краще, якщо він там живе.</a:t>
            </a:r>
            <a:br>
              <a:rPr lang="uk-UA" altLang="ru-RU" sz="3200" b="1" smtClean="0">
                <a:solidFill>
                  <a:schemeClr val="tx1"/>
                </a:solidFill>
                <a:latin typeface="Arial Narrow" pitchFamily="34" charset="0"/>
              </a:rPr>
            </a:br>
            <a:endParaRPr lang="ru-RU" altLang="ru-RU" sz="3200" b="1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79388" y="260350"/>
            <a:ext cx="871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 sz="3600" b="1" i="1">
                <a:solidFill>
                  <a:schemeClr val="folHlink"/>
                </a:solidFill>
                <a:latin typeface="Bookman Old Style" pitchFamily="18" charset="0"/>
              </a:rPr>
              <a:t>Обґрунтування інноваційності ідеї: </a:t>
            </a:r>
            <a:endParaRPr lang="ru-RU" altLang="ru-RU" sz="3600" b="1" i="1">
              <a:solidFill>
                <a:schemeClr val="folHlink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116013" y="260350"/>
            <a:ext cx="7559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uk-UA" altLang="ru-RU" sz="3600" b="1" i="1">
                <a:solidFill>
                  <a:schemeClr val="folHlink"/>
                </a:solidFill>
                <a:latin typeface="Bookman Old Style" pitchFamily="18" charset="0"/>
              </a:rPr>
              <a:t>Опис ідеї:</a:t>
            </a:r>
            <a:endParaRPr lang="ru-RU" altLang="ru-RU" sz="3600" b="1" i="1">
              <a:solidFill>
                <a:schemeClr val="folHlink"/>
              </a:solidFill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/>
          </p:cNvSpPr>
          <p:nvPr/>
        </p:nvSpPr>
        <p:spPr bwMode="auto">
          <a:xfrm>
            <a:off x="179388" y="1052513"/>
            <a:ext cx="8713787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endParaRPr lang="ru-RU" altLang="ru-RU" sz="32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9945" name="Rectangle 9"/>
          <p:cNvSpPr>
            <a:spLocks noChangeArrowheads="1"/>
          </p:cNvSpPr>
          <p:nvPr>
            <p:ph type="body" idx="1"/>
          </p:nvPr>
        </p:nvSpPr>
        <p:spPr>
          <a:xfrm>
            <a:off x="179388" y="1196975"/>
            <a:ext cx="8785225" cy="532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uk-UA" altLang="ru-RU" b="1" smtClean="0">
                <a:latin typeface="Arial Narrow" pitchFamily="34" charset="0"/>
              </a:rPr>
              <a:t>	Основою реалізації ідеї є пошук  і об</a:t>
            </a:r>
            <a:r>
              <a:rPr lang="en-US" altLang="ru-RU" b="1" smtClean="0">
                <a:latin typeface="Arial Narrow" pitchFamily="34" charset="0"/>
              </a:rPr>
              <a:t>’</a:t>
            </a:r>
            <a:r>
              <a:rPr lang="uk-UA" altLang="ru-RU" b="1" smtClean="0">
                <a:latin typeface="Arial Narrow" pitchFamily="34" charset="0"/>
              </a:rPr>
              <a:t>єднання земляків </a:t>
            </a:r>
            <a:r>
              <a:rPr lang="uk-UA" altLang="ru-RU" b="1" smtClean="0">
                <a:effectLst/>
                <a:latin typeface="Arial Narrow" pitchFamily="34" charset="0"/>
              </a:rPr>
              <a:t>в соціальній мережі “Однокласники” під назвою “Веселинівці за кордоном”, і  за допомогою інтерактивного спілкування з ними почути враження від перебування за кордоном та побаченого ними в інших країнах світу.</a:t>
            </a:r>
            <a:endParaRPr lang="ru-RU" altLang="ru-RU" b="1" smtClean="0">
              <a:effectLst/>
              <a:latin typeface="Arial Narrow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ru-RU" altLang="ru-RU" b="1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uk-UA" altLang="ru-RU" sz="3200" b="1" smtClean="0">
                <a:solidFill>
                  <a:schemeClr val="folHlink"/>
                </a:solidFill>
                <a:effectLst/>
              </a:rPr>
              <a:t>			</a:t>
            </a:r>
            <a:r>
              <a:rPr lang="uk-UA" altLang="ru-RU" sz="3600" b="1" i="1" smtClean="0">
                <a:solidFill>
                  <a:schemeClr val="folHlink"/>
                </a:solidFill>
                <a:effectLst/>
              </a:rPr>
              <a:t>Мета міні-проекту:</a:t>
            </a:r>
            <a:endParaRPr lang="ru-RU" altLang="ru-RU" sz="3600" b="1" i="1" smtClean="0">
              <a:solidFill>
                <a:schemeClr val="folHlink"/>
              </a:solidFill>
              <a:effectLst/>
            </a:endParaRPr>
          </a:p>
        </p:txBody>
      </p:sp>
      <p:sp>
        <p:nvSpPr>
          <p:cNvPr id="45059" name="Rectangle 3"/>
          <p:cNvSpPr>
            <a:spLocks noChangeArrowheads="1"/>
          </p:cNvSpPr>
          <p:nvPr>
            <p:ph type="body" idx="1"/>
          </p:nvPr>
        </p:nvSpPr>
        <p:spPr>
          <a:xfrm>
            <a:off x="457200" y="1600200"/>
            <a:ext cx="8507413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altLang="ru-RU" smtClean="0">
                <a:effectLst/>
              </a:rPr>
              <a:t>	</a:t>
            </a:r>
            <a:r>
              <a:rPr lang="uk-UA" altLang="ru-RU" b="1" smtClean="0">
                <a:effectLst/>
                <a:latin typeface="Bookman Old Style" pitchFamily="18" charset="0"/>
              </a:rPr>
              <a:t>Заохочення читачів-учнів 12-15 років до систематичного читання художньої та науково-пізнавальної літератури про культуру, звичаї та традиції різних країн та народів через спілкування з земляками, які живуть або тимчасово перебувають за кордоном. </a:t>
            </a:r>
            <a:endParaRPr lang="ru-RU" altLang="ru-RU" b="1" smtClean="0"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>
            <p:ph type="title"/>
          </p:nvPr>
        </p:nvSpPr>
        <p:spPr>
          <a:xfrm>
            <a:off x="684213" y="0"/>
            <a:ext cx="8229600" cy="1139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uk-UA" altLang="ru-RU" sz="3200" b="1" smtClean="0">
                <a:solidFill>
                  <a:schemeClr val="folHlink"/>
                </a:solidFill>
                <a:effectLst/>
              </a:rPr>
              <a:t>			</a:t>
            </a:r>
            <a:r>
              <a:rPr lang="uk-UA" altLang="ru-RU" sz="3200" b="1" i="1" smtClean="0">
                <a:solidFill>
                  <a:schemeClr val="folHlink"/>
                </a:solidFill>
                <a:effectLst/>
              </a:rPr>
              <a:t>Завдання міні-проекту:</a:t>
            </a:r>
            <a:endParaRPr lang="ru-RU" altLang="ru-RU" sz="3200" b="1" i="1" smtClean="0">
              <a:solidFill>
                <a:schemeClr val="folHlink"/>
              </a:solidFill>
              <a:effectLst/>
            </a:endParaRPr>
          </a:p>
        </p:txBody>
      </p:sp>
      <p:sp>
        <p:nvSpPr>
          <p:cNvPr id="46083" name="Rectangle 3"/>
          <p:cNvSpPr>
            <a:spLocks noChangeArrowheads="1"/>
          </p:cNvSpPr>
          <p:nvPr>
            <p:ph type="body" idx="1"/>
          </p:nvPr>
        </p:nvSpPr>
        <p:spPr>
          <a:xfrm>
            <a:off x="250825" y="908050"/>
            <a:ext cx="8640763" cy="4862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Char char="•"/>
            </a:pPr>
            <a:r>
              <a:rPr lang="uk-UA" altLang="ru-RU" sz="2800" b="1" smtClean="0">
                <a:effectLst/>
              </a:rPr>
              <a:t>Виявлення веселинівців, які живуть або тимчасово перебувають за кордоном для залучення їх до широкого інформаційного обміну з читачами-дітьми 12-15 років</a:t>
            </a:r>
          </a:p>
          <a:p>
            <a:pPr marL="609600" indent="-609600">
              <a:lnSpc>
                <a:spcPct val="80000"/>
              </a:lnSpc>
              <a:buFontTx/>
              <a:buChar char="•"/>
            </a:pPr>
            <a:r>
              <a:rPr lang="uk-UA" altLang="ru-RU" sz="2800" b="1" smtClean="0">
                <a:effectLst/>
              </a:rPr>
              <a:t>Підвищення особистісного розвитку та розширення кругозору читачів-дітей 12-15 років</a:t>
            </a:r>
          </a:p>
          <a:p>
            <a:pPr marL="609600" indent="-609600">
              <a:lnSpc>
                <a:spcPct val="80000"/>
              </a:lnSpc>
              <a:buFontTx/>
              <a:buChar char="•"/>
            </a:pPr>
            <a:r>
              <a:rPr lang="uk-UA" altLang="ru-RU" sz="2800" b="1" smtClean="0">
                <a:effectLst/>
              </a:rPr>
              <a:t>Формування у дітей толерантного ставлення до представників інших національностей, виховання поваги до їх мови та культури, водночас закріплення шанобливого ставлення до свого рідного краю</a:t>
            </a:r>
          </a:p>
          <a:p>
            <a:pPr marL="609600" indent="-609600">
              <a:lnSpc>
                <a:spcPct val="80000"/>
              </a:lnSpc>
              <a:buFontTx/>
              <a:buChar char="•"/>
            </a:pPr>
            <a:r>
              <a:rPr lang="uk-UA" altLang="ru-RU" sz="2800" b="1" smtClean="0">
                <a:effectLst/>
              </a:rPr>
              <a:t>Навчання дітей коректному спілкуванню в соціальних мережах, пошуку необхідної  інформації</a:t>
            </a:r>
          </a:p>
          <a:p>
            <a:pPr marL="609600" indent="-609600">
              <a:lnSpc>
                <a:spcPct val="80000"/>
              </a:lnSpc>
              <a:buFontTx/>
              <a:buChar char="•"/>
            </a:pPr>
            <a:endParaRPr lang="ru-RU" altLang="ru-RU" sz="2800" b="1" smtClean="0">
              <a:effectLst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uk-UA" altLang="ru-RU" sz="3600" b="1" i="1" smtClean="0">
                <a:solidFill>
                  <a:schemeClr val="folHlink"/>
                </a:solidFill>
                <a:effectLst/>
              </a:rPr>
              <a:t>         План реалізації міні-проекту:</a:t>
            </a:r>
            <a:endParaRPr lang="ru-RU" altLang="ru-RU" sz="3600" b="1" i="1" smtClean="0">
              <a:solidFill>
                <a:schemeClr val="folHlink"/>
              </a:solidFill>
              <a:effectLst/>
            </a:endParaRPr>
          </a:p>
        </p:txBody>
      </p:sp>
      <p:sp>
        <p:nvSpPr>
          <p:cNvPr id="40963" name="Rectangle 3"/>
          <p:cNvSpPr>
            <a:spLocks noChangeArrowheads="1"/>
          </p:cNvSpPr>
          <p:nvPr>
            <p:ph type="body" idx="1"/>
          </p:nvPr>
        </p:nvSpPr>
        <p:spPr>
          <a:xfrm>
            <a:off x="179388" y="1196975"/>
            <a:ext cx="8785225" cy="5111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altLang="ru-RU" sz="2400" b="1" smtClean="0">
                <a:effectLst/>
                <a:latin typeface="Bookman Old Style" pitchFamily="18" charset="0"/>
              </a:rPr>
              <a:t>Створити в соціальних мережах “Однокласники” групу “Веселинівці за кордоном”</a:t>
            </a:r>
          </a:p>
          <a:p>
            <a:pPr>
              <a:lnSpc>
                <a:spcPct val="80000"/>
              </a:lnSpc>
            </a:pPr>
            <a:r>
              <a:rPr lang="uk-UA" altLang="ru-RU" sz="2400" b="1" smtClean="0">
                <a:effectLst/>
                <a:latin typeface="Bookman Old Style" pitchFamily="18" charset="0"/>
              </a:rPr>
              <a:t>Організувати зустрічі з земляками, які зможуть доступно та змістовно розповісти про культуру, звичаї та традиції країн та народів</a:t>
            </a:r>
          </a:p>
          <a:p>
            <a:pPr>
              <a:lnSpc>
                <a:spcPct val="80000"/>
              </a:lnSpc>
            </a:pPr>
            <a:r>
              <a:rPr lang="uk-UA" altLang="ru-RU" sz="2400" b="1" smtClean="0">
                <a:effectLst/>
                <a:latin typeface="Bookman Old Style" pitchFamily="18" charset="0"/>
              </a:rPr>
              <a:t>Розробити план проведення кожної окремої зустрічі з земляками</a:t>
            </a:r>
          </a:p>
          <a:p>
            <a:pPr>
              <a:lnSpc>
                <a:spcPct val="80000"/>
              </a:lnSpc>
            </a:pPr>
            <a:r>
              <a:rPr lang="uk-UA" altLang="ru-RU" sz="2400" b="1" smtClean="0">
                <a:effectLst/>
                <a:latin typeface="Bookman Old Style" pitchFamily="18" charset="0"/>
              </a:rPr>
              <a:t>Підготувати детальне розкриття інформації про країну, в якій вони перебували або  подорожували за допомогою мультимедійної презентації, книжково-ілюстративної виставки-знайомства, рекомендаційного списку літератури для читачів 12-15 років тощо</a:t>
            </a:r>
          </a:p>
          <a:p>
            <a:pPr>
              <a:lnSpc>
                <a:spcPct val="80000"/>
              </a:lnSpc>
            </a:pPr>
            <a:r>
              <a:rPr lang="uk-UA" altLang="ru-RU" sz="2400" b="1" smtClean="0">
                <a:effectLst/>
                <a:latin typeface="Bookman Old Style" pitchFamily="18" charset="0"/>
              </a:rPr>
              <a:t>Розробити рекламні оголошення про проведення кожної зустрічі та розмістити їх у школах, на сторінках соціальних мереж, районної газети “Зоря”</a:t>
            </a:r>
          </a:p>
          <a:p>
            <a:pPr>
              <a:lnSpc>
                <a:spcPct val="80000"/>
              </a:lnSpc>
            </a:pPr>
            <a:endParaRPr lang="uk-UA" altLang="ru-RU" sz="2400" b="1" smtClean="0">
              <a:effectLst/>
              <a:latin typeface="Bookman Old Style" pitchFamily="18" charset="0"/>
            </a:endParaRPr>
          </a:p>
          <a:p>
            <a:pPr>
              <a:lnSpc>
                <a:spcPct val="80000"/>
              </a:lnSpc>
            </a:pPr>
            <a:endParaRPr lang="uk-UA" altLang="ru-RU" sz="2400" b="1" smtClean="0">
              <a:effectLst/>
              <a:latin typeface="Bookman Old Style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2400" smtClean="0">
              <a:effectLst/>
              <a:latin typeface="Bookman Old Style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479925" y="295592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endParaRPr lang="ru-RU" alt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8064500" cy="556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611188" y="6021388"/>
            <a:ext cx="82089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ru-RU" sz="2400" b="1"/>
              <a:t>В соціальній мережі “Однокласники” створена </a:t>
            </a:r>
          </a:p>
          <a:p>
            <a:pPr eaLnBrk="1" hangingPunct="1"/>
            <a:r>
              <a:rPr lang="uk-UA" altLang="ru-RU" sz="2400" b="1"/>
              <a:t>група  “Веселинівці за  кордоном”.</a:t>
            </a:r>
            <a:r>
              <a:rPr lang="uk-UA" altLang="ru-RU" sz="1800" b="1"/>
              <a:t> </a:t>
            </a:r>
            <a:endParaRPr lang="ru-RU" altLang="ru-RU" sz="1800" b="1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476375" y="0"/>
            <a:ext cx="64087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uk-UA" altLang="ru-RU" sz="3600"/>
          </a:p>
        </p:txBody>
      </p:sp>
      <p:pic>
        <p:nvPicPr>
          <p:cNvPr id="1433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3671887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08050"/>
            <a:ext cx="3663950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73463"/>
            <a:ext cx="3776663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96" name="Rectangle 40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390525"/>
          </a:xfrm>
        </p:spPr>
        <p:txBody>
          <a:bodyPr/>
          <a:lstStyle/>
          <a:p>
            <a:pPr eaLnBrk="1" hangingPunct="1"/>
            <a:r>
              <a:rPr lang="uk-UA" altLang="ru-RU" sz="3200" b="1" smtClean="0">
                <a:solidFill>
                  <a:schemeClr val="folHlink"/>
                </a:solidFill>
              </a:rPr>
              <a:t>					</a:t>
            </a:r>
            <a:r>
              <a:rPr lang="uk-UA" altLang="ru-RU" sz="3200" b="1" i="1" smtClean="0">
                <a:solidFill>
                  <a:schemeClr val="folHlink"/>
                </a:solidFill>
              </a:rPr>
              <a:t>Цікаві зустрічі</a:t>
            </a:r>
            <a:endParaRPr lang="ru-RU" altLang="ru-RU" sz="3200" b="1" i="1" smtClean="0">
              <a:solidFill>
                <a:schemeClr val="folHlink"/>
              </a:solidFill>
            </a:endParaRPr>
          </a:p>
        </p:txBody>
      </p:sp>
      <p:sp>
        <p:nvSpPr>
          <p:cNvPr id="14343" name="Rectangle 43"/>
          <p:cNvSpPr>
            <a:spLocks noChangeArrowheads="1"/>
          </p:cNvSpPr>
          <p:nvPr/>
        </p:nvSpPr>
        <p:spPr bwMode="auto">
          <a:xfrm>
            <a:off x="4500563" y="3500438"/>
            <a:ext cx="4392612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ru-RU" altLang="ru-RU" sz="2000" b="1" i="1">
                <a:latin typeface="Bookman Old Style" pitchFamily="18" charset="0"/>
              </a:rPr>
              <a:t>Під час зустрічі з уродженкою села Роштадт /нині Поріччя/, нащадком німців-колоністів  Є.М.Шмальц-Криловою  діти здійснили віртуальну подорож по визначних  та історичних місцях  російського міста  Ярославль, де вона нині проживає.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ru-RU" sz="2400" b="1" smtClean="0">
                <a:solidFill>
                  <a:schemeClr val="folHlink"/>
                </a:solidFill>
                <a:latin typeface="Bookman Old Style" pitchFamily="18" charset="0"/>
              </a:rPr>
              <a:t>З  колишнім веселинівцем  Петром Шидиваром   читачі здійснили віртуальну подорож до Парижу</a:t>
            </a:r>
            <a:r>
              <a:rPr lang="uk-UA" altLang="ru-RU" sz="1800" smtClean="0"/>
              <a:t> </a:t>
            </a:r>
            <a:endParaRPr lang="ru-RU" altLang="ru-RU" sz="1800" smtClean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84213" y="2781300"/>
            <a:ext cx="7488237" cy="639763"/>
          </a:xfrm>
        </p:spPr>
        <p:txBody>
          <a:bodyPr/>
          <a:lstStyle/>
          <a:p>
            <a:pPr algn="just" eaLnBrk="1" hangingPunct="1"/>
            <a:r>
              <a:rPr lang="uk-UA" altLang="ru-RU" sz="2000" i="1" smtClean="0">
                <a:latin typeface="Bookman Old Style" pitchFamily="18" charset="0"/>
              </a:rPr>
              <a:t>З 1991 року Петро Шидивар проживає у Франції, де продовжує свою творчу кар</a:t>
            </a:r>
            <a:r>
              <a:rPr lang="en-US" altLang="ru-RU" sz="2000" i="1" smtClean="0">
                <a:latin typeface="Bookman Old Style" pitchFamily="18" charset="0"/>
              </a:rPr>
              <a:t>’</a:t>
            </a:r>
            <a:r>
              <a:rPr lang="uk-UA" altLang="ru-RU" sz="2000" i="1" smtClean="0">
                <a:latin typeface="Bookman Old Style" pitchFamily="18" charset="0"/>
              </a:rPr>
              <a:t>єру. В Україні він працював в театрах Харкова та Одеси. Знімався </a:t>
            </a:r>
            <a:r>
              <a:rPr lang="uk-UA" altLang="ru-RU" sz="2000" i="1" smtClean="0">
                <a:latin typeface="Arial" charset="0"/>
              </a:rPr>
              <a:t>у</a:t>
            </a:r>
            <a:r>
              <a:rPr lang="uk-UA" altLang="ru-RU" sz="2000" i="1" smtClean="0">
                <a:latin typeface="Bookman Old Style" pitchFamily="18" charset="0"/>
              </a:rPr>
              <a:t> фільмах Одеської кіностудії. Зараз він громадянин Франції. Про Францію, відносини між людьми,  про життя сім</a:t>
            </a:r>
            <a:r>
              <a:rPr lang="en-US" altLang="ru-RU" sz="2000" i="1" smtClean="0">
                <a:latin typeface="Bookman Old Style" pitchFamily="18" charset="0"/>
              </a:rPr>
              <a:t>’</a:t>
            </a:r>
            <a:r>
              <a:rPr lang="uk-UA" altLang="ru-RU" sz="2000" i="1" smtClean="0">
                <a:latin typeface="Bookman Old Style" pitchFamily="18" charset="0"/>
              </a:rPr>
              <a:t>ї та багато іншого наші читачі дізнались  під час скайп-спілкування. </a:t>
            </a:r>
            <a:endParaRPr lang="ru-RU" altLang="ru-RU" sz="2000" i="1" smtClean="0">
              <a:latin typeface="Bookman Old Style" pitchFamily="18" charset="0"/>
            </a:endParaRPr>
          </a:p>
        </p:txBody>
      </p:sp>
      <p:pic>
        <p:nvPicPr>
          <p:cNvPr id="15364" name="Содержимое 12" descr="403338_327439637276938_808817927_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694113"/>
            <a:ext cx="3749675" cy="3163887"/>
          </a:xfrm>
        </p:spPr>
      </p:pic>
      <p:pic>
        <p:nvPicPr>
          <p:cNvPr id="15365" name="Содержимое 11" descr="Изображение 113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711575"/>
            <a:ext cx="4248150" cy="3146425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1913</TotalTime>
  <Words>472</Words>
  <Application>Microsoft Office PowerPoint</Application>
  <PresentationFormat>Экран (4:3)</PresentationFormat>
  <Paragraphs>43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Verdana</vt:lpstr>
      <vt:lpstr>Wingdings</vt:lpstr>
      <vt:lpstr>Calibri</vt:lpstr>
      <vt:lpstr>Monotype Corsiva</vt:lpstr>
      <vt:lpstr>Arial Narrow</vt:lpstr>
      <vt:lpstr>Times New Roman</vt:lpstr>
      <vt:lpstr>Bookman Old Style</vt:lpstr>
      <vt:lpstr>Глобус</vt:lpstr>
      <vt:lpstr>МІНІ-ПРОЕКТ районної бібліотеки для дітей Веселинівської ЦБС</vt:lpstr>
      <vt:lpstr>Віртуальні подорожі світом  є  традиційними в багатьох  бібліотеках для дітей.   Районна бібліотека для дітей Веселинівської ЦБС вирішила, що краще, якщо гідом в цих подорожах буде їх земляк, який  сам побував у тій чи іншій країні, а ще краще, якщо він там живе. </vt:lpstr>
      <vt:lpstr>Презентация PowerPoint</vt:lpstr>
      <vt:lpstr>   Мета міні-проекту:</vt:lpstr>
      <vt:lpstr>   Завдання міні-проекту:</vt:lpstr>
      <vt:lpstr>         План реалізації міні-проекту:</vt:lpstr>
      <vt:lpstr>Презентация PowerPoint</vt:lpstr>
      <vt:lpstr>     Цікаві зустрічі</vt:lpstr>
      <vt:lpstr>З  колишнім веселинівцем  Петром Шидиваром   читачі здійснили віртуальну подорож до Парижу </vt:lpstr>
      <vt:lpstr>Оксана Маврищук про Чехію і про себе…</vt:lpstr>
      <vt:lpstr>З Ганною Сєвач діти здійснили віртуальну подорож Індією</vt:lpstr>
      <vt:lpstr>Оксана Гросман  розповіла про  виховання  дітей в Німеччині.  Вона працює вихователем в дитячому садку  в місті  Нюрнберг.  Освіту вихователя здобула в Німеччині в Педакадемії.  В минулому Оксана була активним читачем нашої бібліотеки.</vt:lpstr>
      <vt:lpstr>Презентация PowerPoint</vt:lpstr>
      <vt:lpstr>   Вартість реалізації ідеї:</vt:lpstr>
      <vt:lpstr>  Життєвий цикл міні-проекту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Сева</dc:creator>
  <cp:lastModifiedBy>lenovo</cp:lastModifiedBy>
  <cp:revision>95</cp:revision>
  <dcterms:created xsi:type="dcterms:W3CDTF">2012-03-31T20:16:13Z</dcterms:created>
  <dcterms:modified xsi:type="dcterms:W3CDTF">2014-06-24T17:49:55Z</dcterms:modified>
</cp:coreProperties>
</file>