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4" r:id="rId3"/>
    <p:sldId id="257" r:id="rId4"/>
    <p:sldId id="273" r:id="rId5"/>
    <p:sldId id="267" r:id="rId6"/>
    <p:sldId id="268" r:id="rId7"/>
    <p:sldId id="263" r:id="rId8"/>
    <p:sldId id="262" r:id="rId9"/>
    <p:sldId id="258" r:id="rId10"/>
    <p:sldId id="269" r:id="rId11"/>
    <p:sldId id="271" r:id="rId12"/>
    <p:sldId id="275" r:id="rId13"/>
    <p:sldId id="276" r:id="rId14"/>
    <p:sldId id="272" r:id="rId1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B7"/>
    <a:srgbClr val="FFD47D"/>
    <a:srgbClr val="FFE6B3"/>
    <a:srgbClr val="FFCCCC"/>
    <a:srgbClr val="FFE0A3"/>
    <a:srgbClr val="FFDF9F"/>
    <a:srgbClr val="0099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4" autoAdjust="0"/>
    <p:restoredTop sz="94660"/>
  </p:normalViewPr>
  <p:slideViewPr>
    <p:cSldViewPr>
      <p:cViewPr varScale="1">
        <p:scale>
          <a:sx n="70" d="100"/>
          <a:sy n="70" d="100"/>
        </p:scale>
        <p:origin x="-14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AA16-E4BE-4370-AB81-9FF67C1D3F0E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8C078-2519-4568-94F0-134A227B413B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386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58B4A-E45B-4A6A-930E-4CC3CD513E06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90AE-1FCD-4D50-813F-B9D642F82028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952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CAC11-2559-4659-AE55-9F33BA7CB33C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95A0B-6E6B-4308-8BBB-0EF6D4058028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876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75217-F505-46D0-AFFE-300AFA107DF1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8EE7-EA33-449B-84C2-F4023A8294EF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468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DE2B1-3046-4E22-83F3-913D785E07DA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62A16-289C-4DF6-B439-A44F2F0927AE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4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50D0F-965F-4D92-B510-68FBA20EDA14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3AD35-FFC4-476B-A89D-13747E43D025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993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0BC34-7493-489F-A941-695557E42A8F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27AA-D73C-45B9-95DD-3CE77C90D728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394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34047-E835-44B5-9374-A1276B783118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57302-5B9B-4093-9D10-C83F6422EE2E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562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1F39-7A09-4802-AB44-8CCC4E799ACC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A256-56DA-4C6A-8BA4-AF48C6633528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935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D8829-9009-488F-8EE1-077068C2B36B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873D5-1A11-4859-A9D2-B76C8F80BC0F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336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B7B9-AF2E-4080-998A-F95C76D741A4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E6DC9-BE1B-43D5-8797-4E658CB2415B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104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uk-UA" smtClean="0"/>
              <a:t>Cliquez pour modifier le style du titre</a:t>
            </a:r>
            <a:endParaRPr lang="fr-CA" altLang="uk-U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uk-UA" smtClean="0"/>
              <a:t>Cliquez pour modifier les styles du texte du masque</a:t>
            </a:r>
          </a:p>
          <a:p>
            <a:pPr lvl="1"/>
            <a:r>
              <a:rPr lang="fr-FR" altLang="uk-UA" smtClean="0"/>
              <a:t>Deuxième niveau</a:t>
            </a:r>
          </a:p>
          <a:p>
            <a:pPr lvl="2"/>
            <a:r>
              <a:rPr lang="fr-FR" altLang="uk-UA" smtClean="0"/>
              <a:t>Troisième niveau</a:t>
            </a:r>
          </a:p>
          <a:p>
            <a:pPr lvl="3"/>
            <a:r>
              <a:rPr lang="fr-FR" altLang="uk-UA" smtClean="0"/>
              <a:t>Quatrième niveau</a:t>
            </a:r>
          </a:p>
          <a:p>
            <a:pPr lvl="4"/>
            <a:r>
              <a:rPr lang="fr-FR" altLang="uk-UA" smtClean="0"/>
              <a:t>Cinquième niveau</a:t>
            </a:r>
            <a:endParaRPr lang="fr-CA" altLang="uk-U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3A4D7E-EAB7-4846-BC13-C79B619C99BD}" type="datetimeFigureOut">
              <a:rPr lang="fr-FR"/>
              <a:pPr>
                <a:defRPr/>
              </a:pPr>
              <a:t>30/06/2014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CB3829-A6C7-477F-ADD2-FA450E513CDA}" type="slidenum">
              <a:rPr lang="fr-CA"/>
              <a:pPr>
                <a:defRPr/>
              </a:pPr>
              <a:t>‹№›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993063" cy="720725"/>
          </a:xfrm>
        </p:spPr>
        <p:txBody>
          <a:bodyPr/>
          <a:lstStyle/>
          <a:p>
            <a:r>
              <a:rPr lang="ru-RU" altLang="uk-UA" sz="2800" b="1" smtClean="0">
                <a:solidFill>
                  <a:schemeClr val="folHlink"/>
                </a:solidFill>
              </a:rPr>
              <a:t>Районна бібліотека для дітей Березанської ЦБС</a:t>
            </a:r>
            <a:endParaRPr lang="fr-CA" altLang="uk-UA" sz="2800" b="1" smtClean="0">
              <a:solidFill>
                <a:schemeClr val="folHlink"/>
              </a:solidFill>
            </a:endParaRPr>
          </a:p>
        </p:txBody>
      </p:sp>
      <p:pic>
        <p:nvPicPr>
          <p:cNvPr id="6149" name="Picture 5" descr="66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5175"/>
            <a:ext cx="6121400" cy="5272088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E7B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348038" y="6165850"/>
            <a:ext cx="210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uk-UA" sz="2800" b="1"/>
              <a:t>Проект-гра</a:t>
            </a:r>
            <a:endParaRPr lang="ru-RU" altLang="uk-UA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547813" y="1700213"/>
            <a:ext cx="7273925" cy="1873250"/>
          </a:xfrm>
          <a:prstGeom prst="rect">
            <a:avLst/>
          </a:prstGeom>
          <a:solidFill>
            <a:srgbClr val="FFE0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2843213" y="260350"/>
            <a:ext cx="3816350" cy="936625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2843213" y="260350"/>
            <a:ext cx="3889375" cy="865188"/>
          </a:xfrm>
        </p:spPr>
        <p:txBody>
          <a:bodyPr/>
          <a:lstStyle/>
          <a:p>
            <a:r>
              <a:rPr lang="uk-UA" altLang="uk-UA" sz="2800" b="1" smtClean="0">
                <a:solidFill>
                  <a:srgbClr val="FF0000"/>
                </a:solidFill>
              </a:rPr>
              <a:t>І</a:t>
            </a:r>
            <a:r>
              <a:rPr lang="en-US" altLang="uk-UA" sz="2800" b="1" smtClean="0">
                <a:solidFill>
                  <a:srgbClr val="FF0000"/>
                </a:solidFill>
              </a:rPr>
              <a:t>V</a:t>
            </a:r>
            <a:r>
              <a:rPr lang="uk-UA" altLang="uk-UA" sz="2800" b="1" smtClean="0">
                <a:solidFill>
                  <a:srgbClr val="FF0000"/>
                </a:solidFill>
              </a:rPr>
              <a:t> тур</a:t>
            </a:r>
            <a:br>
              <a:rPr lang="uk-UA" altLang="uk-UA" sz="2800" b="1" smtClean="0">
                <a:solidFill>
                  <a:srgbClr val="FF0000"/>
                </a:solidFill>
              </a:rPr>
            </a:br>
            <a:r>
              <a:rPr lang="uk-UA" altLang="uk-UA" sz="2800" b="1" i="1" smtClean="0">
                <a:solidFill>
                  <a:schemeClr val="bg1"/>
                </a:solidFill>
              </a:rPr>
              <a:t>«Найкращий жанр»</a:t>
            </a:r>
            <a:endParaRPr lang="ru-RU" altLang="uk-UA" sz="2800" b="1" i="1" smtClean="0">
              <a:solidFill>
                <a:schemeClr val="bg1"/>
              </a:solidFill>
            </a:endParaRP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323850" y="1844675"/>
            <a:ext cx="8496300" cy="1944688"/>
          </a:xfrm>
        </p:spPr>
        <p:txBody>
          <a:bodyPr/>
          <a:lstStyle/>
          <a:p>
            <a:r>
              <a:rPr lang="uk-UA" altLang="uk-UA" sz="2800" b="1" smtClean="0"/>
              <a:t>Учасник повинен представити улюблений жанр літератури;</a:t>
            </a:r>
          </a:p>
          <a:p>
            <a:r>
              <a:rPr lang="uk-UA" altLang="uk-UA" sz="2800" b="1" smtClean="0"/>
              <a:t>Презентувати письменників та книги цього жанру.</a:t>
            </a:r>
          </a:p>
          <a:p>
            <a:pPr>
              <a:buFont typeface="Arial" charset="0"/>
              <a:buNone/>
            </a:pPr>
            <a:r>
              <a:rPr lang="uk-UA" altLang="uk-UA" sz="2800" b="1" smtClean="0"/>
              <a:t>	Для представлення учаснику надається 15 хв.</a:t>
            </a:r>
            <a:endParaRPr lang="ru-RU" altLang="uk-UA" sz="2800" b="1" smtClean="0"/>
          </a:p>
        </p:txBody>
      </p:sp>
      <p:pic>
        <p:nvPicPr>
          <p:cNvPr id="30725" name="Picture 5" descr="рапорп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3813"/>
            <a:ext cx="9144000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AutoShape 7"/>
          <p:cNvSpPr>
            <a:spLocks noChangeArrowheads="1"/>
          </p:cNvSpPr>
          <p:nvPr/>
        </p:nvSpPr>
        <p:spPr bwMode="auto">
          <a:xfrm rot="591312">
            <a:off x="6732588" y="1052513"/>
            <a:ext cx="2232025" cy="792162"/>
          </a:xfrm>
          <a:prstGeom prst="irregularSeal2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pic>
        <p:nvPicPr>
          <p:cNvPr id="30728" name="Picture 8" descr="прар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9725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 rot="295627">
            <a:off x="7092950" y="1268413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uk-UA" b="1">
                <a:solidFill>
                  <a:schemeClr val="tx2"/>
                </a:solidFill>
              </a:rPr>
              <a:t>Завдання:</a:t>
            </a:r>
            <a:endParaRPr lang="ru-RU" altLang="uk-UA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331913" y="5084763"/>
            <a:ext cx="7200900" cy="1223962"/>
          </a:xfrm>
          <a:prstGeom prst="rect">
            <a:avLst/>
          </a:prstGeom>
          <a:solidFill>
            <a:srgbClr val="FFE0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2771775" y="333375"/>
            <a:ext cx="4032250" cy="8636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33796" name="Rectangle 4"/>
          <p:cNvSpPr>
            <a:spLocks noGrp="1"/>
          </p:cNvSpPr>
          <p:nvPr>
            <p:ph type="title"/>
          </p:nvPr>
        </p:nvSpPr>
        <p:spPr>
          <a:xfrm>
            <a:off x="2843213" y="260350"/>
            <a:ext cx="3889375" cy="865188"/>
          </a:xfrm>
        </p:spPr>
        <p:txBody>
          <a:bodyPr/>
          <a:lstStyle/>
          <a:p>
            <a:r>
              <a:rPr lang="en-US" altLang="uk-UA" sz="2800" b="1" smtClean="0">
                <a:solidFill>
                  <a:srgbClr val="FF0000"/>
                </a:solidFill>
              </a:rPr>
              <a:t>V</a:t>
            </a:r>
            <a:r>
              <a:rPr lang="uk-UA" altLang="uk-UA" sz="2800" b="1" smtClean="0">
                <a:solidFill>
                  <a:srgbClr val="FF0000"/>
                </a:solidFill>
              </a:rPr>
              <a:t> тур</a:t>
            </a:r>
            <a:br>
              <a:rPr lang="uk-UA" altLang="uk-UA" sz="2800" b="1" smtClean="0">
                <a:solidFill>
                  <a:srgbClr val="FF0000"/>
                </a:solidFill>
              </a:rPr>
            </a:br>
            <a:r>
              <a:rPr lang="uk-UA" altLang="uk-UA" sz="2800" b="1" i="1" smtClean="0">
                <a:solidFill>
                  <a:schemeClr val="bg1"/>
                </a:solidFill>
              </a:rPr>
              <a:t>«Моя улюблена книга»</a:t>
            </a:r>
            <a:endParaRPr lang="ru-RU" altLang="uk-UA" sz="2800" b="1" i="1" smtClean="0">
              <a:solidFill>
                <a:schemeClr val="bg1"/>
              </a:solidFill>
            </a:endParaRPr>
          </a:p>
        </p:txBody>
      </p:sp>
      <p:grpSp>
        <p:nvGrpSpPr>
          <p:cNvPr id="33807" name="Group 15"/>
          <p:cNvGrpSpPr>
            <a:grpSpLocks/>
          </p:cNvGrpSpPr>
          <p:nvPr/>
        </p:nvGrpSpPr>
        <p:grpSpPr bwMode="auto">
          <a:xfrm>
            <a:off x="250825" y="3644900"/>
            <a:ext cx="2232025" cy="792163"/>
            <a:chOff x="385" y="2750"/>
            <a:chExt cx="1406" cy="499"/>
          </a:xfrm>
        </p:grpSpPr>
        <p:sp>
          <p:nvSpPr>
            <p:cNvPr id="33799" name="AutoShape 7"/>
            <p:cNvSpPr>
              <a:spLocks noChangeArrowheads="1"/>
            </p:cNvSpPr>
            <p:nvPr/>
          </p:nvSpPr>
          <p:spPr bwMode="auto">
            <a:xfrm>
              <a:off x="385" y="2750"/>
              <a:ext cx="1406" cy="499"/>
            </a:xfrm>
            <a:prstGeom prst="irregularSeal2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 rot="-632653">
              <a:off x="612" y="2886"/>
              <a:ext cx="8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altLang="uk-UA" b="1">
                  <a:solidFill>
                    <a:schemeClr val="tx2"/>
                  </a:solidFill>
                </a:rPr>
                <a:t>Завдання:</a:t>
              </a:r>
              <a:endParaRPr lang="ru-RU" altLang="uk-UA" b="1">
                <a:solidFill>
                  <a:schemeClr val="tx2"/>
                </a:solidFill>
              </a:endParaRPr>
            </a:p>
          </p:txBody>
        </p:sp>
      </p:grpSp>
      <p:pic>
        <p:nvPicPr>
          <p:cNvPr id="33803" name="Picture 11" descr="р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52513"/>
            <a:ext cx="6192837" cy="38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4" name="Rectangle 12"/>
          <p:cNvSpPr>
            <a:spLocks noGrp="1"/>
          </p:cNvSpPr>
          <p:nvPr>
            <p:ph type="body" idx="1"/>
          </p:nvPr>
        </p:nvSpPr>
        <p:spPr>
          <a:xfrm>
            <a:off x="179388" y="4724400"/>
            <a:ext cx="8785225" cy="8969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uk-UA" sz="2800" b="1" smtClean="0"/>
              <a:t>Презентація улюбленої книги у формі буктрейлера, мультимедійної презентації, рекламних матеріалів тощо.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altLang="uk-UA" sz="2800" b="1" smtClean="0"/>
              <a:t>    </a:t>
            </a:r>
            <a:r>
              <a:rPr lang="uk-UA" altLang="uk-UA" sz="2800" b="1" i="1" smtClean="0"/>
              <a:t>Час презентації для учасника не обмежений</a:t>
            </a:r>
            <a:r>
              <a:rPr lang="uk-UA" altLang="uk-UA" sz="2800" b="1" smtClean="0"/>
              <a:t>.</a:t>
            </a:r>
            <a:endParaRPr lang="ru-RU" altLang="uk-UA" sz="2800" b="1" smtClean="0"/>
          </a:p>
        </p:txBody>
      </p:sp>
      <p:pic>
        <p:nvPicPr>
          <p:cNvPr id="33806" name="Picture 14" descr="гнг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259013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2411413" y="115888"/>
            <a:ext cx="5975350" cy="954087"/>
          </a:xfrm>
        </p:spPr>
        <p:txBody>
          <a:bodyPr/>
          <a:lstStyle/>
          <a:p>
            <a:r>
              <a:rPr lang="uk-UA" altLang="uk-UA" sz="3600" b="1" i="1" smtClean="0">
                <a:solidFill>
                  <a:srgbClr val="6600CC"/>
                </a:solidFill>
              </a:rPr>
              <a:t>Оцінка результатів:</a:t>
            </a:r>
            <a:endParaRPr lang="ru-RU" altLang="uk-UA" sz="3600" b="1" i="1" smtClean="0">
              <a:solidFill>
                <a:srgbClr val="6600CC"/>
              </a:solidFill>
            </a:endParaRPr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xfrm>
            <a:off x="323850" y="981075"/>
            <a:ext cx="8569325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uk-UA" sz="2600" b="1" smtClean="0"/>
              <a:t>До систематичного читання залучені нечитаючі діти  12-15 років</a:t>
            </a:r>
          </a:p>
          <a:p>
            <a:pPr>
              <a:lnSpc>
                <a:spcPct val="80000"/>
              </a:lnSpc>
            </a:pPr>
            <a:r>
              <a:rPr lang="uk-UA" altLang="uk-UA" sz="2600" b="1" smtClean="0"/>
              <a:t>Розширилося коло читання школярів</a:t>
            </a:r>
          </a:p>
          <a:p>
            <a:pPr>
              <a:lnSpc>
                <a:spcPct val="80000"/>
              </a:lnSpc>
            </a:pPr>
            <a:r>
              <a:rPr lang="uk-UA" altLang="uk-UA" sz="2600" b="1" smtClean="0"/>
              <a:t>Збільшився показник відвідування та книговидачі бібліотеки</a:t>
            </a:r>
          </a:p>
          <a:p>
            <a:pPr>
              <a:lnSpc>
                <a:spcPct val="80000"/>
              </a:lnSpc>
            </a:pPr>
            <a:r>
              <a:rPr lang="uk-UA" altLang="uk-UA" sz="2600" b="1" smtClean="0"/>
              <a:t>Діти навчилися вдумливо читати та аналізувати прочитане </a:t>
            </a:r>
          </a:p>
          <a:p>
            <a:pPr>
              <a:lnSpc>
                <a:spcPct val="80000"/>
              </a:lnSpc>
            </a:pPr>
            <a:r>
              <a:rPr lang="uk-UA" altLang="uk-UA" sz="2600" b="1" smtClean="0"/>
              <a:t>В бібліотеці організовано цікаве, змістовне та корисне дозвілля для підлітків, що, безумовно, впливає на позитивний імідж бібліотеки</a:t>
            </a:r>
          </a:p>
          <a:p>
            <a:pPr>
              <a:lnSpc>
                <a:spcPct val="80000"/>
              </a:lnSpc>
            </a:pPr>
            <a:r>
              <a:rPr lang="uk-UA" altLang="uk-UA" sz="2600" b="1" smtClean="0"/>
              <a:t>Участь у проекті сприяла вихованню міжособистісного спілкування користувачів бібліотеки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uk-UA" altLang="uk-UA" sz="2600" b="1" smtClean="0"/>
          </a:p>
          <a:p>
            <a:pPr>
              <a:lnSpc>
                <a:spcPct val="80000"/>
              </a:lnSpc>
            </a:pPr>
            <a:endParaRPr lang="ru-RU" altLang="uk-UA" sz="2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altLang="uk-UA" sz="3600" b="1" i="1" smtClean="0">
                <a:solidFill>
                  <a:srgbClr val="6600CC"/>
                </a:solidFill>
              </a:rPr>
              <a:t>Вартість реалізації проекту</a:t>
            </a:r>
            <a:endParaRPr lang="ru-RU" altLang="uk-UA" sz="3600" b="1" i="1" smtClean="0">
              <a:solidFill>
                <a:srgbClr val="6600CC"/>
              </a:solidFill>
            </a:endParaRPr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684213" y="1628775"/>
            <a:ext cx="8229600" cy="2476500"/>
          </a:xfrm>
        </p:spPr>
        <p:txBody>
          <a:bodyPr/>
          <a:lstStyle/>
          <a:p>
            <a:r>
              <a:rPr lang="uk-UA" altLang="uk-UA" b="1" smtClean="0"/>
              <a:t>Виготовлення рекламної продукції та оголошень – 50 грн.</a:t>
            </a:r>
          </a:p>
          <a:p>
            <a:r>
              <a:rPr lang="uk-UA" altLang="uk-UA" b="1" smtClean="0"/>
              <a:t>Нагородження переможців (грамоти та цінні подарунки)– 200 грн.</a:t>
            </a:r>
            <a:endParaRPr lang="ru-RU" altLang="uk-UA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Picture 13" descr="9c867ab06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52738"/>
            <a:ext cx="2759075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539750" y="188913"/>
            <a:ext cx="8459788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solidFill>
                  <a:srgbClr val="FF0000"/>
                </a:solidFill>
                <a:effectLst>
                  <a:outerShdw dist="1796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"Начитаним та щасливим - 2"</a:t>
            </a:r>
          </a:p>
        </p:txBody>
      </p:sp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1403350" y="1052513"/>
            <a:ext cx="6335713" cy="792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solidFill>
                  <a:srgbClr val="6600CC"/>
                </a:solidFill>
                <a:effectLst>
                  <a:outerShdw dist="17961" dir="2700000" algn="ctr" rotWithShape="0">
                    <a:schemeClr val="tx1">
                      <a:alpha val="80000"/>
                    </a:schemeClr>
                  </a:outerShdw>
                </a:effectLst>
                <a:latin typeface="Times New Roman"/>
                <a:cs typeface="Times New Roman"/>
              </a:rPr>
              <a:t>в Березанській РДБ</a:t>
            </a:r>
          </a:p>
        </p:txBody>
      </p:sp>
      <p:sp>
        <p:nvSpPr>
          <p:cNvPr id="34822" name="WordArt 6"/>
          <p:cNvSpPr>
            <a:spLocks noChangeArrowheads="1" noChangeShapeType="1" noTextEdit="1"/>
          </p:cNvSpPr>
          <p:nvPr/>
        </p:nvSpPr>
        <p:spPr bwMode="auto">
          <a:xfrm>
            <a:off x="3348038" y="5949950"/>
            <a:ext cx="2879725" cy="720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solidFill>
                  <a:srgbClr val="FF0000"/>
                </a:solidFill>
                <a:effectLst>
                  <a:outerShdw dist="17961" dir="2700000" algn="ctr" rotWithShape="0">
                    <a:schemeClr val="tx1"/>
                  </a:outerShdw>
                </a:effectLst>
                <a:latin typeface="Times New Roman"/>
                <a:cs typeface="Times New Roman"/>
              </a:rPr>
              <a:t>бути!</a:t>
            </a:r>
          </a:p>
        </p:txBody>
      </p:sp>
      <p:pic>
        <p:nvPicPr>
          <p:cNvPr id="34824" name="Picture 8" descr="ллл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916113"/>
            <a:ext cx="244475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ккек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620838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ппп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97">
            <a:off x="7380288" y="4508500"/>
            <a:ext cx="1511300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Picture 11" descr="22222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1700213"/>
            <a:ext cx="1370012" cy="263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уккеп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1182688" cy="21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xfrm>
            <a:off x="1835150" y="1412875"/>
            <a:ext cx="7129463" cy="51831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uk-UA" altLang="uk-UA" sz="2800" b="1" smtClean="0"/>
              <a:t>“Начитані і щасливі” – це бібліотечна версія популярного телевізійного проекту               “Зважені та щасливі”.</a:t>
            </a:r>
          </a:p>
          <a:p>
            <a:pPr>
              <a:buFont typeface="Arial" charset="0"/>
              <a:buNone/>
            </a:pPr>
            <a:r>
              <a:rPr lang="uk-UA" altLang="uk-UA" sz="2800" b="1" smtClean="0"/>
              <a:t>	Суть проекту полягає в тому, що користувачі бібліотеки, які не цікавляться читанням та літературою, а лише  відвідують Інтернет-центр,  беручи участь у проекті, починають читати для власного задоволення. При цьому ще й змагаються за головний приз.  </a:t>
            </a:r>
            <a:endParaRPr lang="ru-RU" altLang="uk-UA" sz="2800" b="1" smtClean="0"/>
          </a:p>
        </p:txBody>
      </p:sp>
      <p:sp>
        <p:nvSpPr>
          <p:cNvPr id="36868" name="Text Box 4"/>
          <p:cNvSpPr txBox="1">
            <a:spLocks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</a:pPr>
            <a:r>
              <a:rPr lang="uk-UA" altLang="uk-UA" sz="3600" b="1" i="1" smtClean="0">
                <a:solidFill>
                  <a:srgbClr val="6600CC"/>
                </a:solidFill>
              </a:rPr>
              <a:t>Обґрунтування інноваційності ідеї:</a:t>
            </a:r>
            <a:r>
              <a:rPr lang="uk-UA" altLang="uk-UA" smtClean="0"/>
              <a:t> </a:t>
            </a:r>
            <a:endParaRPr lang="ru-RU" altLang="uk-UA" smtClean="0"/>
          </a:p>
        </p:txBody>
      </p:sp>
      <p:pic>
        <p:nvPicPr>
          <p:cNvPr id="36870" name="Picture 6" descr="22222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1966913" cy="37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3457575" cy="792162"/>
          </a:xfrm>
        </p:spPr>
        <p:txBody>
          <a:bodyPr/>
          <a:lstStyle/>
          <a:p>
            <a:pPr algn="l"/>
            <a:r>
              <a:rPr lang="uk-UA" altLang="uk-UA" sz="3600" b="1" i="1" smtClean="0">
                <a:solidFill>
                  <a:schemeClr val="hlink"/>
                </a:solidFill>
              </a:rPr>
              <a:t>Мета проекту:</a:t>
            </a:r>
            <a:r>
              <a:rPr lang="uk-UA" altLang="uk-UA" smtClean="0"/>
              <a:t> </a:t>
            </a:r>
            <a:endParaRPr lang="fr-CA" altLang="uk-UA" smtClean="0"/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0" y="981075"/>
            <a:ext cx="4175125" cy="2663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altLang="uk-UA" sz="2800" smtClean="0"/>
              <a:t>    </a:t>
            </a:r>
            <a:r>
              <a:rPr lang="uk-UA" altLang="uk-UA" sz="2400" b="1" smtClean="0"/>
              <a:t>Залучення до читання дітей віком від 12 до 15 років, виховання у них любові до книги і потреби в читанні, відродження кращих традицій культури читання та змістовного дозвілля дітей у дитячій бібліотеці.</a:t>
            </a:r>
            <a:endParaRPr lang="fr-CA" altLang="uk-UA" sz="2400" b="1" smtClean="0"/>
          </a:p>
        </p:txBody>
      </p:sp>
      <p:sp>
        <p:nvSpPr>
          <p:cNvPr id="3086" name="Rectangle 14"/>
          <p:cNvSpPr>
            <a:spLocks/>
          </p:cNvSpPr>
          <p:nvPr/>
        </p:nvSpPr>
        <p:spPr bwMode="auto">
          <a:xfrm>
            <a:off x="179388" y="4437063"/>
            <a:ext cx="4176712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altLang="uk-UA" sz="3600" b="1" i="1">
                <a:solidFill>
                  <a:srgbClr val="FF0000"/>
                </a:solidFill>
              </a:rPr>
              <a:t>Завдання проекту:</a:t>
            </a:r>
            <a:r>
              <a:rPr lang="uk-UA" altLang="uk-UA"/>
              <a:t> </a:t>
            </a:r>
            <a:endParaRPr lang="ru-RU" altLang="uk-UA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79388" y="5213350"/>
            <a:ext cx="4033837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uk-UA" sz="2400" b="1"/>
              <a:t>Виявлення та залучення</a:t>
            </a:r>
          </a:p>
          <a:p>
            <a:r>
              <a:rPr lang="uk-UA" altLang="uk-UA" sz="2400" b="1"/>
              <a:t>до читання нечитаючих дітей</a:t>
            </a:r>
            <a:endParaRPr lang="ru-RU" altLang="uk-UA" sz="2400" b="1"/>
          </a:p>
          <a:p>
            <a:pPr>
              <a:spcBef>
                <a:spcPct val="50000"/>
              </a:spcBef>
            </a:pPr>
            <a:endParaRPr lang="ru-RU" altLang="uk-UA" sz="2000" b="1"/>
          </a:p>
        </p:txBody>
      </p:sp>
      <p:grpSp>
        <p:nvGrpSpPr>
          <p:cNvPr id="3090" name="Group 18"/>
          <p:cNvGrpSpPr>
            <a:grpSpLocks/>
          </p:cNvGrpSpPr>
          <p:nvPr/>
        </p:nvGrpSpPr>
        <p:grpSpPr bwMode="auto">
          <a:xfrm>
            <a:off x="4211638" y="476250"/>
            <a:ext cx="4752975" cy="5976938"/>
            <a:chOff x="2653" y="164"/>
            <a:chExt cx="2994" cy="3765"/>
          </a:xfrm>
        </p:grpSpPr>
        <p:pic>
          <p:nvPicPr>
            <p:cNvPr id="3077" name="Picture 5" descr="school_girl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64"/>
              <a:ext cx="2962" cy="3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85" name="Group 13"/>
            <p:cNvGrpSpPr>
              <a:grpSpLocks/>
            </p:cNvGrpSpPr>
            <p:nvPr/>
          </p:nvGrpSpPr>
          <p:grpSpPr bwMode="auto">
            <a:xfrm>
              <a:off x="4785" y="346"/>
              <a:ext cx="862" cy="1058"/>
              <a:chOff x="4830" y="799"/>
              <a:chExt cx="862" cy="1013"/>
            </a:xfrm>
          </p:grpSpPr>
          <p:pic>
            <p:nvPicPr>
              <p:cNvPr id="3084" name="Picture 12" descr="wall-29813_64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0" y="799"/>
                <a:ext cx="862" cy="1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80" name="Text Box 8"/>
              <p:cNvSpPr txBox="1">
                <a:spLocks noChangeArrowheads="1"/>
              </p:cNvSpPr>
              <p:nvPr/>
            </p:nvSpPr>
            <p:spPr bwMode="auto">
              <a:xfrm>
                <a:off x="4830" y="1026"/>
                <a:ext cx="772" cy="6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uk-UA" altLang="uk-UA" sz="1000" b="1">
                    <a:solidFill>
                      <a:srgbClr val="FF0000"/>
                    </a:solidFill>
                  </a:rPr>
                  <a:t>Увага! Увага! Увага!</a:t>
                </a:r>
                <a:r>
                  <a:rPr lang="uk-UA" altLang="uk-UA" sz="1000" b="1"/>
                  <a:t>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uk-UA" altLang="uk-UA" sz="1000" b="1">
                    <a:solidFill>
                      <a:schemeClr val="hlink"/>
                    </a:solidFill>
                  </a:rPr>
                  <a:t>Прийміть участь в проекті “Начитані та    щасливі” </a:t>
                </a:r>
                <a:endParaRPr lang="ru-RU" altLang="uk-UA" sz="1000" b="1">
                  <a:solidFill>
                    <a:schemeClr val="hlink"/>
                  </a:solidFill>
                </a:endParaRPr>
              </a:p>
            </p:txBody>
          </p:sp>
        </p:grpSp>
        <p:sp>
          <p:nvSpPr>
            <p:cNvPr id="3089" name="Rectangle 17"/>
            <p:cNvSpPr>
              <a:spLocks noChangeArrowheads="1"/>
            </p:cNvSpPr>
            <p:nvPr/>
          </p:nvSpPr>
          <p:spPr bwMode="auto">
            <a:xfrm>
              <a:off x="2653" y="3748"/>
              <a:ext cx="2994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250825" y="908050"/>
            <a:ext cx="7200900" cy="5073650"/>
          </a:xfrm>
        </p:spPr>
        <p:txBody>
          <a:bodyPr/>
          <a:lstStyle/>
          <a:p>
            <a:r>
              <a:rPr lang="uk-UA" altLang="uk-UA" sz="2800" b="1" smtClean="0"/>
              <a:t>За допомогою анкетування виявити нечитаючих дітей віком 12-15 років;</a:t>
            </a:r>
          </a:p>
          <a:p>
            <a:r>
              <a:rPr lang="uk-UA" altLang="uk-UA" sz="2800" b="1" smtClean="0"/>
              <a:t>Розробити план, умови та графік проведення проекту – гри, яка складається з 5 турів; </a:t>
            </a:r>
          </a:p>
          <a:p>
            <a:r>
              <a:rPr lang="uk-UA" altLang="uk-UA" sz="2800" b="1" smtClean="0"/>
              <a:t>Розробити відповідні завдання до кожного туру;</a:t>
            </a:r>
          </a:p>
          <a:p>
            <a:r>
              <a:rPr lang="uk-UA" altLang="uk-UA" sz="2800" b="1" smtClean="0"/>
              <a:t>Підготовити рекламні афіші та оголошення   про проведення кожного туру проекту-гри.</a:t>
            </a:r>
            <a:r>
              <a:rPr lang="uk-UA" altLang="uk-UA" b="1" smtClean="0"/>
              <a:t> </a:t>
            </a:r>
          </a:p>
          <a:p>
            <a:pPr>
              <a:buFont typeface="Arial" charset="0"/>
              <a:buNone/>
            </a:pPr>
            <a:endParaRPr lang="uk-UA" altLang="uk-UA" b="1" smtClean="0"/>
          </a:p>
          <a:p>
            <a:endParaRPr lang="uk-UA" altLang="uk-UA" b="1" smtClean="0"/>
          </a:p>
          <a:p>
            <a:endParaRPr lang="ru-RU" altLang="uk-UA" b="1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362950" cy="847725"/>
          </a:xfrm>
          <a:noFill/>
          <a:ln/>
        </p:spPr>
        <p:txBody>
          <a:bodyPr anchorCtr="1"/>
          <a:lstStyle/>
          <a:p>
            <a:pPr algn="r"/>
            <a:r>
              <a:rPr lang="uk-UA" altLang="uk-UA" sz="4800" smtClean="0"/>
              <a:t>                          </a:t>
            </a:r>
            <a:r>
              <a:rPr lang="uk-UA" altLang="uk-UA" sz="3600" b="1" i="1" smtClean="0">
                <a:solidFill>
                  <a:srgbClr val="6600CC"/>
                </a:solidFill>
              </a:rPr>
              <a:t>План реалізації ідеї:</a:t>
            </a:r>
            <a:endParaRPr lang="ru-RU" altLang="uk-UA" sz="3600" b="1" i="1" smtClean="0">
              <a:solidFill>
                <a:srgbClr val="6600CC"/>
              </a:solidFill>
            </a:endParaRPr>
          </a:p>
        </p:txBody>
      </p:sp>
      <p:pic>
        <p:nvPicPr>
          <p:cNvPr id="35846" name="Picture 6" descr="oli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563" y="1268413"/>
            <a:ext cx="2027237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1619250" y="620713"/>
            <a:ext cx="7524750" cy="5832475"/>
          </a:xfrm>
          <a:prstGeom prst="foldedCorner">
            <a:avLst>
              <a:gd name="adj" fmla="val 12500"/>
            </a:avLst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3348038" y="0"/>
            <a:ext cx="4105275" cy="752475"/>
          </a:xfrm>
        </p:spPr>
        <p:txBody>
          <a:bodyPr/>
          <a:lstStyle/>
          <a:p>
            <a:r>
              <a:rPr lang="uk-UA" altLang="uk-UA" sz="3400" b="1" i="1" smtClean="0">
                <a:solidFill>
                  <a:srgbClr val="FF0000"/>
                </a:solidFill>
              </a:rPr>
              <a:t>Умови гри:</a:t>
            </a:r>
            <a:endParaRPr lang="ru-RU" altLang="uk-UA" sz="3400" b="1" i="1" smtClean="0">
              <a:solidFill>
                <a:srgbClr val="FF0000"/>
              </a:solidFill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1692275" y="620713"/>
            <a:ext cx="7272338" cy="5184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uk-UA" sz="2200" b="1" smtClean="0">
                <a:solidFill>
                  <a:schemeClr val="bg1"/>
                </a:solidFill>
              </a:rPr>
              <a:t>Гра проводиться в Березанській РДБ для дітей віком від 12 до 15 років на протязі двох місяців;</a:t>
            </a:r>
          </a:p>
          <a:p>
            <a:pPr>
              <a:lnSpc>
                <a:spcPct val="80000"/>
              </a:lnSpc>
            </a:pPr>
            <a:r>
              <a:rPr lang="uk-UA" altLang="uk-UA" sz="2200" b="1" smtClean="0">
                <a:solidFill>
                  <a:schemeClr val="bg1"/>
                </a:solidFill>
              </a:rPr>
              <a:t>Кожен етап гри містить відповідні завдання для відбору учасників наступного туру; </a:t>
            </a:r>
            <a:endParaRPr lang="ru-RU" altLang="uk-UA" sz="2200" b="1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uk-UA" sz="2200" b="1" smtClean="0">
                <a:solidFill>
                  <a:schemeClr val="bg1"/>
                </a:solidFill>
              </a:rPr>
              <a:t>Учасник</a:t>
            </a:r>
            <a:r>
              <a:rPr lang="uk-UA" altLang="uk-UA" sz="2200" b="1" smtClean="0">
                <a:solidFill>
                  <a:schemeClr val="bg1"/>
                </a:solidFill>
              </a:rPr>
              <a:t>и гри, за допомогою жеребкування, діляться</a:t>
            </a:r>
            <a:r>
              <a:rPr lang="ru-RU" altLang="uk-UA" sz="2200" b="1" smtClean="0">
                <a:solidFill>
                  <a:schemeClr val="bg1"/>
                </a:solidFill>
              </a:rPr>
              <a:t> на </a:t>
            </a:r>
            <a:r>
              <a:rPr lang="uk-UA" altLang="uk-UA" sz="2200" b="1" smtClean="0">
                <a:solidFill>
                  <a:schemeClr val="bg1"/>
                </a:solidFill>
              </a:rPr>
              <a:t>три групи</a:t>
            </a:r>
            <a:r>
              <a:rPr lang="ru-RU" altLang="uk-UA" sz="2200" b="1" smtClean="0">
                <a:solidFill>
                  <a:schemeClr val="bg1"/>
                </a:solidFill>
              </a:rPr>
              <a:t>, </a:t>
            </a:r>
            <a:r>
              <a:rPr lang="uk-UA" altLang="uk-UA" sz="2200" b="1" smtClean="0">
                <a:solidFill>
                  <a:schemeClr val="bg1"/>
                </a:solidFill>
              </a:rPr>
              <a:t>до кожної з яких прикріплюються бібліотечні фахівці для консультативної допомоги;</a:t>
            </a:r>
          </a:p>
          <a:p>
            <a:pPr>
              <a:lnSpc>
                <a:spcPct val="80000"/>
              </a:lnSpc>
            </a:pPr>
            <a:r>
              <a:rPr lang="ru-RU" altLang="uk-UA" sz="2200" b="1" smtClean="0">
                <a:solidFill>
                  <a:schemeClr val="bg1"/>
                </a:solidFill>
              </a:rPr>
              <a:t>П</a:t>
            </a:r>
            <a:r>
              <a:rPr lang="uk-UA" altLang="uk-UA" sz="2200" b="1" smtClean="0">
                <a:solidFill>
                  <a:schemeClr val="bg1"/>
                </a:solidFill>
              </a:rPr>
              <a:t>і</a:t>
            </a:r>
            <a:r>
              <a:rPr lang="ru-RU" altLang="uk-UA" sz="2200" b="1" smtClean="0">
                <a:solidFill>
                  <a:schemeClr val="bg1"/>
                </a:solidFill>
              </a:rPr>
              <a:t>д </a:t>
            </a:r>
            <a:r>
              <a:rPr lang="uk-UA" altLang="uk-UA" sz="2200" b="1" smtClean="0">
                <a:solidFill>
                  <a:schemeClr val="bg1"/>
                </a:solidFill>
              </a:rPr>
              <a:t>пильним наглядом бібліотекарів-наставників</a:t>
            </a:r>
            <a:r>
              <a:rPr lang="ru-RU" altLang="uk-UA" sz="2200" b="1" smtClean="0">
                <a:solidFill>
                  <a:schemeClr val="bg1"/>
                </a:solidFill>
              </a:rPr>
              <a:t> учасники </a:t>
            </a:r>
            <a:r>
              <a:rPr lang="uk-UA" altLang="uk-UA" sz="2200" b="1" smtClean="0">
                <a:solidFill>
                  <a:schemeClr val="bg1"/>
                </a:solidFill>
              </a:rPr>
              <a:t>виконують завдання кожного туру протягом тижня.  </a:t>
            </a:r>
            <a:r>
              <a:rPr lang="ru-RU" altLang="uk-UA" sz="2200" b="1" smtClean="0">
                <a:solidFill>
                  <a:schemeClr val="bg1"/>
                </a:solidFill>
              </a:rPr>
              <a:t>В</a:t>
            </a:r>
            <a:r>
              <a:rPr lang="uk-UA" altLang="uk-UA" sz="2200" b="1" smtClean="0">
                <a:solidFill>
                  <a:schemeClr val="bg1"/>
                </a:solidFill>
              </a:rPr>
              <a:t> </a:t>
            </a:r>
            <a:r>
              <a:rPr lang="ru-RU" altLang="uk-UA" sz="2200" b="1" smtClean="0">
                <a:solidFill>
                  <a:schemeClr val="bg1"/>
                </a:solidFill>
              </a:rPr>
              <a:t>р</a:t>
            </a:r>
            <a:r>
              <a:rPr lang="uk-UA" altLang="uk-UA" sz="2200" b="1" smtClean="0">
                <a:solidFill>
                  <a:schemeClr val="bg1"/>
                </a:solidFill>
              </a:rPr>
              <a:t>оз</a:t>
            </a:r>
            <a:r>
              <a:rPr lang="ru-RU" altLang="uk-UA" sz="2200" b="1" smtClean="0">
                <a:solidFill>
                  <a:schemeClr val="bg1"/>
                </a:solidFill>
              </a:rPr>
              <a:t>пор</a:t>
            </a:r>
            <a:r>
              <a:rPr lang="uk-UA" altLang="uk-UA" sz="2200" b="1" smtClean="0">
                <a:solidFill>
                  <a:schemeClr val="bg1"/>
                </a:solidFill>
              </a:rPr>
              <a:t>ядженні команд  - бібліотечні фонди, довідкова література, рекомендаційні списки, каталоги та картотеки бібліотеки, комп’ютерне устаткування</a:t>
            </a:r>
            <a:r>
              <a:rPr lang="ru-RU" altLang="uk-UA" sz="2200" b="1" smtClean="0">
                <a:solidFill>
                  <a:schemeClr val="bg1"/>
                </a:solidFill>
              </a:rPr>
              <a:t>;   </a:t>
            </a:r>
          </a:p>
          <a:p>
            <a:pPr>
              <a:lnSpc>
                <a:spcPct val="80000"/>
              </a:lnSpc>
            </a:pPr>
            <a:r>
              <a:rPr lang="uk-UA" altLang="uk-UA" sz="2200" b="1" smtClean="0">
                <a:solidFill>
                  <a:schemeClr val="bg1"/>
                </a:solidFill>
              </a:rPr>
              <a:t>Завданням наставника є об’єднання нечитаючих дітей та спонукання їх до пізнання світу книги  у формі захопливого  змагання; всебічна допомога їм на шляху до перемоги. Але</a:t>
            </a:r>
            <a:r>
              <a:rPr lang="ru-RU" altLang="uk-UA" sz="2200" b="1" smtClean="0">
                <a:solidFill>
                  <a:schemeClr val="bg1"/>
                </a:solidFill>
              </a:rPr>
              <a:t> т</a:t>
            </a:r>
            <a:r>
              <a:rPr lang="uk-UA" altLang="uk-UA" sz="2200" b="1" smtClean="0">
                <a:solidFill>
                  <a:schemeClr val="bg1"/>
                </a:solidFill>
              </a:rPr>
              <a:t>ільки від</a:t>
            </a:r>
            <a:r>
              <a:rPr lang="ru-RU" altLang="uk-UA" sz="2200" b="1" smtClean="0">
                <a:solidFill>
                  <a:schemeClr val="bg1"/>
                </a:solidFill>
              </a:rPr>
              <a:t> учасник</a:t>
            </a:r>
            <a:r>
              <a:rPr lang="uk-UA" altLang="uk-UA" sz="2200" b="1" smtClean="0">
                <a:solidFill>
                  <a:schemeClr val="bg1"/>
                </a:solidFill>
              </a:rPr>
              <a:t>і</a:t>
            </a:r>
            <a:r>
              <a:rPr lang="ru-RU" altLang="uk-UA" sz="2200" b="1" smtClean="0">
                <a:solidFill>
                  <a:schemeClr val="bg1"/>
                </a:solidFill>
              </a:rPr>
              <a:t>в за</a:t>
            </a:r>
            <a:r>
              <a:rPr lang="uk-UA" altLang="uk-UA" sz="2200" b="1" smtClean="0">
                <a:solidFill>
                  <a:schemeClr val="bg1"/>
                </a:solidFill>
              </a:rPr>
              <a:t>лежить</a:t>
            </a:r>
            <a:r>
              <a:rPr lang="ru-RU" altLang="uk-UA" sz="2200" b="1" smtClean="0">
                <a:solidFill>
                  <a:schemeClr val="bg1"/>
                </a:solidFill>
              </a:rPr>
              <a:t>,</a:t>
            </a:r>
            <a:r>
              <a:rPr lang="uk-UA" altLang="uk-UA" sz="2200" b="1" smtClean="0">
                <a:solidFill>
                  <a:schemeClr val="bg1"/>
                </a:solidFill>
              </a:rPr>
              <a:t> наскільки вони будуть читати самостійно та чи потраплять до наступного етапу гри.</a:t>
            </a:r>
            <a:r>
              <a:rPr lang="ru-RU" altLang="uk-UA" sz="2200" b="1" smtClean="0">
                <a:solidFill>
                  <a:schemeClr val="bg1"/>
                </a:solidFill>
              </a:rPr>
              <a:t>                                                                                                       </a:t>
            </a:r>
          </a:p>
          <a:p>
            <a:pPr>
              <a:lnSpc>
                <a:spcPct val="80000"/>
              </a:lnSpc>
            </a:pPr>
            <a:endParaRPr lang="uk-UA" altLang="uk-UA" sz="2200" b="1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ru-RU" altLang="uk-UA" sz="2200" b="1" smtClean="0">
              <a:solidFill>
                <a:schemeClr val="bg1"/>
              </a:solidFill>
            </a:endParaRPr>
          </a:p>
        </p:txBody>
      </p:sp>
      <p:pic>
        <p:nvPicPr>
          <p:cNvPr id="27653" name="Picture 5" descr="укке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657">
            <a:off x="179388" y="549275"/>
            <a:ext cx="1597025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ппп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16">
            <a:off x="107950" y="4076700"/>
            <a:ext cx="1866900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395288" y="1341438"/>
            <a:ext cx="8353425" cy="5040312"/>
          </a:xfrm>
          <a:prstGeom prst="foldedCorner">
            <a:avLst>
              <a:gd name="adj" fmla="val 12500"/>
            </a:avLst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1187450" y="188913"/>
            <a:ext cx="6121400" cy="1143000"/>
          </a:xfrm>
        </p:spPr>
        <p:txBody>
          <a:bodyPr/>
          <a:lstStyle/>
          <a:p>
            <a:r>
              <a:rPr lang="uk-UA" altLang="uk-UA" sz="3400" b="1" i="1" smtClean="0">
                <a:solidFill>
                  <a:srgbClr val="FF0000"/>
                </a:solidFill>
              </a:rPr>
              <a:t>Умови гри:</a:t>
            </a:r>
            <a:endParaRPr lang="ru-RU" altLang="uk-UA" sz="3400" b="1" i="1" smtClean="0">
              <a:solidFill>
                <a:srgbClr val="FF0000"/>
              </a:solidFill>
            </a:endParaRP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uk-UA" sz="2400" b="1" smtClean="0">
                <a:solidFill>
                  <a:schemeClr val="bg1"/>
                </a:solidFill>
              </a:rPr>
              <a:t>В к</a:t>
            </a:r>
            <a:r>
              <a:rPr lang="uk-UA" altLang="uk-UA" sz="2400" b="1" smtClean="0">
                <a:solidFill>
                  <a:schemeClr val="bg1"/>
                </a:solidFill>
              </a:rPr>
              <a:t>інці</a:t>
            </a:r>
            <a:r>
              <a:rPr lang="ru-RU" altLang="uk-UA" sz="2400" b="1" smtClean="0">
                <a:solidFill>
                  <a:schemeClr val="bg1"/>
                </a:solidFill>
              </a:rPr>
              <a:t> к</a:t>
            </a:r>
            <a:r>
              <a:rPr lang="uk-UA" altLang="uk-UA" sz="2400" b="1" smtClean="0">
                <a:solidFill>
                  <a:schemeClr val="bg1"/>
                </a:solidFill>
              </a:rPr>
              <a:t>ожного туру кожен учасник                             </a:t>
            </a:r>
            <a:r>
              <a:rPr lang="ru-RU" altLang="uk-UA" sz="2400" b="1" smtClean="0">
                <a:solidFill>
                  <a:schemeClr val="bg1"/>
                </a:solidFill>
              </a:rPr>
              <a:t>команд</a:t>
            </a:r>
            <a:r>
              <a:rPr lang="uk-UA" altLang="uk-UA" sz="2400" b="1" smtClean="0">
                <a:solidFill>
                  <a:schemeClr val="bg1"/>
                </a:solidFill>
              </a:rPr>
              <a:t>и </a:t>
            </a:r>
            <a:r>
              <a:rPr lang="ru-RU" altLang="uk-UA" sz="2400" b="1" smtClean="0">
                <a:solidFill>
                  <a:schemeClr val="bg1"/>
                </a:solidFill>
              </a:rPr>
              <a:t>проход</a:t>
            </a:r>
            <a:r>
              <a:rPr lang="uk-UA" altLang="uk-UA" sz="2400" b="1" smtClean="0">
                <a:solidFill>
                  <a:schemeClr val="bg1"/>
                </a:solidFill>
              </a:rPr>
              <a:t>и</a:t>
            </a:r>
            <a:r>
              <a:rPr lang="ru-RU" altLang="uk-UA" sz="2400" b="1" smtClean="0">
                <a:solidFill>
                  <a:schemeClr val="bg1"/>
                </a:solidFill>
              </a:rPr>
              <a:t>т</a:t>
            </a:r>
            <a:r>
              <a:rPr lang="uk-UA" altLang="uk-UA" sz="2400" b="1" smtClean="0">
                <a:solidFill>
                  <a:schemeClr val="bg1"/>
                </a:solidFill>
              </a:rPr>
              <a:t>ь випробування</a:t>
            </a:r>
            <a:r>
              <a:rPr lang="ru-RU" altLang="uk-UA" sz="2400" b="1" smtClean="0">
                <a:solidFill>
                  <a:schemeClr val="bg1"/>
                </a:solidFill>
              </a:rPr>
              <a:t>,</a:t>
            </a:r>
            <a:r>
              <a:rPr lang="uk-UA" altLang="uk-UA" sz="2400" b="1" smtClean="0">
                <a:solidFill>
                  <a:schemeClr val="bg1"/>
                </a:solidFill>
              </a:rPr>
              <a:t> намагаючись набрати найбільшу кількість балів. За сумарною кількістю балів усіх учасників журі визначає команду – переможця, яка в повному складі переходить до наступного туру; </a:t>
            </a:r>
          </a:p>
          <a:p>
            <a:pPr>
              <a:lnSpc>
                <a:spcPct val="90000"/>
              </a:lnSpc>
            </a:pPr>
            <a:r>
              <a:rPr lang="uk-UA" altLang="uk-UA" sz="2400" b="1" smtClean="0">
                <a:solidFill>
                  <a:schemeClr val="bg1"/>
                </a:solidFill>
              </a:rPr>
              <a:t>Команди, які набрали меншу кількість балів, методом внутрішнього голосування визначають, хто із учасників покидає змагання;</a:t>
            </a:r>
          </a:p>
          <a:p>
            <a:pPr>
              <a:lnSpc>
                <a:spcPct val="90000"/>
              </a:lnSpc>
            </a:pPr>
            <a:r>
              <a:rPr lang="uk-UA" altLang="uk-UA" sz="2400" b="1" smtClean="0">
                <a:solidFill>
                  <a:schemeClr val="bg1"/>
                </a:solidFill>
              </a:rPr>
              <a:t>На останньому етапі гри залишаються три конкурсанти, які самостійно змагаються за перемогу. Тобто, переможцем стає</a:t>
            </a:r>
            <a:r>
              <a:rPr lang="ru-RU" altLang="uk-UA" sz="2400" b="1" smtClean="0">
                <a:solidFill>
                  <a:schemeClr val="bg1"/>
                </a:solidFill>
              </a:rPr>
              <a:t> учасник,</a:t>
            </a:r>
            <a:r>
              <a:rPr lang="uk-UA" altLang="uk-UA" sz="2400" b="1" smtClean="0">
                <a:solidFill>
                  <a:schemeClr val="bg1"/>
                </a:solidFill>
              </a:rPr>
              <a:t> який</a:t>
            </a:r>
            <a:r>
              <a:rPr lang="ru-RU" altLang="uk-UA" sz="2400" b="1" smtClean="0">
                <a:solidFill>
                  <a:schemeClr val="bg1"/>
                </a:solidFill>
              </a:rPr>
              <a:t> за </a:t>
            </a:r>
            <a:r>
              <a:rPr lang="uk-UA" altLang="uk-UA" sz="2400" b="1" smtClean="0">
                <a:solidFill>
                  <a:schemeClr val="bg1"/>
                </a:solidFill>
              </a:rPr>
              <a:t>час</a:t>
            </a:r>
            <a:r>
              <a:rPr lang="ru-RU" altLang="uk-UA" sz="2400" b="1" smtClean="0">
                <a:solidFill>
                  <a:schemeClr val="bg1"/>
                </a:solidFill>
              </a:rPr>
              <a:t> проект</a:t>
            </a:r>
            <a:r>
              <a:rPr lang="uk-UA" altLang="uk-UA" sz="2400" b="1" smtClean="0">
                <a:solidFill>
                  <a:schemeClr val="bg1"/>
                </a:solidFill>
              </a:rPr>
              <a:t>у покаже себе, як найначитаніший та найерудованіший.</a:t>
            </a:r>
            <a:endParaRPr lang="ru-RU" altLang="uk-UA" sz="2400" b="1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ru-RU" altLang="uk-UA" sz="2400" b="1" smtClean="0">
              <a:solidFill>
                <a:schemeClr val="bg1"/>
              </a:solidFill>
            </a:endParaRPr>
          </a:p>
        </p:txBody>
      </p:sp>
      <p:pic>
        <p:nvPicPr>
          <p:cNvPr id="28676" name="Picture 4" descr="ллл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4813"/>
            <a:ext cx="26638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900113" y="1773238"/>
            <a:ext cx="7775575" cy="2519362"/>
          </a:xfrm>
          <a:prstGeom prst="rect">
            <a:avLst/>
          </a:prstGeom>
          <a:solidFill>
            <a:srgbClr val="FFDF9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68313" y="1412875"/>
            <a:ext cx="7632700" cy="3530600"/>
          </a:xfrm>
          <a:prstGeom prst="rect">
            <a:avLst/>
          </a:prstGeom>
          <a:solidFill>
            <a:srgbClr val="FFE0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uk-UA" altLang="uk-UA" sz="2400">
                <a:latin typeface="Calibri" pitchFamily="34" charset="0"/>
              </a:rPr>
              <a:t> </a:t>
            </a:r>
            <a:r>
              <a:rPr lang="uk-UA" altLang="uk-UA" sz="2800" b="1">
                <a:latin typeface="Calibri" pitchFamily="34" charset="0"/>
              </a:rPr>
              <a:t>Учасникам необхідно представити себе: розповісти про свої інтереси, уподобання та хобі,</a:t>
            </a:r>
            <a:r>
              <a:rPr lang="ru-RU" altLang="uk-UA" sz="2800" b="1">
                <a:latin typeface="Calibri" pitchFamily="34" charset="0"/>
              </a:rPr>
              <a:t> </a:t>
            </a:r>
            <a:r>
              <a:rPr lang="uk-UA" altLang="uk-UA" sz="2800" b="1">
                <a:latin typeface="Calibri" pitchFamily="34" charset="0"/>
              </a:rPr>
              <a:t>поділитися враженнями про читання.</a:t>
            </a:r>
            <a:r>
              <a:rPr lang="ru-RU" altLang="uk-UA" sz="2800" b="1">
                <a:latin typeface="Calibri" pitchFamily="34" charset="0"/>
              </a:rPr>
              <a:t> </a:t>
            </a:r>
            <a:r>
              <a:rPr lang="uk-UA" altLang="uk-UA" sz="2800" b="1" i="1">
                <a:latin typeface="Calibri" pitchFamily="34" charset="0"/>
              </a:rPr>
              <a:t>Кожному учаснику надається 5-7 хв. для власної презентації.</a:t>
            </a:r>
          </a:p>
          <a:p>
            <a:endParaRPr lang="uk-UA" altLang="uk-UA" sz="2800" b="1" i="1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uk-UA" sz="2400">
                <a:latin typeface="Calibri" pitchFamily="34" charset="0"/>
              </a:rPr>
              <a:t> 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uk-UA" altLang="uk-UA" sz="2400">
              <a:latin typeface="Calibri" pitchFamily="34" charset="0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2914650" y="188913"/>
            <a:ext cx="3384550" cy="935037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3059113" y="188913"/>
            <a:ext cx="3097212" cy="863600"/>
          </a:xfrm>
        </p:spPr>
        <p:txBody>
          <a:bodyPr/>
          <a:lstStyle/>
          <a:p>
            <a:r>
              <a:rPr lang="uk-UA" altLang="uk-UA" sz="2800" b="1" smtClean="0">
                <a:solidFill>
                  <a:srgbClr val="FF0000"/>
                </a:solidFill>
              </a:rPr>
              <a:t>І тур </a:t>
            </a:r>
            <a:br>
              <a:rPr lang="uk-UA" altLang="uk-UA" sz="2800" b="1" smtClean="0">
                <a:solidFill>
                  <a:srgbClr val="FF0000"/>
                </a:solidFill>
              </a:rPr>
            </a:br>
            <a:r>
              <a:rPr lang="uk-UA" altLang="uk-UA" sz="2800" b="1" i="1" smtClean="0">
                <a:solidFill>
                  <a:schemeClr val="bg1"/>
                </a:solidFill>
              </a:rPr>
              <a:t>“Представлення”</a:t>
            </a:r>
            <a:endParaRPr lang="ru-RU" altLang="uk-UA" sz="2800" b="1" i="1" smtClean="0">
              <a:solidFill>
                <a:schemeClr val="bg1"/>
              </a:solidFill>
            </a:endParaRPr>
          </a:p>
        </p:txBody>
      </p:sp>
      <p:pic>
        <p:nvPicPr>
          <p:cNvPr id="20484" name="Picture 4" descr="оног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5525"/>
            <a:ext cx="8964613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3" name="Group 13"/>
          <p:cNvGrpSpPr>
            <a:grpSpLocks/>
          </p:cNvGrpSpPr>
          <p:nvPr/>
        </p:nvGrpSpPr>
        <p:grpSpPr bwMode="auto">
          <a:xfrm>
            <a:off x="0" y="404813"/>
            <a:ext cx="2519363" cy="1008062"/>
            <a:chOff x="295" y="799"/>
            <a:chExt cx="1587" cy="635"/>
          </a:xfrm>
        </p:grpSpPr>
        <p:sp>
          <p:nvSpPr>
            <p:cNvPr id="20488" name="AutoShape 8"/>
            <p:cNvSpPr>
              <a:spLocks noChangeArrowheads="1"/>
            </p:cNvSpPr>
            <p:nvPr/>
          </p:nvSpPr>
          <p:spPr bwMode="auto">
            <a:xfrm>
              <a:off x="295" y="799"/>
              <a:ext cx="1587" cy="635"/>
            </a:xfrm>
            <a:prstGeom prst="irregularSeal2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 rot="-562314">
              <a:off x="612" y="981"/>
              <a:ext cx="9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uk-UA" altLang="uk-UA" b="1">
                  <a:solidFill>
                    <a:schemeClr val="tx2"/>
                  </a:solidFill>
                </a:rPr>
                <a:t>Завдання:</a:t>
              </a:r>
              <a:endParaRPr lang="ru-RU" altLang="uk-UA" b="1">
                <a:solidFill>
                  <a:schemeClr val="tx2"/>
                </a:solidFill>
              </a:endParaRPr>
            </a:p>
          </p:txBody>
        </p:sp>
      </p:grpSp>
      <p:pic>
        <p:nvPicPr>
          <p:cNvPr id="20491" name="Picture 11" descr="нгггг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2796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619250" y="3068638"/>
            <a:ext cx="7273925" cy="3384550"/>
          </a:xfrm>
          <a:prstGeom prst="rect">
            <a:avLst/>
          </a:prstGeom>
          <a:solidFill>
            <a:srgbClr val="FFE0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3348038" y="333375"/>
            <a:ext cx="4249737" cy="8636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2843213" y="620713"/>
            <a:ext cx="5113337" cy="504825"/>
          </a:xfrm>
        </p:spPr>
        <p:txBody>
          <a:bodyPr/>
          <a:lstStyle/>
          <a:p>
            <a:r>
              <a:rPr lang="uk-UA" altLang="uk-UA" sz="2800" b="1" smtClean="0">
                <a:solidFill>
                  <a:srgbClr val="FF0000"/>
                </a:solidFill>
              </a:rPr>
              <a:t>ІІ тур</a:t>
            </a:r>
            <a:r>
              <a:rPr lang="uk-UA" altLang="uk-UA" sz="3200" b="1" smtClean="0">
                <a:solidFill>
                  <a:srgbClr val="FF0000"/>
                </a:solidFill>
              </a:rPr>
              <a:t/>
            </a:r>
            <a:br>
              <a:rPr lang="uk-UA" altLang="uk-UA" sz="3200" b="1" smtClean="0">
                <a:solidFill>
                  <a:srgbClr val="FF0000"/>
                </a:solidFill>
              </a:rPr>
            </a:br>
            <a:r>
              <a:rPr lang="uk-UA" altLang="uk-UA" sz="2800" b="1" i="1" smtClean="0">
                <a:solidFill>
                  <a:schemeClr val="bg1"/>
                </a:solidFill>
              </a:rPr>
              <a:t>“Мій улюблений журнал”</a:t>
            </a:r>
            <a:br>
              <a:rPr lang="uk-UA" altLang="uk-UA" sz="2800" b="1" i="1" smtClean="0">
                <a:solidFill>
                  <a:schemeClr val="bg1"/>
                </a:solidFill>
              </a:rPr>
            </a:br>
            <a:endParaRPr lang="ru-RU" altLang="uk-UA" sz="2800" b="1" i="1" smtClean="0">
              <a:solidFill>
                <a:schemeClr val="bg1"/>
              </a:solidFill>
            </a:endParaRP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2555875" y="3284538"/>
            <a:ext cx="6335713" cy="3052762"/>
          </a:xfrm>
          <a:solidFill>
            <a:srgbClr val="FFE0A3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uk-UA" sz="2400" b="1" smtClean="0"/>
              <a:t>Учасникам пропонується:</a:t>
            </a:r>
          </a:p>
          <a:p>
            <a:pPr>
              <a:lnSpc>
                <a:spcPct val="80000"/>
              </a:lnSpc>
            </a:pPr>
            <a:r>
              <a:rPr lang="uk-UA" altLang="uk-UA" sz="2400" b="1" smtClean="0"/>
              <a:t> назвати найбільшу кількість періодичних видань, які вони знають;</a:t>
            </a:r>
          </a:p>
          <a:p>
            <a:pPr>
              <a:lnSpc>
                <a:spcPct val="80000"/>
              </a:lnSpc>
            </a:pPr>
            <a:r>
              <a:rPr lang="uk-UA" altLang="uk-UA" sz="2400" b="1" smtClean="0"/>
              <a:t>презентувати улюблений журнал;</a:t>
            </a:r>
          </a:p>
          <a:p>
            <a:pPr>
              <a:lnSpc>
                <a:spcPct val="80000"/>
              </a:lnSpc>
            </a:pPr>
            <a:r>
              <a:rPr lang="uk-UA" altLang="uk-UA" sz="2400" b="1" smtClean="0"/>
              <a:t>підготувати «Хвилинку відпочинку» із журналу (цікава стаття, завдання, гра, анекдот, кросворд, головоломка, порада, тощо).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altLang="uk-UA" sz="2400" b="1" smtClean="0"/>
              <a:t>	</a:t>
            </a:r>
            <a:r>
              <a:rPr lang="uk-UA" altLang="uk-UA" sz="2400" b="1" i="1" smtClean="0"/>
              <a:t>Надається 10 хв., протягом яких учасник  представляє свої знання</a:t>
            </a:r>
            <a:endParaRPr lang="ru-RU" altLang="uk-UA" sz="2400" b="1" i="1" smtClean="0"/>
          </a:p>
        </p:txBody>
      </p:sp>
      <p:pic>
        <p:nvPicPr>
          <p:cNvPr id="19460" name="Picture 4" descr="0_68da2_a9a1d2e7_or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3060700" cy="723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веа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981075"/>
            <a:ext cx="2613025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68" name="Group 12"/>
          <p:cNvGrpSpPr>
            <a:grpSpLocks/>
          </p:cNvGrpSpPr>
          <p:nvPr/>
        </p:nvGrpSpPr>
        <p:grpSpPr bwMode="auto">
          <a:xfrm rot="-411334">
            <a:off x="3059113" y="1844675"/>
            <a:ext cx="3024187" cy="1008063"/>
            <a:chOff x="2200" y="1117"/>
            <a:chExt cx="1406" cy="499"/>
          </a:xfrm>
        </p:grpSpPr>
        <p:sp>
          <p:nvSpPr>
            <p:cNvPr id="19461" name="AutoShape 5"/>
            <p:cNvSpPr>
              <a:spLocks noChangeArrowheads="1"/>
            </p:cNvSpPr>
            <p:nvPr/>
          </p:nvSpPr>
          <p:spPr bwMode="auto">
            <a:xfrm rot="233407">
              <a:off x="2200" y="1117"/>
              <a:ext cx="1406" cy="499"/>
            </a:xfrm>
            <a:prstGeom prst="irregularSeal2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 rot="-324016">
              <a:off x="2418" y="1253"/>
              <a:ext cx="851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altLang="uk-UA" b="1">
                  <a:solidFill>
                    <a:schemeClr val="tx2"/>
                  </a:solidFill>
                </a:rPr>
                <a:t>Завдання:</a:t>
              </a:r>
              <a:endParaRPr lang="ru-RU" altLang="uk-UA" b="1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179388" y="2708275"/>
            <a:ext cx="7991475" cy="3168650"/>
          </a:xfrm>
          <a:prstGeom prst="rect">
            <a:avLst/>
          </a:prstGeom>
          <a:solidFill>
            <a:srgbClr val="FFE0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1619250" y="333375"/>
            <a:ext cx="4105275" cy="865188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1763713" y="620713"/>
            <a:ext cx="3887787" cy="576262"/>
          </a:xfrm>
        </p:spPr>
        <p:txBody>
          <a:bodyPr/>
          <a:lstStyle/>
          <a:p>
            <a:r>
              <a:rPr lang="uk-UA" altLang="uk-UA" sz="2800" b="1" smtClean="0">
                <a:solidFill>
                  <a:srgbClr val="FF0000"/>
                </a:solidFill>
              </a:rPr>
              <a:t>ІІІ тур</a:t>
            </a:r>
            <a:br>
              <a:rPr lang="uk-UA" altLang="uk-UA" sz="2800" b="1" smtClean="0">
                <a:solidFill>
                  <a:srgbClr val="FF0000"/>
                </a:solidFill>
              </a:rPr>
            </a:br>
            <a:r>
              <a:rPr lang="uk-UA" altLang="uk-UA" sz="2800" b="1" i="1" smtClean="0">
                <a:solidFill>
                  <a:schemeClr val="bg1"/>
                </a:solidFill>
              </a:rPr>
              <a:t>«У світі енциклопедій»</a:t>
            </a:r>
            <a:r>
              <a:rPr lang="uk-UA" altLang="uk-UA" sz="2800" smtClean="0"/>
              <a:t> </a:t>
            </a:r>
            <a:r>
              <a:rPr lang="uk-UA" altLang="uk-UA" sz="2800" b="1" i="1" smtClean="0">
                <a:solidFill>
                  <a:srgbClr val="FF0000"/>
                </a:solidFill>
              </a:rPr>
              <a:t/>
            </a:r>
            <a:br>
              <a:rPr lang="uk-UA" altLang="uk-UA" sz="2800" b="1" i="1" smtClean="0">
                <a:solidFill>
                  <a:srgbClr val="FF0000"/>
                </a:solidFill>
              </a:rPr>
            </a:br>
            <a:endParaRPr lang="fr-CA" altLang="uk-UA" sz="2800" b="1" i="1" smtClean="0">
              <a:solidFill>
                <a:srgbClr val="FF0000"/>
              </a:solidFill>
            </a:endParaRPr>
          </a:p>
        </p:txBody>
      </p:sp>
      <p:sp>
        <p:nvSpPr>
          <p:cNvPr id="4111" name="Rectangle 15"/>
          <p:cNvSpPr>
            <a:spLocks noGrp="1"/>
          </p:cNvSpPr>
          <p:nvPr>
            <p:ph type="body" idx="4294967295"/>
          </p:nvPr>
        </p:nvSpPr>
        <p:spPr>
          <a:xfrm>
            <a:off x="323850" y="2565400"/>
            <a:ext cx="6121400" cy="374332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altLang="uk-UA" sz="2400" b="1" smtClean="0"/>
              <a:t>Учасники повинні:</a:t>
            </a:r>
          </a:p>
          <a:p>
            <a:pPr>
              <a:lnSpc>
                <a:spcPct val="80000"/>
              </a:lnSpc>
            </a:pPr>
            <a:r>
              <a:rPr lang="uk-UA" altLang="uk-UA" sz="2400" b="1" smtClean="0"/>
              <a:t>Назвати найцікавіші енциклопедії;</a:t>
            </a:r>
          </a:p>
          <a:p>
            <a:pPr>
              <a:lnSpc>
                <a:spcPct val="80000"/>
              </a:lnSpc>
            </a:pPr>
            <a:r>
              <a:rPr lang="uk-UA" altLang="uk-UA" sz="2400" b="1" smtClean="0"/>
              <a:t>Розповісти про енциклопедії, з якими учасник познайомився за час проекту «Начитані та щасливі»;</a:t>
            </a:r>
          </a:p>
          <a:p>
            <a:pPr>
              <a:lnSpc>
                <a:spcPct val="80000"/>
              </a:lnSpc>
            </a:pPr>
            <a:r>
              <a:rPr lang="uk-UA" altLang="uk-UA" sz="2400" b="1" smtClean="0"/>
              <a:t>Перелічити найбільшу кількість видів енциклопедій;</a:t>
            </a:r>
          </a:p>
          <a:p>
            <a:pPr>
              <a:lnSpc>
                <a:spcPct val="80000"/>
              </a:lnSpc>
            </a:pPr>
            <a:r>
              <a:rPr lang="uk-UA" altLang="uk-UA" sz="2400" b="1" smtClean="0"/>
              <a:t>Представити найцікавішу енциклопедію.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altLang="uk-UA" sz="2400" b="1" smtClean="0"/>
              <a:t>    </a:t>
            </a:r>
            <a:r>
              <a:rPr lang="uk-UA" altLang="uk-UA" sz="2400" b="1" i="1" smtClean="0"/>
              <a:t>Надається 10-15 хв. кожному учаснику,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uk-UA" altLang="uk-UA" sz="2400" b="1" i="1" smtClean="0"/>
              <a:t>протягом яких він презентує свої відповіді</a:t>
            </a:r>
            <a:endParaRPr lang="ru-RU" altLang="uk-UA" sz="2400" b="1" i="1" smtClean="0"/>
          </a:p>
        </p:txBody>
      </p:sp>
      <p:pic>
        <p:nvPicPr>
          <p:cNvPr id="4104" name="Picture 8" descr="ккек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58925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ног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92150"/>
            <a:ext cx="3109913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AutoShape 13"/>
          <p:cNvSpPr>
            <a:spLocks noChangeArrowheads="1"/>
          </p:cNvSpPr>
          <p:nvPr/>
        </p:nvSpPr>
        <p:spPr bwMode="auto">
          <a:xfrm rot="495080">
            <a:off x="3708400" y="1628775"/>
            <a:ext cx="2232025" cy="792163"/>
          </a:xfrm>
          <a:prstGeom prst="irregularSeal2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 rot="207199">
            <a:off x="4067175" y="1844675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uk-UA" b="1">
                <a:solidFill>
                  <a:schemeClr val="tx2"/>
                </a:solidFill>
              </a:rPr>
              <a:t>Завдання:</a:t>
            </a:r>
            <a:endParaRPr lang="ru-RU" altLang="uk-UA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-проект Начитані та щасливі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Гра-проект Начитані та щасливі</Template>
  <TotalTime>285</TotalTime>
  <Words>655</Words>
  <Application>Microsoft Office PowerPoint</Application>
  <PresentationFormat>Екран (4:3)</PresentationFormat>
  <Paragraphs>71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7" baseType="lpstr">
      <vt:lpstr>Calibri</vt:lpstr>
      <vt:lpstr>Arial</vt:lpstr>
      <vt:lpstr>Гра-проект Начитані та щасливі</vt:lpstr>
      <vt:lpstr>Районна бібліотека для дітей Березанської ЦБС</vt:lpstr>
      <vt:lpstr>Обґрунтування інноваційності ідеї: </vt:lpstr>
      <vt:lpstr>Мета проекту: </vt:lpstr>
      <vt:lpstr>                          План реалізації ідеї:</vt:lpstr>
      <vt:lpstr>Умови гри:</vt:lpstr>
      <vt:lpstr>Умови гри:</vt:lpstr>
      <vt:lpstr>І тур  “Представлення”</vt:lpstr>
      <vt:lpstr>ІІ тур “Мій улюблений журнал” </vt:lpstr>
      <vt:lpstr>ІІІ тур «У світі енциклопедій»  </vt:lpstr>
      <vt:lpstr>ІV тур «Найкращий жанр»</vt:lpstr>
      <vt:lpstr>V тур «Моя улюблена книга»</vt:lpstr>
      <vt:lpstr>Оцінка результатів:</vt:lpstr>
      <vt:lpstr>Вартість реалізації проекту</vt:lpstr>
      <vt:lpstr>Презентація PowerPoint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Районна бібліотека для дітей Березанської ЦБС</dc:title>
  <dc:creator>Customer</dc:creator>
  <cp:lastModifiedBy>vbpi</cp:lastModifiedBy>
  <cp:revision>9</cp:revision>
  <dcterms:created xsi:type="dcterms:W3CDTF">2014-06-12T05:59:39Z</dcterms:created>
  <dcterms:modified xsi:type="dcterms:W3CDTF">2014-06-30T09:02:29Z</dcterms:modified>
</cp:coreProperties>
</file>