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941" y="188640"/>
            <a:ext cx="8792101" cy="2088232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/>
              <a:t>Інтерактивна гра</a:t>
            </a:r>
            <a:br>
              <a:rPr lang="uk-UA" sz="4800" dirty="0" smtClean="0"/>
            </a:br>
            <a:r>
              <a:rPr lang="uk-UA" sz="4800" dirty="0" smtClean="0"/>
              <a:t>«Літературний </a:t>
            </a:r>
            <a:r>
              <a:rPr lang="uk-UA" sz="4800" dirty="0" err="1" smtClean="0"/>
              <a:t>дартс</a:t>
            </a:r>
            <a:r>
              <a:rPr lang="uk-UA" sz="4800" dirty="0" smtClean="0"/>
              <a:t>»</a:t>
            </a:r>
            <a:endParaRPr lang="ru-RU" sz="4800" dirty="0"/>
          </a:p>
        </p:txBody>
      </p:sp>
      <p:pic>
        <p:nvPicPr>
          <p:cNvPr id="5122" name="Picture 2" descr="C:\Documents and Settings\Administrator\Рабочий стол\дартс1\дартс\Копия (2) 29753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957" b="78913" l="47310" r="969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66" t="12232" r="3174" b="21110"/>
          <a:stretch/>
        </p:blipFill>
        <p:spPr bwMode="auto">
          <a:xfrm rot="291758">
            <a:off x="2931882" y="3861048"/>
            <a:ext cx="2887070" cy="29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istrator\Рабочий стол\дартс1\литературный герой\0_a4f92_5f32cf98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" y="2996952"/>
            <a:ext cx="2846709" cy="36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istrator\Рабочий стол\дартс1\литературный герой\0_60915_453141cb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2186" y="2664946"/>
            <a:ext cx="3044918" cy="41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988840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Автор </a:t>
            </a:r>
            <a:r>
              <a:rPr lang="ru-RU" sz="2000" b="1" u="sng" dirty="0" err="1"/>
              <a:t>ідеї</a:t>
            </a:r>
            <a:r>
              <a:rPr lang="ru-RU" sz="2000" b="1" u="sng"/>
              <a:t> </a:t>
            </a:r>
            <a:r>
              <a:rPr lang="ru-RU" sz="2000" b="1" u="sng" smtClean="0"/>
              <a:t> - </a:t>
            </a:r>
            <a:endParaRPr lang="ru-RU" sz="2000" b="1" u="sng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Чмельова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Ганна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</a:rPr>
              <a:t>Леонідівна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000" dirty="0" err="1" smtClean="0"/>
              <a:t>провідний</a:t>
            </a:r>
            <a:r>
              <a:rPr lang="ru-RU" sz="2000" dirty="0" smtClean="0"/>
              <a:t> </a:t>
            </a:r>
            <a:r>
              <a:rPr lang="ru-RU" sz="2000" dirty="0" err="1"/>
              <a:t>бібліотекар</a:t>
            </a:r>
            <a:r>
              <a:rPr lang="ru-RU" sz="2000" dirty="0"/>
              <a:t> абонементу </a:t>
            </a:r>
            <a:r>
              <a:rPr lang="ru-RU" sz="2000" dirty="0" err="1"/>
              <a:t>відділу</a:t>
            </a:r>
            <a:r>
              <a:rPr lang="ru-RU" sz="2000" dirty="0"/>
              <a:t> </a:t>
            </a:r>
            <a:r>
              <a:rPr lang="ru-RU" sz="2000" dirty="0" err="1"/>
              <a:t>обслуговування</a:t>
            </a:r>
            <a:r>
              <a:rPr lang="ru-RU" sz="2000" dirty="0"/>
              <a:t> читачів-</a:t>
            </a:r>
            <a:r>
              <a:rPr lang="ru-RU" sz="2000" dirty="0" err="1"/>
              <a:t>учнів</a:t>
            </a:r>
            <a:r>
              <a:rPr lang="ru-RU" sz="2000" dirty="0"/>
              <a:t> 5-9 </a:t>
            </a:r>
            <a:r>
              <a:rPr lang="ru-RU" sz="2000" dirty="0" err="1"/>
              <a:t>класів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434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296"/>
            <a:ext cx="4068181" cy="256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4317"/>
            <a:ext cx="4269474" cy="238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113505"/>
            <a:ext cx="2881278" cy="48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1576" y="2348880"/>
            <a:ext cx="56166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„</a:t>
            </a:r>
            <a:r>
              <a:rPr lang="ru-RU" sz="3200" b="1" dirty="0" err="1">
                <a:solidFill>
                  <a:srgbClr val="00B050"/>
                </a:solidFill>
              </a:rPr>
              <a:t>Літературний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дартс</a:t>
            </a:r>
            <a:r>
              <a:rPr lang="ru-RU" sz="3200" b="1" dirty="0">
                <a:solidFill>
                  <a:srgbClr val="00B050"/>
                </a:solidFill>
              </a:rPr>
              <a:t>” </a:t>
            </a:r>
            <a:r>
              <a:rPr lang="ru-RU" dirty="0"/>
              <a:t>–  </a:t>
            </a:r>
            <a:r>
              <a:rPr lang="ru-RU" sz="2400" b="1" dirty="0" err="1"/>
              <a:t>бібліотечна</a:t>
            </a:r>
            <a:r>
              <a:rPr lang="ru-RU" sz="2400" b="1" dirty="0"/>
              <a:t> гра з </a:t>
            </a:r>
            <a:r>
              <a:rPr lang="ru-RU" sz="2400" b="1" dirty="0" err="1"/>
              <a:t>літературними</a:t>
            </a:r>
            <a:r>
              <a:rPr lang="ru-RU" sz="2400" b="1" dirty="0"/>
              <a:t> загадками, ребусами у </a:t>
            </a:r>
            <a:r>
              <a:rPr lang="ru-RU" sz="2400" b="1" dirty="0" err="1"/>
              <a:t>форматі</a:t>
            </a:r>
            <a:r>
              <a:rPr lang="ru-RU" sz="2400" b="1" dirty="0"/>
              <a:t> </a:t>
            </a:r>
            <a:r>
              <a:rPr lang="ru-RU" sz="2400" b="1" dirty="0" err="1"/>
              <a:t>гри</a:t>
            </a:r>
            <a:r>
              <a:rPr lang="ru-RU" sz="2400" b="1" dirty="0"/>
              <a:t> </a:t>
            </a:r>
            <a:r>
              <a:rPr lang="ru-RU" sz="2400" b="1" dirty="0" err="1"/>
              <a:t>дартс</a:t>
            </a:r>
            <a:r>
              <a:rPr lang="ru-RU" sz="2400" b="1" dirty="0"/>
              <a:t>, яка </a:t>
            </a:r>
            <a:r>
              <a:rPr lang="ru-RU" sz="2400" b="1" dirty="0" err="1"/>
              <a:t>допомагає</a:t>
            </a:r>
            <a:r>
              <a:rPr lang="ru-RU" sz="2400" b="1" dirty="0"/>
              <a:t> </a:t>
            </a:r>
            <a:r>
              <a:rPr lang="ru-RU" sz="2400" b="1" dirty="0" err="1"/>
              <a:t>читачам</a:t>
            </a:r>
            <a:r>
              <a:rPr lang="ru-RU" sz="2400" b="1" dirty="0"/>
              <a:t> </a:t>
            </a:r>
            <a:r>
              <a:rPr lang="ru-RU" sz="2400" b="1" dirty="0" err="1"/>
              <a:t>проявити</a:t>
            </a:r>
            <a:r>
              <a:rPr lang="ru-RU" sz="2400" b="1" dirty="0"/>
              <a:t> себе  не </a:t>
            </a:r>
            <a:r>
              <a:rPr lang="ru-RU" sz="2400" b="1" dirty="0" err="1"/>
              <a:t>тільки</a:t>
            </a:r>
            <a:r>
              <a:rPr lang="ru-RU" sz="2400" b="1" dirty="0"/>
              <a:t> </a:t>
            </a:r>
            <a:r>
              <a:rPr lang="ru-RU" sz="2400" b="1" dirty="0" err="1"/>
              <a:t>влучними</a:t>
            </a:r>
            <a:r>
              <a:rPr lang="ru-RU" sz="2400" b="1" dirty="0"/>
              <a:t> </a:t>
            </a:r>
            <a:r>
              <a:rPr lang="ru-RU" sz="2400" b="1" dirty="0" err="1"/>
              <a:t>стрільцями</a:t>
            </a:r>
            <a:r>
              <a:rPr lang="ru-RU" sz="2400" b="1" dirty="0"/>
              <a:t>, але й </a:t>
            </a:r>
            <a:r>
              <a:rPr lang="ru-RU" sz="2400" b="1" dirty="0" err="1"/>
              <a:t>показати</a:t>
            </a:r>
            <a:r>
              <a:rPr lang="ru-RU" sz="2400" b="1" dirty="0"/>
              <a:t> </a:t>
            </a:r>
            <a:r>
              <a:rPr lang="ru-RU" sz="2400" b="1" dirty="0" err="1"/>
              <a:t>своє</a:t>
            </a:r>
            <a:r>
              <a:rPr lang="ru-RU" sz="2400" b="1" dirty="0"/>
              <a:t> </a:t>
            </a:r>
            <a:r>
              <a:rPr lang="ru-RU" sz="2400" b="1" dirty="0" err="1"/>
              <a:t>вміння</a:t>
            </a:r>
            <a:r>
              <a:rPr lang="ru-RU" sz="2400" b="1" dirty="0"/>
              <a:t> </a:t>
            </a:r>
            <a:r>
              <a:rPr lang="ru-RU" sz="2400" b="1" dirty="0" err="1"/>
              <a:t>вільно</a:t>
            </a:r>
            <a:r>
              <a:rPr lang="ru-RU" sz="2400" b="1" dirty="0"/>
              <a:t> </a:t>
            </a:r>
            <a:r>
              <a:rPr lang="ru-RU" sz="2400" b="1" dirty="0" err="1"/>
              <a:t>орієнтуватися</a:t>
            </a:r>
            <a:r>
              <a:rPr lang="ru-RU" sz="2400" b="1" dirty="0"/>
              <a:t> у </a:t>
            </a:r>
            <a:r>
              <a:rPr lang="ru-RU" sz="2400" b="1" dirty="0" err="1"/>
              <a:t>книжковому</a:t>
            </a:r>
            <a:r>
              <a:rPr lang="ru-RU" sz="2400" b="1" dirty="0"/>
              <a:t> </a:t>
            </a:r>
            <a:r>
              <a:rPr lang="ru-RU" sz="2400" b="1" dirty="0" err="1"/>
              <a:t>фонді</a:t>
            </a:r>
            <a:r>
              <a:rPr lang="ru-RU" sz="2400" b="1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9424" y="667848"/>
            <a:ext cx="38042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rgbClr val="F14124">
                          <a:shade val="50000"/>
                          <a:satMod val="190000"/>
                        </a:srgbClr>
                      </a:gs>
                      <a:gs pos="0">
                        <a:srgbClr val="F14124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14124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ea typeface="Times New Roman"/>
              </a:rPr>
              <a:t>Про проект</a:t>
            </a:r>
            <a:endParaRPr lang="ru-RU" sz="5400" b="1" dirty="0">
              <a:ln w="31550" cmpd="sng">
                <a:gradFill>
                  <a:gsLst>
                    <a:gs pos="70000">
                      <a:srgbClr val="F14124">
                        <a:shade val="50000"/>
                        <a:satMod val="190000"/>
                      </a:srgbClr>
                    </a:gs>
                    <a:gs pos="0">
                      <a:srgbClr val="F14124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14124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79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374" y="141277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b="1" dirty="0">
                <a:latin typeface="Times New Roman"/>
                <a:ea typeface="Times New Roman"/>
              </a:rPr>
              <a:t>Всебічне розширення читацького </a:t>
            </a:r>
            <a:r>
              <a:rPr lang="uk-UA" sz="2400" b="1" dirty="0" smtClean="0">
                <a:latin typeface="Times New Roman"/>
                <a:ea typeface="Times New Roman"/>
              </a:rPr>
              <a:t>кругозору</a:t>
            </a:r>
            <a:endParaRPr lang="ru-RU" sz="2400" b="1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b="1" dirty="0">
                <a:latin typeface="Times New Roman"/>
                <a:ea typeface="Times New Roman"/>
              </a:rPr>
              <a:t>Формування читацьких </a:t>
            </a:r>
            <a:r>
              <a:rPr lang="uk-UA" sz="2400" b="1" dirty="0" smtClean="0">
                <a:latin typeface="Times New Roman"/>
                <a:ea typeface="Times New Roman"/>
              </a:rPr>
              <a:t>інтересів</a:t>
            </a:r>
            <a:endParaRPr lang="uk-UA" sz="2400" b="1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b="1" dirty="0" smtClean="0">
                <a:latin typeface="Times New Roman"/>
                <a:ea typeface="Times New Roman"/>
              </a:rPr>
              <a:t>Підсилення інтересу до читання літератури певної </a:t>
            </a:r>
            <a:r>
              <a:rPr lang="uk-UA" sz="2400" b="1" dirty="0" smtClean="0">
                <a:latin typeface="Times New Roman"/>
                <a:ea typeface="Times New Roman"/>
              </a:rPr>
              <a:t>тематики</a:t>
            </a:r>
            <a:endParaRPr lang="ru-RU" sz="2400" b="1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b="1" dirty="0" smtClean="0">
                <a:latin typeface="Times New Roman"/>
                <a:ea typeface="Times New Roman"/>
              </a:rPr>
              <a:t>Розвиток </a:t>
            </a:r>
            <a:r>
              <a:rPr lang="uk-UA" sz="2400" b="1" dirty="0">
                <a:latin typeface="Times New Roman"/>
                <a:ea typeface="Times New Roman"/>
              </a:rPr>
              <a:t>навичок орієнтування у виборі художньої </a:t>
            </a:r>
            <a:r>
              <a:rPr lang="uk-UA" sz="2400" b="1" dirty="0" smtClean="0">
                <a:latin typeface="Times New Roman"/>
                <a:ea typeface="Times New Roman"/>
              </a:rPr>
              <a:t>та галузевої </a:t>
            </a:r>
            <a:r>
              <a:rPr lang="uk-UA" sz="2400" b="1" dirty="0" smtClean="0">
                <a:latin typeface="Times New Roman"/>
                <a:ea typeface="Times New Roman"/>
              </a:rPr>
              <a:t>літератури</a:t>
            </a:r>
            <a:endParaRPr lang="ru-RU" sz="2400" b="1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b="1" dirty="0" smtClean="0">
                <a:latin typeface="Times New Roman"/>
                <a:ea typeface="Times New Roman"/>
              </a:rPr>
              <a:t>Ознайомлення під час гри </a:t>
            </a:r>
            <a:r>
              <a:rPr lang="uk-UA" sz="2400" b="1" dirty="0">
                <a:latin typeface="Times New Roman"/>
                <a:ea typeface="Times New Roman"/>
              </a:rPr>
              <a:t>з бібліотечними термінами: шифр, каталог, роздільники, систематизація літератури </a:t>
            </a:r>
            <a:r>
              <a:rPr lang="uk-UA" sz="2400" b="1" dirty="0" smtClean="0">
                <a:latin typeface="Times New Roman"/>
                <a:ea typeface="Times New Roman"/>
              </a:rPr>
              <a:t>тощо</a:t>
            </a:r>
            <a:endParaRPr lang="uk-UA" sz="2400" b="1" dirty="0" smtClean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400" b="1" dirty="0" smtClean="0">
                <a:latin typeface="Times New Roman"/>
                <a:ea typeface="Times New Roman"/>
              </a:rPr>
              <a:t>Урізноманітнення цікавого та корисного дозвілля читача у </a:t>
            </a:r>
            <a:r>
              <a:rPr lang="uk-UA" sz="2400" b="1" dirty="0" smtClean="0">
                <a:latin typeface="Times New Roman"/>
                <a:ea typeface="Times New Roman"/>
              </a:rPr>
              <a:t>бібліотеці</a:t>
            </a:r>
            <a:endParaRPr lang="ru-RU" sz="24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 </a:t>
            </a:r>
            <a:endParaRPr lang="ru-RU" sz="24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76672"/>
            <a:ext cx="8892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Мета та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завдання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4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707905" y="116632"/>
            <a:ext cx="5328592" cy="6264696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2400" b="1" i="1" dirty="0" smtClean="0">
                <a:solidFill>
                  <a:srgbClr val="FF6600"/>
                </a:solidFill>
                <a:latin typeface="Times New Roman"/>
                <a:ea typeface="Times New Roman"/>
              </a:rPr>
              <a:t>Умови  гри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2400" b="1" dirty="0" smtClean="0">
                <a:latin typeface="Calibri"/>
                <a:ea typeface="Times New Roman"/>
              </a:rPr>
              <a:t>Ігрове поле «Літературного </a:t>
            </a:r>
            <a:r>
              <a:rPr lang="uk-UA" sz="2400" b="1" dirty="0" err="1" smtClean="0">
                <a:latin typeface="Calibri"/>
                <a:ea typeface="Times New Roman"/>
              </a:rPr>
              <a:t>дартсу</a:t>
            </a:r>
            <a:r>
              <a:rPr lang="uk-UA" sz="2400" b="1" dirty="0" smtClean="0">
                <a:latin typeface="Calibri"/>
                <a:ea typeface="Times New Roman"/>
              </a:rPr>
              <a:t>» 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uk-UA" sz="2400" b="1" dirty="0" smtClean="0">
                <a:latin typeface="Calibri"/>
                <a:ea typeface="Times New Roman"/>
              </a:rPr>
              <a:t>поділене на чотири кольорових сектори: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 marL="1778508" lvl="5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uk-UA" sz="1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Червоний</a:t>
            </a:r>
            <a:r>
              <a:rPr lang="uk-UA" sz="1800" dirty="0" smtClean="0">
                <a:latin typeface="Times New Roman"/>
                <a:ea typeface="Times New Roman"/>
              </a:rPr>
              <a:t> </a:t>
            </a:r>
            <a:r>
              <a:rPr lang="uk-UA" sz="1800" dirty="0" smtClean="0">
                <a:latin typeface="Calibri"/>
                <a:ea typeface="Times New Roman"/>
              </a:rPr>
              <a:t>– світова література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1778508" lvl="5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uk-UA" sz="18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Зелений</a:t>
            </a:r>
            <a:r>
              <a:rPr lang="uk-UA" sz="1800" dirty="0" smtClean="0">
                <a:solidFill>
                  <a:srgbClr val="339966"/>
                </a:solidFill>
                <a:latin typeface="Times New Roman"/>
                <a:ea typeface="Times New Roman"/>
              </a:rPr>
              <a:t> </a:t>
            </a:r>
            <a:r>
              <a:rPr lang="uk-UA" sz="1800" dirty="0" smtClean="0">
                <a:latin typeface="Times New Roman"/>
                <a:ea typeface="Times New Roman"/>
              </a:rPr>
              <a:t>– </a:t>
            </a:r>
            <a:r>
              <a:rPr lang="uk-UA" sz="1800" dirty="0" smtClean="0">
                <a:latin typeface="Calibri"/>
                <a:ea typeface="Times New Roman"/>
              </a:rPr>
              <a:t>російська література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1778508" lvl="5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uk-UA" sz="1800" b="1" dirty="0" smtClean="0">
                <a:solidFill>
                  <a:srgbClr val="FFCC00"/>
                </a:solidFill>
                <a:latin typeface="Times New Roman"/>
                <a:ea typeface="Times New Roman"/>
              </a:rPr>
              <a:t>Жовтий</a:t>
            </a:r>
            <a:r>
              <a:rPr lang="uk-UA" sz="1800" dirty="0" smtClean="0">
                <a:latin typeface="Times New Roman"/>
                <a:ea typeface="Times New Roman"/>
              </a:rPr>
              <a:t> – </a:t>
            </a:r>
            <a:r>
              <a:rPr lang="uk-UA" sz="1800" dirty="0" smtClean="0">
                <a:latin typeface="Calibri"/>
                <a:ea typeface="Times New Roman"/>
              </a:rPr>
              <a:t>українська література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marL="1778508" lvl="5" indent="-342900"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uk-UA" sz="1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Синій</a:t>
            </a:r>
            <a:r>
              <a:rPr lang="uk-UA" sz="1800" dirty="0" smtClean="0">
                <a:latin typeface="Times New Roman"/>
                <a:ea typeface="Times New Roman"/>
              </a:rPr>
              <a:t> </a:t>
            </a:r>
            <a:r>
              <a:rPr lang="uk-UA" sz="1800" dirty="0" smtClean="0">
                <a:latin typeface="Calibri"/>
                <a:ea typeface="Times New Roman"/>
              </a:rPr>
              <a:t>– галузева література.</a:t>
            </a:r>
            <a:endParaRPr lang="ru-RU" sz="18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2400" b="1" dirty="0" smtClean="0">
                <a:latin typeface="Calibri"/>
                <a:ea typeface="Times New Roman"/>
              </a:rPr>
              <a:t>Кожен </a:t>
            </a:r>
            <a:r>
              <a:rPr lang="uk-UA" sz="2400" b="1" dirty="0">
                <a:latin typeface="Calibri"/>
                <a:ea typeface="Times New Roman"/>
              </a:rPr>
              <a:t>сектор складається з трьох категорій:</a:t>
            </a:r>
            <a:endParaRPr lang="ru-RU" sz="2400" b="1" dirty="0">
              <a:latin typeface="Times New Roman"/>
              <a:ea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uk-UA" sz="2400" i="1" dirty="0">
                <a:solidFill>
                  <a:srgbClr val="800080"/>
                </a:solidFill>
                <a:latin typeface="Calibri"/>
                <a:ea typeface="Times New Roman"/>
              </a:rPr>
              <a:t> </a:t>
            </a:r>
            <a:r>
              <a:rPr lang="uk-UA" sz="2400" i="1" dirty="0" smtClean="0">
                <a:solidFill>
                  <a:srgbClr val="800080"/>
                </a:solidFill>
                <a:latin typeface="Calibri"/>
                <a:ea typeface="Times New Roman"/>
              </a:rPr>
              <a:t>	</a:t>
            </a:r>
            <a:r>
              <a:rPr lang="uk-UA" sz="1800" b="1" i="1" dirty="0" smtClean="0">
                <a:solidFill>
                  <a:srgbClr val="800080"/>
                </a:solidFill>
                <a:latin typeface="Calibri"/>
                <a:ea typeface="Times New Roman"/>
              </a:rPr>
              <a:t>«</a:t>
            </a:r>
            <a:r>
              <a:rPr lang="uk-UA" sz="1800" b="1" i="1" dirty="0">
                <a:solidFill>
                  <a:srgbClr val="800080"/>
                </a:solidFill>
                <a:latin typeface="Calibri"/>
                <a:ea typeface="Times New Roman"/>
              </a:rPr>
              <a:t>Калейдоскоп загадок»</a:t>
            </a:r>
            <a:r>
              <a:rPr lang="uk-UA" sz="1800" b="1" dirty="0">
                <a:latin typeface="Calibri"/>
                <a:ea typeface="Times New Roman"/>
              </a:rPr>
              <a:t> </a:t>
            </a:r>
            <a:r>
              <a:rPr lang="uk-UA" sz="1800" dirty="0">
                <a:latin typeface="Calibri"/>
                <a:ea typeface="Times New Roman"/>
              </a:rPr>
              <a:t>-</a:t>
            </a:r>
            <a:r>
              <a:rPr lang="uk-UA" sz="1800" b="1" dirty="0">
                <a:solidFill>
                  <a:srgbClr val="FF0000"/>
                </a:solidFill>
                <a:latin typeface="Calibri"/>
                <a:ea typeface="Times New Roman"/>
              </a:rPr>
              <a:t> 20</a:t>
            </a:r>
            <a:r>
              <a:rPr lang="uk-UA" sz="1800" dirty="0">
                <a:latin typeface="Calibri"/>
                <a:ea typeface="Times New Roman"/>
              </a:rPr>
              <a:t> балів</a:t>
            </a:r>
            <a:endParaRPr lang="ru-RU" sz="1800" dirty="0">
              <a:latin typeface="Times New Roman"/>
              <a:ea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uk-UA" sz="1800" i="1" dirty="0" smtClean="0">
                <a:solidFill>
                  <a:srgbClr val="FF00FF"/>
                </a:solidFill>
                <a:latin typeface="Calibri"/>
                <a:ea typeface="Times New Roman"/>
              </a:rPr>
              <a:t>	</a:t>
            </a:r>
            <a:r>
              <a:rPr lang="uk-UA" sz="1800" b="1" i="1" dirty="0" smtClean="0">
                <a:solidFill>
                  <a:srgbClr val="FF00FF"/>
                </a:solidFill>
                <a:latin typeface="Calibri"/>
                <a:ea typeface="Times New Roman"/>
              </a:rPr>
              <a:t>«</a:t>
            </a:r>
            <a:r>
              <a:rPr lang="uk-UA" sz="1800" b="1" i="1" dirty="0">
                <a:solidFill>
                  <a:srgbClr val="FF00FF"/>
                </a:solidFill>
                <a:latin typeface="Calibri"/>
                <a:ea typeface="Times New Roman"/>
              </a:rPr>
              <a:t>Мозаїка ребусів»</a:t>
            </a:r>
            <a:r>
              <a:rPr lang="uk-UA" sz="1800" b="1" dirty="0">
                <a:latin typeface="Calibri"/>
                <a:ea typeface="Times New Roman"/>
              </a:rPr>
              <a:t> </a:t>
            </a:r>
            <a:r>
              <a:rPr lang="uk-UA" sz="1800" dirty="0">
                <a:latin typeface="Calibri"/>
                <a:ea typeface="Times New Roman"/>
              </a:rPr>
              <a:t>- </a:t>
            </a:r>
            <a:r>
              <a:rPr lang="uk-UA" sz="1800" b="1" dirty="0">
                <a:solidFill>
                  <a:srgbClr val="FF0000"/>
                </a:solidFill>
                <a:latin typeface="Calibri"/>
                <a:ea typeface="Times New Roman"/>
              </a:rPr>
              <a:t>40</a:t>
            </a:r>
            <a:r>
              <a:rPr lang="uk-UA" sz="1800" dirty="0">
                <a:latin typeface="Calibri"/>
                <a:ea typeface="Times New Roman"/>
              </a:rPr>
              <a:t> </a:t>
            </a:r>
            <a:r>
              <a:rPr lang="uk-UA" sz="1800" dirty="0" smtClean="0">
                <a:latin typeface="Calibri"/>
                <a:ea typeface="Times New Roman"/>
              </a:rPr>
              <a:t>балів</a:t>
            </a:r>
            <a:endParaRPr lang="ru-RU" sz="1800" dirty="0">
              <a:latin typeface="Times New Roman"/>
              <a:ea typeface="Times New Roman"/>
            </a:endParaRPr>
          </a:p>
          <a:p>
            <a:pPr marL="45720" indent="0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FF6600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 smtClean="0">
                <a:solidFill>
                  <a:srgbClr val="FF6600"/>
                </a:solidFill>
                <a:latin typeface="Times New Roman"/>
                <a:ea typeface="Times New Roman"/>
              </a:rPr>
              <a:t>              </a:t>
            </a:r>
            <a:r>
              <a:rPr lang="uk-UA" sz="1800" b="1" dirty="0" smtClean="0">
                <a:solidFill>
                  <a:srgbClr val="FF6600"/>
                </a:solidFill>
                <a:latin typeface="Calibri"/>
                <a:ea typeface="Times New Roman"/>
              </a:rPr>
              <a:t>«Детективне </a:t>
            </a:r>
            <a:r>
              <a:rPr lang="uk-UA" sz="1800" b="1" dirty="0">
                <a:solidFill>
                  <a:srgbClr val="FF6600"/>
                </a:solidFill>
                <a:latin typeface="Calibri"/>
                <a:ea typeface="Times New Roman"/>
              </a:rPr>
              <a:t>перехрестя» - </a:t>
            </a:r>
            <a:r>
              <a:rPr lang="uk-UA" sz="1800" b="1" dirty="0">
                <a:solidFill>
                  <a:srgbClr val="FF0000"/>
                </a:solidFill>
                <a:latin typeface="Calibri"/>
                <a:ea typeface="Times New Roman"/>
              </a:rPr>
              <a:t>60</a:t>
            </a:r>
            <a:r>
              <a:rPr lang="uk-UA" sz="1800" b="1" dirty="0">
                <a:solidFill>
                  <a:schemeClr val="tx1"/>
                </a:solidFill>
                <a:latin typeface="Calibri"/>
                <a:ea typeface="Times New Roman"/>
              </a:rPr>
              <a:t> </a:t>
            </a:r>
            <a:r>
              <a:rPr lang="uk-UA" sz="1800" dirty="0">
                <a:solidFill>
                  <a:schemeClr val="tx1"/>
                </a:solidFill>
                <a:latin typeface="Calibri"/>
                <a:ea typeface="Times New Roman"/>
              </a:rPr>
              <a:t>балів.</a:t>
            </a:r>
            <a:endParaRPr lang="uk-UA" sz="1800" dirty="0" smtClean="0">
              <a:solidFill>
                <a:schemeClr val="tx1"/>
              </a:solidFill>
              <a:latin typeface="Calibri"/>
              <a:ea typeface="Times New Roman"/>
            </a:endParaRPr>
          </a:p>
          <a:p>
            <a:pPr marL="45720" indent="0" algn="ctr">
              <a:spcAft>
                <a:spcPts val="0"/>
              </a:spcAft>
              <a:buNone/>
            </a:pPr>
            <a:r>
              <a:rPr lang="uk-UA" sz="1800" dirty="0" smtClean="0">
                <a:latin typeface="Times New Roman"/>
                <a:ea typeface="Times New Roman"/>
              </a:rPr>
              <a:t> </a:t>
            </a:r>
            <a:r>
              <a:rPr lang="uk-UA" sz="1800" dirty="0">
                <a:latin typeface="Times New Roman"/>
                <a:ea typeface="Times New Roman"/>
              </a:rPr>
              <a:t>(завдання: </a:t>
            </a:r>
            <a:r>
              <a:rPr lang="uk-UA" sz="1800" dirty="0" smtClean="0">
                <a:latin typeface="Times New Roman"/>
                <a:ea typeface="Times New Roman"/>
              </a:rPr>
              <a:t>знайти у фонді </a:t>
            </a:r>
            <a:r>
              <a:rPr lang="uk-UA" sz="1800" dirty="0">
                <a:latin typeface="Times New Roman"/>
                <a:ea typeface="Times New Roman"/>
              </a:rPr>
              <a:t>абонементу загадану книгу</a:t>
            </a:r>
            <a:r>
              <a:rPr lang="uk-UA" sz="1800" dirty="0" smtClean="0">
                <a:latin typeface="Times New Roman"/>
                <a:ea typeface="Times New Roman"/>
              </a:rPr>
              <a:t>)</a:t>
            </a:r>
            <a:endParaRPr lang="ru-RU" sz="1800" dirty="0">
              <a:latin typeface="Times New Roman"/>
              <a:ea typeface="Times New Roman"/>
            </a:endParaRPr>
          </a:p>
        </p:txBody>
      </p:sp>
      <p:pic>
        <p:nvPicPr>
          <p:cNvPr id="3074" name="Picture 2" descr="C:\Documents and Settings\Administrator\Рабочий стол\дартс1\фото\P6110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9172401"/>
            <a:ext cx="4578971" cy="61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istrator\Рабочий стол\дартс1\фото\P61109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r="3038"/>
          <a:stretch/>
        </p:blipFill>
        <p:spPr bwMode="auto">
          <a:xfrm>
            <a:off x="262550" y="620688"/>
            <a:ext cx="326830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548680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3200" dirty="0" smtClean="0"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uk-UA" sz="3200" dirty="0"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b="1" dirty="0" smtClean="0">
                <a:latin typeface="Times New Roman"/>
                <a:ea typeface="Times New Roman"/>
              </a:rPr>
              <a:t>Гравці </a:t>
            </a:r>
            <a:r>
              <a:rPr lang="uk-UA" sz="2400" b="1" dirty="0">
                <a:latin typeface="Times New Roman"/>
                <a:ea typeface="Times New Roman"/>
              </a:rPr>
              <a:t>по черзі кидають дротики у мішень і влучають в одну з трьох категорій, після чого їм необхідно виконати </a:t>
            </a:r>
            <a:r>
              <a:rPr lang="uk-UA" sz="2400" b="1" dirty="0" smtClean="0">
                <a:latin typeface="Times New Roman"/>
                <a:ea typeface="Times New Roman"/>
              </a:rPr>
              <a:t> певне завдання </a:t>
            </a:r>
            <a:r>
              <a:rPr lang="uk-UA" sz="2400" b="1" dirty="0">
                <a:latin typeface="Times New Roman"/>
                <a:ea typeface="Times New Roman"/>
              </a:rPr>
              <a:t>та заробити відповідну кількість </a:t>
            </a:r>
            <a:r>
              <a:rPr lang="uk-UA" sz="2400" b="1" dirty="0" smtClean="0">
                <a:latin typeface="Times New Roman"/>
                <a:ea typeface="Times New Roman"/>
              </a:rPr>
              <a:t>балів</a:t>
            </a:r>
            <a:endParaRPr lang="uk-UA" sz="2400" b="1" dirty="0" smtClean="0"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/>
                <a:ea typeface="Times New Roman"/>
              </a:rPr>
              <a:t>Правильна </a:t>
            </a:r>
            <a:r>
              <a:rPr lang="ru-RU" sz="2400" b="1" dirty="0" err="1">
                <a:latin typeface="Times New Roman"/>
                <a:ea typeface="Times New Roman"/>
              </a:rPr>
              <a:t>відповідь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</a:rPr>
              <a:t>принесе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err="1" smtClean="0">
                <a:latin typeface="Times New Roman"/>
                <a:ea typeface="Times New Roman"/>
              </a:rPr>
              <a:t>бали</a:t>
            </a:r>
            <a:r>
              <a:rPr lang="ru-RU" sz="2400" b="1" dirty="0" smtClean="0">
                <a:latin typeface="Times New Roman"/>
                <a:ea typeface="Times New Roman"/>
              </a:rPr>
              <a:t>, </a:t>
            </a:r>
            <a:r>
              <a:rPr lang="ru-RU" sz="2400" b="1" dirty="0">
                <a:latin typeface="Times New Roman"/>
                <a:ea typeface="Times New Roman"/>
              </a:rPr>
              <a:t>неправильна – </a:t>
            </a:r>
            <a:r>
              <a:rPr lang="ru-RU" sz="2400" b="1" dirty="0" err="1">
                <a:latin typeface="Times New Roman"/>
                <a:ea typeface="Times New Roman"/>
              </a:rPr>
              <a:t>перехід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</a:rPr>
              <a:t>ходу</a:t>
            </a:r>
            <a:endParaRPr lang="ru-RU" sz="2400" b="1" dirty="0"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b="1" dirty="0" smtClean="0">
                <a:latin typeface="Times New Roman"/>
                <a:ea typeface="Times New Roman"/>
              </a:rPr>
              <a:t>Рахунок </a:t>
            </a:r>
            <a:r>
              <a:rPr lang="uk-UA" sz="2400" b="1" dirty="0">
                <a:latin typeface="Times New Roman"/>
                <a:ea typeface="Times New Roman"/>
              </a:rPr>
              <a:t>гри веде бібліотекар </a:t>
            </a:r>
            <a:r>
              <a:rPr lang="uk-UA" sz="2400" b="1" dirty="0" smtClean="0">
                <a:latin typeface="Times New Roman"/>
                <a:ea typeface="Times New Roman"/>
              </a:rPr>
              <a:t>відділу</a:t>
            </a:r>
            <a:endParaRPr lang="ru-RU" sz="2400" b="1" dirty="0"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b="1" dirty="0">
                <a:latin typeface="Times New Roman"/>
                <a:ea typeface="Times New Roman"/>
              </a:rPr>
              <a:t>Переможцем є той, хто набере </a:t>
            </a:r>
            <a:r>
              <a:rPr lang="uk-UA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200</a:t>
            </a:r>
            <a:r>
              <a:rPr lang="uk-UA" sz="2400" b="1" dirty="0">
                <a:latin typeface="Times New Roman"/>
                <a:ea typeface="Times New Roman"/>
              </a:rPr>
              <a:t> балів!</a:t>
            </a:r>
            <a:endParaRPr lang="ru-RU" sz="2400" b="1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b="1" dirty="0" smtClean="0">
                <a:latin typeface="Times New Roman"/>
                <a:ea typeface="Times New Roman"/>
              </a:rPr>
              <a:t>Після визначення переможця, гру можна розпочати </a:t>
            </a:r>
            <a:r>
              <a:rPr lang="uk-UA" sz="2400" b="1" dirty="0" smtClean="0">
                <a:latin typeface="Times New Roman"/>
                <a:ea typeface="Times New Roman"/>
              </a:rPr>
              <a:t>спочатку</a:t>
            </a:r>
            <a:endParaRPr lang="uk-UA" sz="2400" b="1" dirty="0" smtClean="0"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4329" y="476672"/>
            <a:ext cx="4232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ea typeface="Times New Roman"/>
              </a:rPr>
              <a:t>Правила гри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3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24936" cy="3474720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переможців розміщуються на «Зоряному п’єдесталі рекордів» відділу у номінаціях </a:t>
            </a:r>
            <a:r>
              <a:rPr lang="uk-UA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</a:t>
            </a:r>
            <a:r>
              <a:rPr lang="uk-UA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Дартс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</a:t>
            </a:r>
            <a:r>
              <a:rPr lang="uk-UA" sz="24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Дартс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Boy»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заохочує дітей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більш активного відвідування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Найактивніші гравці «Літературного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дартсу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потрапляють до 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«Великої  книги  бібліотечних рекордів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1"/>
            <a:ext cx="4680520" cy="35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47948" y="260648"/>
            <a:ext cx="64481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rgbClr val="F14124">
                          <a:shade val="50000"/>
                          <a:satMod val="190000"/>
                        </a:srgbClr>
                      </a:gs>
                      <a:gs pos="0">
                        <a:srgbClr val="F14124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14124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</a:rPr>
              <a:t>Оцінка результатів</a:t>
            </a:r>
            <a:endParaRPr lang="ru-RU" sz="5400" b="1" dirty="0">
              <a:ln w="31550" cmpd="sng">
                <a:gradFill>
                  <a:gsLst>
                    <a:gs pos="70000">
                      <a:srgbClr val="F14124">
                        <a:shade val="50000"/>
                        <a:satMod val="190000"/>
                      </a:srgbClr>
                    </a:gs>
                    <a:gs pos="0">
                      <a:srgbClr val="F14124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14124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412776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алучення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систематичного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дітей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10-12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відвідування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книговидачі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добуття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книжковому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доступу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читачів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3231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33274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rgbClr val="F14124">
                          <a:shade val="50000"/>
                          <a:satMod val="190000"/>
                        </a:srgbClr>
                      </a:gs>
                      <a:gs pos="0">
                        <a:srgbClr val="F14124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14124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</a:rPr>
              <a:t>Вартість проекту</a:t>
            </a:r>
            <a:endParaRPr lang="ru-RU" sz="5400" b="1" dirty="0">
              <a:ln w="31550" cmpd="sng">
                <a:gradFill>
                  <a:gsLst>
                    <a:gs pos="70000">
                      <a:srgbClr val="F14124">
                        <a:shade val="50000"/>
                        <a:satMod val="190000"/>
                      </a:srgbClr>
                    </a:gs>
                    <a:gs pos="0">
                      <a:srgbClr val="F14124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14124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1268760"/>
            <a:ext cx="65527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 Ватман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(ігрове поле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Кольоровий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картон для виготовлення  додатків </a:t>
            </a:r>
            <a:r>
              <a:rPr 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Магнітні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дротики (дитяча гра «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Дартс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 магнітній основі)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/>
              <a:t> 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-36512" y="1916832"/>
            <a:ext cx="2603500" cy="452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17990" y="3645024"/>
            <a:ext cx="465223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Бажаємо весело пограти,</a:t>
            </a:r>
          </a:p>
          <a:p>
            <a:pPr algn="ctr"/>
            <a:r>
              <a:rPr lang="uk-UA" sz="28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r>
              <a:rPr lang="uk-UA" sz="2800" b="1" cap="none" spc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рудицію </a:t>
            </a:r>
            <a:r>
              <a:rPr lang="uk-UA" sz="28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показати!</a:t>
            </a:r>
            <a:endParaRPr lang="ru-RU" sz="28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61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445</TotalTime>
  <Words>331</Words>
  <Application>Microsoft Office PowerPoint</Application>
  <PresentationFormat>Экран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Інтерактивна гра «Літературний дартс»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Інтерактивна гра «Літературний дартс»</dc:title>
  <cp:lastModifiedBy>Internet</cp:lastModifiedBy>
  <cp:revision>51</cp:revision>
  <dcterms:modified xsi:type="dcterms:W3CDTF">2014-06-16T10:30:57Z</dcterms:modified>
</cp:coreProperties>
</file>