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E48"/>
    <a:srgbClr val="CBF4F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1386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0325D-5B18-4DF2-A189-C477E1B49956}" type="datetimeFigureOut">
              <a:rPr lang="uk-UA"/>
              <a:pPr>
                <a:defRPr/>
              </a:pPr>
              <a:t>23.06.2014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D99D1-F398-4776-90D9-C1DBC9D7DBE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2027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503BD-53C4-4733-8976-2D9EF23BE2AE}" type="datetimeFigureOut">
              <a:rPr lang="uk-UA"/>
              <a:pPr>
                <a:defRPr/>
              </a:pPr>
              <a:t>23.06.2014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AE7F1-8902-4404-ACF4-EED627CB693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1547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533F5-1A61-4E9C-BE46-BDE2A210119C}" type="datetimeFigureOut">
              <a:rPr lang="uk-UA"/>
              <a:pPr>
                <a:defRPr/>
              </a:pPr>
              <a:t>23.06.2014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D6C32-1331-4B12-BF14-057847DD1C5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512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89419-F77F-4690-A8CD-AC907F73DAE5}" type="datetimeFigureOut">
              <a:rPr lang="uk-UA"/>
              <a:pPr>
                <a:defRPr/>
              </a:pPr>
              <a:t>23.06.2014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0C5B1-F429-426F-8895-DC4AA079ABE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9336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F4DB8-ABA0-46B6-BB9F-C32B9AE673D7}" type="datetimeFigureOut">
              <a:rPr lang="uk-UA"/>
              <a:pPr>
                <a:defRPr/>
              </a:pPr>
              <a:t>23.06.2014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82497-4CFD-424D-9814-523C274CAB0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7826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901EB-61C7-4B95-8EA8-9DEA24242426}" type="datetimeFigureOut">
              <a:rPr lang="uk-UA"/>
              <a:pPr>
                <a:defRPr/>
              </a:pPr>
              <a:t>23.06.2014</a:t>
            </a:fld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A5C65-2E50-4B58-BA50-A5979DFB5AC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7446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F555B-495E-418B-BEB8-1D2758947305}" type="datetimeFigureOut">
              <a:rPr lang="uk-UA"/>
              <a:pPr>
                <a:defRPr/>
              </a:pPr>
              <a:t>23.06.2014</a:t>
            </a:fld>
            <a:endParaRPr lang="uk-UA"/>
          </a:p>
        </p:txBody>
      </p:sp>
      <p:sp>
        <p:nvSpPr>
          <p:cNvPr id="8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C0E97-6EB0-4522-89BE-E1E12AB9E25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3623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E4C60-3B3A-4AAA-83AF-6B0652ABC0C1}" type="datetimeFigureOut">
              <a:rPr lang="uk-UA"/>
              <a:pPr>
                <a:defRPr/>
              </a:pPr>
              <a:t>23.06.2014</a:t>
            </a:fld>
            <a:endParaRPr lang="uk-UA"/>
          </a:p>
        </p:txBody>
      </p:sp>
      <p:sp>
        <p:nvSpPr>
          <p:cNvPr id="4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932B5-FB0B-4542-A25E-ECB90327168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7017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F9F3D-8674-49BF-9A60-61D63B6D8C64}" type="datetimeFigureOut">
              <a:rPr lang="uk-UA"/>
              <a:pPr>
                <a:defRPr/>
              </a:pPr>
              <a:t>23.06.2014</a:t>
            </a:fld>
            <a:endParaRPr lang="uk-UA"/>
          </a:p>
        </p:txBody>
      </p:sp>
      <p:sp>
        <p:nvSpPr>
          <p:cNvPr id="3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10540-6520-44DE-BE51-0759129C087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5170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21107-F43C-4802-B03A-8DDABF4DBDF5}" type="datetimeFigureOut">
              <a:rPr lang="uk-UA"/>
              <a:pPr>
                <a:defRPr/>
              </a:pPr>
              <a:t>23.06.2014</a:t>
            </a:fld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6494D-1E64-4179-A56E-AB2F563F388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5725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37B28-A612-48D1-8E22-C5C28786DDF5}" type="datetimeFigureOut">
              <a:rPr lang="uk-UA"/>
              <a:pPr>
                <a:defRPr/>
              </a:pPr>
              <a:t>23.06.2014</a:t>
            </a:fld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9A2F3-82C4-4374-96D0-81901828FFF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1955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Місце для заголовка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 smtClean="0"/>
              <a:t>Зразок заголовка</a:t>
            </a:r>
          </a:p>
        </p:txBody>
      </p:sp>
      <p:sp>
        <p:nvSpPr>
          <p:cNvPr id="1027" name="Місце для тексту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 smtClean="0"/>
              <a:t>Зразок тексту</a:t>
            </a:r>
          </a:p>
          <a:p>
            <a:pPr lvl="1"/>
            <a:r>
              <a:rPr lang="uk-UA" altLang="ru-RU" smtClean="0"/>
              <a:t>Другий рівень</a:t>
            </a:r>
          </a:p>
          <a:p>
            <a:pPr lvl="2"/>
            <a:r>
              <a:rPr lang="uk-UA" altLang="ru-RU" smtClean="0"/>
              <a:t>Третій рівень</a:t>
            </a:r>
          </a:p>
          <a:p>
            <a:pPr lvl="3"/>
            <a:r>
              <a:rPr lang="uk-UA" altLang="ru-RU" smtClean="0"/>
              <a:t>Четвертий рівень</a:t>
            </a:r>
          </a:p>
          <a:p>
            <a:pPr lvl="4"/>
            <a:r>
              <a:rPr lang="uk-UA" altLang="ru-RU" smtClean="0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8C88113-BF42-4DB8-831D-0CFAD0320D17}" type="datetimeFigureOut">
              <a:rPr lang="uk-UA"/>
              <a:pPr>
                <a:defRPr/>
              </a:pPr>
              <a:t>23.06.2014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1D31ED-A9B8-4299-8128-198ADBE5DC2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://30-09quest.blogspot.com/p/blog-page_3506.html" TargetMode="Externa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6.png"/><Relationship Id="rId7" Type="http://schemas.openxmlformats.org/officeDocument/2006/relationships/image" Target="../media/image3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кутник 3"/>
          <p:cNvSpPr>
            <a:spLocks noChangeArrowheads="1"/>
          </p:cNvSpPr>
          <p:nvPr/>
        </p:nvSpPr>
        <p:spPr bwMode="auto">
          <a:xfrm>
            <a:off x="17463" y="-171450"/>
            <a:ext cx="914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pl-PL" b="1" dirty="0">
                <a:solidFill>
                  <a:srgbClr val="000E48"/>
                </a:solidFill>
                <a:latin typeface="+mn-lt"/>
                <a:ea typeface="Batang" pitchFamily="18" charset="-127"/>
                <a:cs typeface="+mn-cs"/>
              </a:rPr>
              <a:t>Школа </a:t>
            </a:r>
            <a:r>
              <a:rPr lang="ru-RU" altLang="pl-PL" b="1" dirty="0" err="1">
                <a:solidFill>
                  <a:srgbClr val="000E48"/>
                </a:solidFill>
                <a:latin typeface="+mn-lt"/>
                <a:ea typeface="Batang" pitchFamily="18" charset="-127"/>
                <a:cs typeface="+mn-cs"/>
              </a:rPr>
              <a:t>бібліотечних</a:t>
            </a:r>
            <a:r>
              <a:rPr lang="ru-RU" altLang="pl-PL" b="1" dirty="0">
                <a:solidFill>
                  <a:srgbClr val="000E48"/>
                </a:solidFill>
                <a:latin typeface="+mn-lt"/>
                <a:ea typeface="Batang" pitchFamily="18" charset="-127"/>
                <a:cs typeface="+mn-cs"/>
              </a:rPr>
              <a:t> </a:t>
            </a:r>
            <a:r>
              <a:rPr lang="ru-RU" altLang="pl-PL" b="1" dirty="0" err="1">
                <a:solidFill>
                  <a:srgbClr val="000E48"/>
                </a:solidFill>
                <a:latin typeface="+mn-lt"/>
                <a:ea typeface="Batang" pitchFamily="18" charset="-127"/>
                <a:cs typeface="+mn-cs"/>
              </a:rPr>
              <a:t>промоутерів</a:t>
            </a:r>
            <a:endParaRPr lang="ru-RU" altLang="pl-PL" b="1" dirty="0">
              <a:solidFill>
                <a:srgbClr val="000E48"/>
              </a:solidFill>
              <a:latin typeface="+mn-lt"/>
              <a:ea typeface="Batang" pitchFamily="18" charset="-127"/>
              <a:cs typeface="+mn-cs"/>
            </a:endParaRPr>
          </a:p>
          <a:p>
            <a:pPr algn="ctr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l-PL" altLang="pl-PL" sz="2000" dirty="0">
                <a:latin typeface="+mn-lt"/>
                <a:ea typeface="Batang" pitchFamily="18" charset="-127"/>
                <a:cs typeface="+mn-cs"/>
                <a:hlinkClick r:id="rId5"/>
              </a:rPr>
              <a:t>http://30-09quest.blogspot.com/p/blog-page_3506.html</a:t>
            </a:r>
            <a:endParaRPr lang="uk-UA" altLang="pl-PL" sz="2400" dirty="0">
              <a:solidFill>
                <a:srgbClr val="FFFF00"/>
              </a:solidFill>
              <a:latin typeface="+mn-lt"/>
              <a:cs typeface="+mn-cs"/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pl-PL" sz="2000" b="1" dirty="0">
              <a:latin typeface="Batang" pitchFamily="18" charset="-127"/>
              <a:ea typeface="Batang" pitchFamily="18" charset="-127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41" y="1052736"/>
            <a:ext cx="8818459" cy="5452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79388" y="0"/>
            <a:ext cx="8856662" cy="1196975"/>
          </a:xfrm>
        </p:spPr>
        <p:txBody>
          <a:bodyPr rtlCol="0">
            <a:normAutofit fontScale="925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b="1" i="1" dirty="0" smtClean="0">
              <a:solidFill>
                <a:srgbClr val="FFFF00"/>
              </a:solidFill>
              <a:latin typeface="Georgia" panose="02040502050405020303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5200" b="1" dirty="0" smtClean="0">
                <a:solidFill>
                  <a:srgbClr val="000E48"/>
                </a:solidFill>
              </a:rPr>
              <a:t>Тематика занять: 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pl-PL" sz="2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2291" name="Прямокутник 3"/>
          <p:cNvSpPr>
            <a:spLocks noChangeArrowheads="1"/>
          </p:cNvSpPr>
          <p:nvPr/>
        </p:nvSpPr>
        <p:spPr bwMode="auto">
          <a:xfrm>
            <a:off x="827088" y="1412875"/>
            <a:ext cx="76327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000E48"/>
              </a:buClr>
              <a:buSzPct val="90000"/>
            </a:pPr>
            <a:r>
              <a:rPr lang="uk-UA" altLang="ru-RU" sz="2000">
                <a:solidFill>
                  <a:srgbClr val="000E48"/>
                </a:solidFill>
              </a:rPr>
              <a:t>Знайомство з поняттям «промоутери». Створення рекламних агенцій, визначення завдань</a:t>
            </a:r>
          </a:p>
          <a:p>
            <a:pPr>
              <a:buClr>
                <a:srgbClr val="000E48"/>
              </a:buClr>
              <a:buSzPct val="90000"/>
            </a:pPr>
            <a:r>
              <a:rPr lang="ru-RU" altLang="ru-RU" sz="2000">
                <a:solidFill>
                  <a:srgbClr val="000E48"/>
                </a:solidFill>
              </a:rPr>
              <a:t>Про тотеми, логотипи та бренди... (Створення логотипів для бібліотеки)</a:t>
            </a:r>
          </a:p>
          <a:p>
            <a:pPr>
              <a:buClr>
                <a:srgbClr val="000E48"/>
              </a:buClr>
              <a:buSzPct val="90000"/>
            </a:pPr>
            <a:r>
              <a:rPr lang="uk-UA" altLang="ru-RU" sz="2000">
                <a:solidFill>
                  <a:srgbClr val="000E48"/>
                </a:solidFill>
              </a:rPr>
              <a:t>Яскраво, феєрично заявимо про бібліотеку! (Слоган)</a:t>
            </a:r>
          </a:p>
          <a:p>
            <a:pPr>
              <a:buClr>
                <a:srgbClr val="000E48"/>
              </a:buClr>
              <a:buSzPct val="90000"/>
            </a:pPr>
            <a:r>
              <a:rPr lang="uk-UA" altLang="ru-RU" sz="2000">
                <a:solidFill>
                  <a:srgbClr val="000E48"/>
                </a:solidFill>
              </a:rPr>
              <a:t>Візитка - розкіш чи необхідність?</a:t>
            </a:r>
          </a:p>
          <a:p>
            <a:pPr>
              <a:buClr>
                <a:srgbClr val="000E48"/>
              </a:buClr>
              <a:buSzPct val="90000"/>
            </a:pPr>
            <a:r>
              <a:rPr lang="ru-RU" altLang="ru-RU" sz="2000">
                <a:solidFill>
                  <a:srgbClr val="000E48"/>
                </a:solidFill>
              </a:rPr>
              <a:t>Бібліотечний календар - "365 днів з ХОБД"</a:t>
            </a:r>
          </a:p>
          <a:p>
            <a:pPr>
              <a:buClr>
                <a:srgbClr val="000E48"/>
              </a:buClr>
              <a:buSzPct val="90000"/>
            </a:pPr>
            <a:r>
              <a:rPr lang="ru-RU" altLang="ru-RU" sz="2000">
                <a:solidFill>
                  <a:srgbClr val="000E48"/>
                </a:solidFill>
              </a:rPr>
              <a:t>Рекламно-інформаційний плакат</a:t>
            </a:r>
          </a:p>
          <a:p>
            <a:pPr>
              <a:buClr>
                <a:srgbClr val="000E48"/>
              </a:buClr>
              <a:buSzPct val="90000"/>
            </a:pPr>
            <a:r>
              <a:rPr lang="uk-UA" altLang="ru-RU" sz="2000">
                <a:solidFill>
                  <a:srgbClr val="000E48"/>
                </a:solidFill>
              </a:rPr>
              <a:t>Бібліотечний флешмоб «Як пройти до бібліотеки? :)»</a:t>
            </a:r>
          </a:p>
          <a:p>
            <a:pPr>
              <a:buClr>
                <a:srgbClr val="000E48"/>
              </a:buClr>
              <a:buSzPct val="90000"/>
            </a:pPr>
            <a:r>
              <a:rPr lang="uk-UA" altLang="ru-RU" sz="2000">
                <a:solidFill>
                  <a:srgbClr val="000E48"/>
                </a:solidFill>
              </a:rPr>
              <a:t>Створення відео «Сучасна бібліотека – це справжній острів знань»</a:t>
            </a:r>
          </a:p>
          <a:p>
            <a:pPr>
              <a:buClr>
                <a:srgbClr val="000E48"/>
              </a:buClr>
              <a:buSzPct val="90000"/>
            </a:pPr>
            <a:r>
              <a:rPr lang="uk-UA" altLang="ru-RU" sz="2000">
                <a:solidFill>
                  <a:srgbClr val="000E48"/>
                </a:solidFill>
              </a:rPr>
              <a:t>Масштабній організації – масштабну рекламу (біл-борд моєї мрії)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" y="333375"/>
            <a:ext cx="8229600" cy="7747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800" u="sng" dirty="0" smtClean="0">
                <a:solidFill>
                  <a:srgbClr val="FFFFFF"/>
                </a:solidFill>
              </a:rPr>
              <a:t/>
            </a:r>
            <a:br>
              <a:rPr lang="uk-UA" sz="4800" u="sng" dirty="0" smtClean="0">
                <a:solidFill>
                  <a:srgbClr val="FFFFFF"/>
                </a:solidFill>
              </a:rPr>
            </a:br>
            <a:endParaRPr lang="pl-PL" u="sng" dirty="0"/>
          </a:p>
        </p:txBody>
      </p:sp>
      <p:sp>
        <p:nvSpPr>
          <p:cNvPr id="13315" name="Місце для вмісту 2"/>
          <p:cNvSpPr>
            <a:spLocks noGrp="1"/>
          </p:cNvSpPr>
          <p:nvPr>
            <p:ph idx="1"/>
          </p:nvPr>
        </p:nvSpPr>
        <p:spPr>
          <a:xfrm>
            <a:off x="395288" y="0"/>
            <a:ext cx="8424862" cy="639763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uk-UA" altLang="pl-PL" smtClean="0"/>
              <a:t>                           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55031">
            <a:off x="457146" y="3931068"/>
            <a:ext cx="3718720" cy="2789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199" name="Picture 7" descr="http://1.bp.blogspot.com/-k8WEtntz4pc/UkqcgfCgP8I/AAAAAAAAACo/Vez2ZHdDM9w/s1600/IMG_20131001_12052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777875"/>
            <a:ext cx="3814762" cy="593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150" name="Прямокутник 3"/>
          <p:cNvSpPr>
            <a:spLocks noChangeArrowheads="1"/>
          </p:cNvSpPr>
          <p:nvPr/>
        </p:nvSpPr>
        <p:spPr bwMode="auto">
          <a:xfrm>
            <a:off x="539750" y="115888"/>
            <a:ext cx="7777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pl-PL" sz="2800" b="1" dirty="0">
                <a:solidFill>
                  <a:srgbClr val="000E48"/>
                </a:solidFill>
                <a:latin typeface="+mn-lt"/>
                <a:cs typeface="+mn-cs"/>
              </a:rPr>
              <a:t>Перший урок у "</a:t>
            </a:r>
            <a:r>
              <a:rPr lang="ru-RU" altLang="pl-PL" sz="2800" b="1" dirty="0" err="1">
                <a:solidFill>
                  <a:srgbClr val="000E48"/>
                </a:solidFill>
                <a:latin typeface="+mn-lt"/>
                <a:cs typeface="+mn-cs"/>
              </a:rPr>
              <a:t>Школі</a:t>
            </a:r>
            <a:r>
              <a:rPr lang="ru-RU" altLang="pl-PL" sz="2800" b="1" dirty="0">
                <a:solidFill>
                  <a:srgbClr val="000E48"/>
                </a:solidFill>
                <a:latin typeface="+mn-lt"/>
                <a:cs typeface="+mn-cs"/>
              </a:rPr>
              <a:t> </a:t>
            </a:r>
            <a:r>
              <a:rPr lang="ru-RU" altLang="pl-PL" sz="2800" b="1" dirty="0" err="1">
                <a:solidFill>
                  <a:srgbClr val="000E48"/>
                </a:solidFill>
                <a:latin typeface="+mn-lt"/>
                <a:cs typeface="+mn-cs"/>
              </a:rPr>
              <a:t>промоутерів</a:t>
            </a:r>
            <a:r>
              <a:rPr lang="ru-RU" altLang="pl-PL" sz="2800" b="1" dirty="0">
                <a:solidFill>
                  <a:srgbClr val="000E48"/>
                </a:solidFill>
                <a:latin typeface="+mn-lt"/>
                <a:cs typeface="+mn-cs"/>
              </a:rPr>
              <a:t>"</a:t>
            </a: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79855">
            <a:off x="765229" y="730480"/>
            <a:ext cx="3102553" cy="23269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3320" name="Прямокутник 5"/>
          <p:cNvSpPr>
            <a:spLocks noChangeArrowheads="1"/>
          </p:cNvSpPr>
          <p:nvPr/>
        </p:nvSpPr>
        <p:spPr bwMode="auto">
          <a:xfrm>
            <a:off x="0" y="3124200"/>
            <a:ext cx="4932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altLang="pl-PL" sz="1800">
                <a:solidFill>
                  <a:srgbClr val="000E48"/>
                </a:solidFill>
                <a:latin typeface="Arial" charset="0"/>
              </a:rPr>
              <a:t>Гість – Людмила Дем’яненко,</a:t>
            </a:r>
            <a:endParaRPr lang="pl-PL" altLang="pl-PL" sz="1800">
              <a:solidFill>
                <a:srgbClr val="000E48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pl-PL" sz="1800">
                <a:solidFill>
                  <a:srgbClr val="000E48"/>
                </a:solidFill>
                <a:latin typeface="Arial" charset="0"/>
              </a:rPr>
              <a:t>арт-менеджер рекламної студії «Артефакт»</a:t>
            </a:r>
            <a:endParaRPr lang="pl-PL" altLang="pl-PL" sz="1800">
              <a:solidFill>
                <a:srgbClr val="000E48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2.bp.blogspot.com/-mxWxuXWrWMY/UmPdOGMoTiI/AAAAAAAAADI/fYxUBkXRlYI/s1600/4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500" y="783869"/>
            <a:ext cx="3619500" cy="5756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171" name="Прямокутник 1"/>
          <p:cNvSpPr>
            <a:spLocks noChangeArrowheads="1"/>
          </p:cNvSpPr>
          <p:nvPr/>
        </p:nvSpPr>
        <p:spPr bwMode="auto">
          <a:xfrm>
            <a:off x="1885950" y="93663"/>
            <a:ext cx="53641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pl-PL" sz="4000" b="1" dirty="0" err="1">
                <a:solidFill>
                  <a:srgbClr val="000E48"/>
                </a:solidFill>
                <a:latin typeface="+mn-lt"/>
                <a:cs typeface="+mn-cs"/>
              </a:rPr>
              <a:t>Заняття</a:t>
            </a:r>
            <a:r>
              <a:rPr lang="ru-RU" altLang="pl-PL" sz="4000" b="1" dirty="0">
                <a:solidFill>
                  <a:srgbClr val="000E48"/>
                </a:solidFill>
                <a:latin typeface="+mn-lt"/>
                <a:cs typeface="+mn-cs"/>
              </a:rPr>
              <a:t> №2 Логотип</a:t>
            </a:r>
          </a:p>
        </p:txBody>
      </p:sp>
      <p:pic>
        <p:nvPicPr>
          <p:cNvPr id="14340" name="Picture 6" descr="http://w27.am15.net/img/ie_img_fix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66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8844">
            <a:off x="4600680" y="927058"/>
            <a:ext cx="3790857" cy="2620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32800">
            <a:off x="4596368" y="3783626"/>
            <a:ext cx="3879424" cy="2462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908050"/>
            <a:ext cx="4124325" cy="5497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Прямокутник 1"/>
          <p:cNvSpPr>
            <a:spLocks noChangeArrowheads="1"/>
          </p:cNvSpPr>
          <p:nvPr/>
        </p:nvSpPr>
        <p:spPr bwMode="auto">
          <a:xfrm>
            <a:off x="4418013" y="1123950"/>
            <a:ext cx="4618037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1800" b="1">
                <a:solidFill>
                  <a:srgbClr val="000E48"/>
                </a:solidFill>
              </a:rPr>
              <a:t>«</a:t>
            </a:r>
            <a:r>
              <a:rPr lang="ru-RU" altLang="ru-RU" sz="2000" b="1">
                <a:solidFill>
                  <a:srgbClr val="000E48"/>
                </a:solidFill>
              </a:rPr>
              <a:t>У нас би читав  сам Арістотель».</a:t>
            </a:r>
          </a:p>
          <a:p>
            <a:pPr eaLnBrk="1" hangingPunct="1">
              <a:spcBef>
                <a:spcPct val="0"/>
              </a:spcBef>
            </a:pPr>
            <a:endParaRPr lang="ru-RU" altLang="ru-RU" sz="2000" b="1">
              <a:solidFill>
                <a:srgbClr val="000E48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2000" b="1">
                <a:solidFill>
                  <a:srgbClr val="000E48"/>
                </a:solidFill>
              </a:rPr>
              <a:t>"Читаем всегда, читаем везде, читаем вместе с ХОБД.«</a:t>
            </a:r>
          </a:p>
          <a:p>
            <a:pPr eaLnBrk="1" hangingPunct="1">
              <a:spcBef>
                <a:spcPct val="0"/>
              </a:spcBef>
            </a:pPr>
            <a:endParaRPr lang="ru-RU" altLang="ru-RU" sz="2000" b="1">
              <a:solidFill>
                <a:srgbClr val="000E48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2000" b="1">
                <a:solidFill>
                  <a:srgbClr val="000E48"/>
                </a:solidFill>
              </a:rPr>
              <a:t>"Бібліотека для дітей - перлина для людей.«</a:t>
            </a:r>
          </a:p>
          <a:p>
            <a:pPr eaLnBrk="1" hangingPunct="1">
              <a:spcBef>
                <a:spcPct val="0"/>
              </a:spcBef>
            </a:pPr>
            <a:endParaRPr lang="ru-RU" altLang="ru-RU" sz="2000" b="1">
              <a:solidFill>
                <a:srgbClr val="000E48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2000" b="1">
                <a:solidFill>
                  <a:srgbClr val="000E48"/>
                </a:solidFill>
              </a:rPr>
              <a:t>"Сьогодні книга - завтра доля."                                                                  </a:t>
            </a:r>
          </a:p>
          <a:p>
            <a:pPr eaLnBrk="1" hangingPunct="1">
              <a:spcBef>
                <a:spcPct val="0"/>
              </a:spcBef>
            </a:pPr>
            <a:endParaRPr lang="ru-RU" altLang="ru-RU" sz="2000" b="1">
              <a:solidFill>
                <a:srgbClr val="000E48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2000" b="1">
                <a:solidFill>
                  <a:srgbClr val="000E48"/>
                </a:solidFill>
              </a:rPr>
              <a:t>Спільний  слоган промоутерів:                                                                 </a:t>
            </a:r>
          </a:p>
          <a:p>
            <a:pPr eaLnBrk="1" hangingPunct="1">
              <a:spcBef>
                <a:spcPct val="0"/>
              </a:spcBef>
            </a:pPr>
            <a:endParaRPr lang="ru-RU" altLang="ru-RU" sz="2000">
              <a:solidFill>
                <a:srgbClr val="000E48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2000" b="1">
                <a:solidFill>
                  <a:srgbClr val="000E48"/>
                </a:solidFill>
              </a:rPr>
              <a:t>Херсонська  обласна  бібліотека для дітей - скарбниця  інформації й довершених  ідей!</a:t>
            </a:r>
            <a:endParaRPr lang="pl-PL" altLang="ru-RU" sz="2000" b="1">
              <a:solidFill>
                <a:srgbClr val="000E48"/>
              </a:solidFill>
            </a:endParaRPr>
          </a:p>
        </p:txBody>
      </p:sp>
      <p:sp>
        <p:nvSpPr>
          <p:cNvPr id="8196" name="Прямокутник 2"/>
          <p:cNvSpPr>
            <a:spLocks noChangeArrowheads="1"/>
          </p:cNvSpPr>
          <p:nvPr/>
        </p:nvSpPr>
        <p:spPr bwMode="auto">
          <a:xfrm>
            <a:off x="1474788" y="188913"/>
            <a:ext cx="60499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pl-PL" sz="4000" b="1" dirty="0" err="1">
                <a:solidFill>
                  <a:srgbClr val="000E48"/>
                </a:solidFill>
                <a:latin typeface="+mn-lt"/>
                <a:cs typeface="+mn-cs"/>
              </a:rPr>
              <a:t>Заняття</a:t>
            </a:r>
            <a:r>
              <a:rPr lang="ru-RU" altLang="pl-PL" sz="4000" b="1" dirty="0">
                <a:solidFill>
                  <a:srgbClr val="000E48"/>
                </a:solidFill>
                <a:latin typeface="+mn-lt"/>
                <a:cs typeface="+mn-cs"/>
              </a:rPr>
              <a:t> №3   Слоган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кутник 1"/>
          <p:cNvSpPr>
            <a:spLocks noChangeArrowheads="1"/>
          </p:cNvSpPr>
          <p:nvPr/>
        </p:nvSpPr>
        <p:spPr bwMode="auto">
          <a:xfrm>
            <a:off x="827088" y="158750"/>
            <a:ext cx="77771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pl-PL" sz="4000" b="1" dirty="0" err="1">
                <a:solidFill>
                  <a:srgbClr val="000E48"/>
                </a:solidFill>
                <a:latin typeface="+mn-lt"/>
                <a:cs typeface="+mn-cs"/>
              </a:rPr>
              <a:t>Заняття</a:t>
            </a:r>
            <a:r>
              <a:rPr lang="ru-RU" altLang="pl-PL" sz="4000" b="1" dirty="0">
                <a:solidFill>
                  <a:srgbClr val="000E48"/>
                </a:solidFill>
                <a:latin typeface="+mn-lt"/>
                <a:cs typeface="+mn-cs"/>
              </a:rPr>
              <a:t> №4  </a:t>
            </a:r>
            <a:r>
              <a:rPr lang="ru-RU" altLang="pl-PL" sz="4000" b="1" dirty="0" err="1">
                <a:solidFill>
                  <a:srgbClr val="000E48"/>
                </a:solidFill>
                <a:latin typeface="+mn-lt"/>
                <a:cs typeface="+mn-cs"/>
              </a:rPr>
              <a:t>Візитна</a:t>
            </a:r>
            <a:r>
              <a:rPr lang="ru-RU" altLang="pl-PL" sz="4000" b="1" dirty="0">
                <a:solidFill>
                  <a:srgbClr val="000E48"/>
                </a:solidFill>
                <a:latin typeface="+mn-lt"/>
                <a:cs typeface="+mn-cs"/>
              </a:rPr>
              <a:t> </a:t>
            </a:r>
            <a:r>
              <a:rPr lang="ru-RU" altLang="pl-PL" sz="4000" b="1" dirty="0" err="1">
                <a:solidFill>
                  <a:srgbClr val="000E48"/>
                </a:solidFill>
                <a:latin typeface="+mn-lt"/>
                <a:cs typeface="+mn-cs"/>
              </a:rPr>
              <a:t>картка</a:t>
            </a:r>
            <a:endParaRPr lang="ru-RU" altLang="pl-PL" sz="4000" b="1" dirty="0">
              <a:solidFill>
                <a:srgbClr val="000E48"/>
              </a:solidFill>
              <a:latin typeface="+mn-lt"/>
              <a:cs typeface="+mn-cs"/>
            </a:endParaRPr>
          </a:p>
        </p:txBody>
      </p:sp>
      <p:pic>
        <p:nvPicPr>
          <p:cNvPr id="9219" name="Picture 4" descr="http://4.bp.blogspot.com/-sfIUiziC2Os/UqcHy7Yl0BI/AAAAAAAAAMA/msl-fXKMdGM/s1600/2233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812" y="1162293"/>
            <a:ext cx="3548063" cy="5060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2787125"/>
            <a:ext cx="2878940" cy="17647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2882">
            <a:off x="5004048" y="4705052"/>
            <a:ext cx="2880320" cy="1774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04620">
            <a:off x="4267200" y="1018853"/>
            <a:ext cx="2878941" cy="16477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7950" y="188913"/>
            <a:ext cx="9648825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err="1">
                <a:solidFill>
                  <a:srgbClr val="000E48"/>
                </a:solidFill>
                <a:latin typeface="+mn-lt"/>
                <a:ea typeface="+mn-ea"/>
                <a:cs typeface="+mn-cs"/>
              </a:rPr>
              <a:t>Заняття</a:t>
            </a:r>
            <a:r>
              <a:rPr lang="ru-RU" sz="3200" b="1" dirty="0">
                <a:solidFill>
                  <a:srgbClr val="000E48"/>
                </a:solidFill>
                <a:latin typeface="+mn-lt"/>
                <a:ea typeface="+mn-ea"/>
                <a:cs typeface="+mn-cs"/>
              </a:rPr>
              <a:t> №5 </a:t>
            </a:r>
            <a:br>
              <a:rPr lang="ru-RU" sz="3200" b="1" dirty="0">
                <a:solidFill>
                  <a:srgbClr val="000E48"/>
                </a:solidFill>
                <a:latin typeface="+mn-lt"/>
                <a:ea typeface="+mn-ea"/>
                <a:cs typeface="+mn-cs"/>
              </a:rPr>
            </a:br>
            <a:r>
              <a:rPr lang="ru-RU" sz="3200" b="1" dirty="0" err="1">
                <a:solidFill>
                  <a:srgbClr val="000E48"/>
                </a:solidFill>
                <a:latin typeface="+mn-lt"/>
                <a:ea typeface="+mn-ea"/>
                <a:cs typeface="+mn-cs"/>
              </a:rPr>
              <a:t>Бібліотечний</a:t>
            </a:r>
            <a:r>
              <a:rPr lang="ru-RU" sz="3200" b="1" dirty="0">
                <a:solidFill>
                  <a:srgbClr val="000E48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3200" b="1" dirty="0" err="1">
                <a:solidFill>
                  <a:srgbClr val="000E48"/>
                </a:solidFill>
                <a:latin typeface="+mn-lt"/>
                <a:ea typeface="+mn-ea"/>
                <a:cs typeface="+mn-cs"/>
              </a:rPr>
              <a:t>календар</a:t>
            </a:r>
            <a:r>
              <a:rPr lang="ru-RU" sz="3200" b="1" dirty="0">
                <a:solidFill>
                  <a:srgbClr val="000E48"/>
                </a:solidFill>
                <a:latin typeface="+mn-lt"/>
                <a:ea typeface="+mn-ea"/>
                <a:cs typeface="+mn-cs"/>
              </a:rPr>
              <a:t> - "365 </a:t>
            </a:r>
            <a:r>
              <a:rPr lang="ru-RU" sz="3200" b="1" dirty="0" err="1">
                <a:solidFill>
                  <a:srgbClr val="000E48"/>
                </a:solidFill>
                <a:latin typeface="+mn-lt"/>
                <a:ea typeface="+mn-ea"/>
                <a:cs typeface="+mn-cs"/>
              </a:rPr>
              <a:t>днів</a:t>
            </a:r>
            <a:r>
              <a:rPr lang="ru-RU" sz="3200" b="1" dirty="0">
                <a:solidFill>
                  <a:srgbClr val="000E48"/>
                </a:solidFill>
                <a:latin typeface="+mn-lt"/>
                <a:ea typeface="+mn-ea"/>
                <a:cs typeface="+mn-cs"/>
              </a:rPr>
              <a:t> з ХОБД</a:t>
            </a:r>
            <a:r>
              <a:rPr lang="ru-RU" sz="3200" b="1" dirty="0" smtClean="0">
                <a:solidFill>
                  <a:srgbClr val="000E48"/>
                </a:solidFill>
                <a:latin typeface="+mn-lt"/>
                <a:ea typeface="+mn-ea"/>
                <a:cs typeface="+mn-cs"/>
              </a:rPr>
              <a:t>"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pl-PL" sz="360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696" y="1227393"/>
            <a:ext cx="4049073" cy="3026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85401">
            <a:off x="4752975" y="1144588"/>
            <a:ext cx="3900488" cy="5487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26840">
            <a:off x="882650" y="4079875"/>
            <a:ext cx="3910013" cy="2386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4.bp.blogspot.com/-2eBYPT75qhQ/UwcIbR_mgAI/AAAAAAAAAuA/lZtxddakjQE/s1600/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873214"/>
            <a:ext cx="3695069" cy="2771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64540">
            <a:off x="2851150" y="909638"/>
            <a:ext cx="2892425" cy="425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741">
            <a:off x="5851525" y="2157413"/>
            <a:ext cx="3000375" cy="440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Прямокутник 1"/>
          <p:cNvSpPr>
            <a:spLocks noChangeArrowheads="1"/>
          </p:cNvSpPr>
          <p:nvPr/>
        </p:nvSpPr>
        <p:spPr bwMode="auto">
          <a:xfrm>
            <a:off x="298450" y="123825"/>
            <a:ext cx="8680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uk-UA" sz="4000" b="1" dirty="0" err="1">
                <a:solidFill>
                  <a:srgbClr val="000E48"/>
                </a:solidFill>
                <a:latin typeface="+mn-lt"/>
                <a:cs typeface="+mn-cs"/>
              </a:rPr>
              <a:t>Заняття</a:t>
            </a:r>
            <a:r>
              <a:rPr lang="ru-RU" altLang="uk-UA" sz="4000" b="1" dirty="0">
                <a:solidFill>
                  <a:srgbClr val="000E48"/>
                </a:solidFill>
                <a:latin typeface="+mn-lt"/>
                <a:cs typeface="+mn-cs"/>
              </a:rPr>
              <a:t> №</a:t>
            </a:r>
            <a:r>
              <a:rPr lang="uk-UA" altLang="uk-UA" sz="4000" b="1" dirty="0">
                <a:solidFill>
                  <a:srgbClr val="000E48"/>
                </a:solidFill>
                <a:latin typeface="+mn-lt"/>
                <a:cs typeface="+mn-cs"/>
              </a:rPr>
              <a:t>6. </a:t>
            </a:r>
            <a:r>
              <a:rPr lang="pl-PL" sz="4000" b="1" dirty="0">
                <a:solidFill>
                  <a:srgbClr val="000E48"/>
                </a:solidFill>
                <a:latin typeface="+mn-lt"/>
                <a:cs typeface="+mn-cs"/>
              </a:rPr>
              <a:t>Vivat</a:t>
            </a:r>
            <a:r>
              <a:rPr lang="uk-UA" sz="4000" b="1" dirty="0">
                <a:solidFill>
                  <a:srgbClr val="000E48"/>
                </a:solidFill>
                <a:latin typeface="+mn-lt"/>
                <a:cs typeface="+mn-cs"/>
              </a:rPr>
              <a:t>,</a:t>
            </a:r>
            <a:r>
              <a:rPr lang="pl-PL" sz="4000" b="1" dirty="0">
                <a:solidFill>
                  <a:srgbClr val="000E48"/>
                </a:solidFill>
                <a:latin typeface="+mn-lt"/>
                <a:cs typeface="+mn-cs"/>
              </a:rPr>
              <a:t> </a:t>
            </a:r>
            <a:r>
              <a:rPr lang="ru-RU" sz="4000" b="1" dirty="0" err="1">
                <a:solidFill>
                  <a:srgbClr val="000E48"/>
                </a:solidFill>
                <a:latin typeface="+mn-lt"/>
                <a:cs typeface="+mn-cs"/>
              </a:rPr>
              <a:t>рекламний</a:t>
            </a:r>
            <a:r>
              <a:rPr lang="ru-RU" sz="4000" b="1" dirty="0">
                <a:solidFill>
                  <a:srgbClr val="000E48"/>
                </a:solidFill>
                <a:latin typeface="+mn-lt"/>
                <a:cs typeface="+mn-cs"/>
              </a:rPr>
              <a:t> плакат!</a:t>
            </a:r>
            <a:br>
              <a:rPr lang="ru-RU" sz="4000" b="1" dirty="0">
                <a:solidFill>
                  <a:srgbClr val="000E48"/>
                </a:solidFill>
                <a:latin typeface="+mn-lt"/>
                <a:cs typeface="+mn-cs"/>
              </a:rPr>
            </a:br>
            <a:r>
              <a:rPr lang="uk-UA" altLang="uk-UA" sz="3200" b="1" dirty="0" smtClean="0">
                <a:solidFill>
                  <a:srgbClr val="000E48"/>
                </a:solidFill>
                <a:latin typeface="+mn-lt"/>
                <a:cs typeface="+mn-cs"/>
              </a:rPr>
              <a:t> </a:t>
            </a:r>
            <a:r>
              <a:rPr lang="ru-RU" altLang="uk-UA" sz="3200" b="1" dirty="0" smtClean="0">
                <a:solidFill>
                  <a:srgbClr val="000E48"/>
                </a:solidFill>
                <a:latin typeface="+mn-lt"/>
                <a:cs typeface="+mn-cs"/>
              </a:rPr>
              <a:t>  </a:t>
            </a:r>
            <a:endParaRPr lang="ru-RU" altLang="uk-UA" sz="3200" b="1" dirty="0">
              <a:solidFill>
                <a:srgbClr val="000E48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altLang="ru-RU" smtClean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128588"/>
            <a:ext cx="10250488" cy="763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кутник 3"/>
          <p:cNvSpPr>
            <a:spLocks noChangeArrowheads="1"/>
          </p:cNvSpPr>
          <p:nvPr/>
        </p:nvSpPr>
        <p:spPr bwMode="auto">
          <a:xfrm>
            <a:off x="161925" y="44450"/>
            <a:ext cx="88566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Clr>
                <a:srgbClr val="86D1EC"/>
              </a:buClr>
              <a:buSzPct val="90000"/>
              <a:buFontTx/>
              <a:buNone/>
            </a:pPr>
            <a:r>
              <a:rPr lang="uk-UA" altLang="ru-RU" sz="2800" b="1">
                <a:solidFill>
                  <a:srgbClr val="000E48"/>
                </a:solidFill>
              </a:rPr>
              <a:t>Заняття № 7.</a:t>
            </a:r>
          </a:p>
          <a:p>
            <a:pPr algn="ctr">
              <a:buClr>
                <a:srgbClr val="86D1EC"/>
              </a:buClr>
              <a:buSzPct val="90000"/>
              <a:buFontTx/>
              <a:buNone/>
            </a:pPr>
            <a:r>
              <a:rPr lang="uk-UA" altLang="ru-RU" sz="2800" b="1">
                <a:solidFill>
                  <a:srgbClr val="000E48"/>
                </a:solidFill>
              </a:rPr>
              <a:t>Бібліотечний флешмоб «Як пройти до бібліотеки? :) »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29668">
            <a:off x="557212" y="1327392"/>
            <a:ext cx="3709987" cy="2784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8071" y="1356760"/>
            <a:ext cx="3744913" cy="27257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768" y="3781276"/>
            <a:ext cx="3716337" cy="2808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989">
            <a:off x="4472224" y="3887861"/>
            <a:ext cx="3744913" cy="2779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uk-UA" altLang="ru-RU" b="1" smtClean="0">
                <a:solidFill>
                  <a:srgbClr val="000E48"/>
                </a:solidFill>
              </a:rPr>
              <a:t>Святковий веб-квест 30.09</a:t>
            </a:r>
          </a:p>
        </p:txBody>
      </p:sp>
      <p:sp>
        <p:nvSpPr>
          <p:cNvPr id="3075" name="Місце для вмісту 2"/>
          <p:cNvSpPr>
            <a:spLocks noGrp="1"/>
          </p:cNvSpPr>
          <p:nvPr>
            <p:ph idx="1"/>
          </p:nvPr>
        </p:nvSpPr>
        <p:spPr>
          <a:xfrm>
            <a:off x="395288" y="981075"/>
            <a:ext cx="8229600" cy="1655763"/>
          </a:xfrm>
          <a:solidFill>
            <a:srgbClr val="CBF4F9">
              <a:alpha val="67842"/>
            </a:srgbClr>
          </a:solidFill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uk-UA" altLang="ru-RU" b="1" smtClean="0">
                <a:solidFill>
                  <a:srgbClr val="000E48"/>
                </a:solidFill>
              </a:rPr>
              <a:t>«Світ, який оживає»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uk-UA" altLang="ru-RU" sz="2800" smtClean="0">
                <a:solidFill>
                  <a:srgbClr val="000E48"/>
                </a:solidFill>
              </a:rPr>
              <a:t>Інтернет-центр разом зі своїми учасниками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uk-UA" altLang="ru-RU" sz="2800" smtClean="0">
                <a:solidFill>
                  <a:srgbClr val="000E48"/>
                </a:solidFill>
              </a:rPr>
              <a:t>веб-квесту створювали 3</a:t>
            </a:r>
            <a:r>
              <a:rPr lang="en-US" altLang="ru-RU" sz="2800" smtClean="0">
                <a:solidFill>
                  <a:srgbClr val="000E48"/>
                </a:solidFill>
              </a:rPr>
              <a:t>D</a:t>
            </a:r>
            <a:r>
              <a:rPr lang="uk-UA" altLang="ru-RU" sz="2800" smtClean="0">
                <a:solidFill>
                  <a:srgbClr val="000E48"/>
                </a:solidFill>
              </a:rPr>
              <a:t>-екскурсію по бібліоте</a:t>
            </a:r>
            <a:r>
              <a:rPr lang="uk-UA" altLang="ru-RU" sz="2800" smtClean="0"/>
              <a:t>ці</a:t>
            </a: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350" y="2844800"/>
            <a:ext cx="6769100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кутник 3"/>
          <p:cNvSpPr>
            <a:spLocks noChangeArrowheads="1"/>
          </p:cNvSpPr>
          <p:nvPr/>
        </p:nvSpPr>
        <p:spPr bwMode="auto">
          <a:xfrm>
            <a:off x="250825" y="31750"/>
            <a:ext cx="86423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uk-UA" sz="2800" b="1" dirty="0" err="1">
                <a:solidFill>
                  <a:srgbClr val="000E48"/>
                </a:solidFill>
                <a:latin typeface="+mn-lt"/>
                <a:cs typeface="+mn-cs"/>
              </a:rPr>
              <a:t>Заняття</a:t>
            </a:r>
            <a:r>
              <a:rPr lang="ru-RU" altLang="uk-UA" sz="2800" b="1" dirty="0">
                <a:solidFill>
                  <a:srgbClr val="000E48"/>
                </a:solidFill>
                <a:latin typeface="+mn-lt"/>
                <a:cs typeface="+mn-cs"/>
              </a:rPr>
              <a:t> №</a:t>
            </a:r>
            <a:r>
              <a:rPr lang="ru-RU" altLang="uk-UA" sz="2800" b="1" dirty="0" smtClean="0">
                <a:solidFill>
                  <a:srgbClr val="000E48"/>
                </a:solidFill>
                <a:latin typeface="+mn-lt"/>
                <a:cs typeface="+mn-cs"/>
              </a:rPr>
              <a:t>8. </a:t>
            </a:r>
            <a:r>
              <a:rPr lang="ru-RU" altLang="uk-UA" sz="2800" b="1" dirty="0" err="1" smtClean="0">
                <a:solidFill>
                  <a:srgbClr val="000E48"/>
                </a:solidFill>
                <a:latin typeface="+mn-lt"/>
                <a:cs typeface="+mn-cs"/>
              </a:rPr>
              <a:t>Створення</a:t>
            </a:r>
            <a:r>
              <a:rPr lang="ru-RU" altLang="uk-UA" sz="2800" b="1" dirty="0" smtClean="0">
                <a:solidFill>
                  <a:srgbClr val="000E48"/>
                </a:solidFill>
                <a:latin typeface="+mn-lt"/>
                <a:cs typeface="+mn-cs"/>
              </a:rPr>
              <a:t> </a:t>
            </a:r>
            <a:r>
              <a:rPr lang="ru-RU" altLang="uk-UA" sz="2800" b="1" dirty="0" err="1" smtClean="0">
                <a:solidFill>
                  <a:srgbClr val="000E48"/>
                </a:solidFill>
                <a:latin typeface="+mn-lt"/>
                <a:cs typeface="+mn-cs"/>
              </a:rPr>
              <a:t>відео</a:t>
            </a:r>
            <a:endParaRPr lang="ru-RU" altLang="uk-UA" sz="2800" b="1" dirty="0">
              <a:solidFill>
                <a:srgbClr val="000E48"/>
              </a:solidFill>
              <a:latin typeface="+mn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uk-UA" sz="2800" b="1" dirty="0" smtClean="0">
                <a:solidFill>
                  <a:srgbClr val="000E48"/>
                </a:solidFill>
                <a:latin typeface="+mn-lt"/>
                <a:cs typeface="+mn-cs"/>
              </a:rPr>
              <a:t>«</a:t>
            </a:r>
            <a:r>
              <a:rPr lang="ru-RU" altLang="uk-UA" sz="2800" b="1" dirty="0" err="1" smtClean="0">
                <a:solidFill>
                  <a:srgbClr val="000E48"/>
                </a:solidFill>
                <a:latin typeface="+mn-lt"/>
                <a:cs typeface="+mn-cs"/>
              </a:rPr>
              <a:t>Сучасна</a:t>
            </a:r>
            <a:r>
              <a:rPr lang="ru-RU" altLang="uk-UA" sz="2800" b="1" dirty="0" smtClean="0">
                <a:solidFill>
                  <a:srgbClr val="000E48"/>
                </a:solidFill>
                <a:latin typeface="+mn-lt"/>
                <a:cs typeface="+mn-cs"/>
              </a:rPr>
              <a:t> </a:t>
            </a:r>
            <a:r>
              <a:rPr lang="ru-RU" altLang="uk-UA" sz="2800" b="1" dirty="0" err="1">
                <a:solidFill>
                  <a:srgbClr val="000E48"/>
                </a:solidFill>
                <a:latin typeface="+mn-lt"/>
                <a:cs typeface="+mn-cs"/>
              </a:rPr>
              <a:t>бібліотека</a:t>
            </a:r>
            <a:r>
              <a:rPr lang="ru-RU" altLang="uk-UA" sz="2800" b="1" dirty="0">
                <a:solidFill>
                  <a:srgbClr val="000E48"/>
                </a:solidFill>
                <a:latin typeface="+mn-lt"/>
                <a:cs typeface="+mn-cs"/>
              </a:rPr>
              <a:t> – </a:t>
            </a:r>
            <a:r>
              <a:rPr lang="ru-RU" altLang="uk-UA" sz="2800" b="1" dirty="0" err="1">
                <a:solidFill>
                  <a:srgbClr val="000E48"/>
                </a:solidFill>
                <a:latin typeface="+mn-lt"/>
                <a:cs typeface="+mn-cs"/>
              </a:rPr>
              <a:t>це</a:t>
            </a:r>
            <a:r>
              <a:rPr lang="ru-RU" altLang="uk-UA" sz="2800" b="1" dirty="0">
                <a:solidFill>
                  <a:srgbClr val="000E48"/>
                </a:solidFill>
                <a:latin typeface="+mn-lt"/>
                <a:cs typeface="+mn-cs"/>
              </a:rPr>
              <a:t> </a:t>
            </a:r>
            <a:r>
              <a:rPr lang="ru-RU" altLang="uk-UA" sz="2800" b="1" dirty="0" err="1">
                <a:solidFill>
                  <a:srgbClr val="000E48"/>
                </a:solidFill>
                <a:latin typeface="+mn-lt"/>
                <a:cs typeface="+mn-cs"/>
              </a:rPr>
              <a:t>справжній</a:t>
            </a:r>
            <a:r>
              <a:rPr lang="ru-RU" altLang="uk-UA" sz="2800" b="1" dirty="0">
                <a:solidFill>
                  <a:srgbClr val="000E48"/>
                </a:solidFill>
                <a:latin typeface="+mn-lt"/>
                <a:cs typeface="+mn-cs"/>
              </a:rPr>
              <a:t> </a:t>
            </a:r>
            <a:r>
              <a:rPr lang="ru-RU" altLang="uk-UA" sz="2800" b="1" dirty="0" err="1">
                <a:solidFill>
                  <a:srgbClr val="000E48"/>
                </a:solidFill>
                <a:latin typeface="+mn-lt"/>
                <a:cs typeface="+mn-cs"/>
              </a:rPr>
              <a:t>острів</a:t>
            </a:r>
            <a:r>
              <a:rPr lang="ru-RU" altLang="uk-UA" sz="2800" b="1" dirty="0">
                <a:solidFill>
                  <a:srgbClr val="000E48"/>
                </a:solidFill>
                <a:latin typeface="+mn-lt"/>
                <a:cs typeface="+mn-cs"/>
              </a:rPr>
              <a:t> </a:t>
            </a:r>
            <a:r>
              <a:rPr lang="ru-RU" altLang="uk-UA" sz="2800" b="1" dirty="0" err="1">
                <a:solidFill>
                  <a:srgbClr val="000E48"/>
                </a:solidFill>
                <a:latin typeface="+mn-lt"/>
                <a:cs typeface="+mn-cs"/>
              </a:rPr>
              <a:t>знань</a:t>
            </a:r>
            <a:r>
              <a:rPr lang="ru-RU" altLang="uk-UA" sz="2800" b="1" dirty="0">
                <a:solidFill>
                  <a:srgbClr val="000E48"/>
                </a:solidFill>
                <a:latin typeface="+mn-lt"/>
                <a:cs typeface="+mn-cs"/>
              </a:rPr>
              <a:t>»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857" y="1859884"/>
            <a:ext cx="3705757" cy="34375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1608121"/>
            <a:ext cx="4897239" cy="36720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1509" name="Прямокутник 5"/>
          <p:cNvSpPr>
            <a:spLocks noChangeArrowheads="1"/>
          </p:cNvSpPr>
          <p:nvPr/>
        </p:nvSpPr>
        <p:spPr bwMode="auto">
          <a:xfrm>
            <a:off x="2195513" y="5794375"/>
            <a:ext cx="5281612" cy="5842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1600">
                <a:latin typeface="Arial" charset="0"/>
              </a:rPr>
              <a:t>Відео можна переглянути за адресою 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uk-UA" sz="1600">
                <a:latin typeface="Arial" charset="0"/>
              </a:rPr>
              <a:t>http://30-09quest.blogspot.com/2014/06/blog-post.html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5175"/>
            <a:ext cx="9144000" cy="6092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" y="0"/>
            <a:ext cx="8229600" cy="7286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600" b="1" dirty="0" smtClean="0">
                <a:solidFill>
                  <a:srgbClr val="000E48"/>
                </a:solidFill>
                <a:latin typeface="+mn-lt"/>
                <a:ea typeface="+mn-ea"/>
                <a:cs typeface="+mn-cs"/>
              </a:rPr>
              <a:t>Робота у програмі  </a:t>
            </a:r>
            <a:r>
              <a:rPr lang="uk-UA" sz="3600" b="1" dirty="0">
                <a:solidFill>
                  <a:srgbClr val="000E48"/>
                </a:solidFill>
                <a:latin typeface="+mn-lt"/>
                <a:ea typeface="+mn-ea"/>
                <a:cs typeface="+mn-cs"/>
              </a:rPr>
              <a:t>«</a:t>
            </a:r>
            <a:r>
              <a:rPr lang="en-US" sz="3600" b="1" dirty="0">
                <a:solidFill>
                  <a:srgbClr val="000E48"/>
                </a:solidFill>
                <a:latin typeface="+mn-lt"/>
                <a:ea typeface="+mn-ea"/>
                <a:cs typeface="+mn-cs"/>
              </a:rPr>
              <a:t>Movie Maker</a:t>
            </a:r>
            <a:r>
              <a:rPr lang="uk-UA" sz="3600" b="1" dirty="0">
                <a:solidFill>
                  <a:srgbClr val="000E48"/>
                </a:solidFill>
                <a:latin typeface="+mn-lt"/>
                <a:ea typeface="+mn-ea"/>
                <a:cs typeface="+mn-cs"/>
              </a:rPr>
              <a:t>»</a:t>
            </a:r>
            <a:endParaRPr lang="pl-PL" sz="3600" b="1" dirty="0">
              <a:solidFill>
                <a:srgbClr val="000E48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950" y="-90488"/>
            <a:ext cx="8229600" cy="1143001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err="1">
                <a:solidFill>
                  <a:srgbClr val="000E48"/>
                </a:solidFill>
                <a:latin typeface="+mn-lt"/>
                <a:ea typeface="+mn-ea"/>
                <a:cs typeface="+mn-cs"/>
              </a:rPr>
              <a:t>Масштабній</a:t>
            </a:r>
            <a:r>
              <a:rPr lang="ru-RU" sz="3600" b="1" dirty="0">
                <a:solidFill>
                  <a:srgbClr val="000E48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3600" b="1" dirty="0" err="1">
                <a:solidFill>
                  <a:srgbClr val="000E48"/>
                </a:solidFill>
                <a:latin typeface="+mn-lt"/>
                <a:ea typeface="+mn-ea"/>
                <a:cs typeface="+mn-cs"/>
              </a:rPr>
              <a:t>організації</a:t>
            </a:r>
            <a:r>
              <a:rPr lang="ru-RU" sz="3600" b="1" dirty="0">
                <a:solidFill>
                  <a:srgbClr val="000E48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ru-RU" sz="3600" b="1" dirty="0" err="1">
                <a:solidFill>
                  <a:srgbClr val="000E48"/>
                </a:solidFill>
                <a:latin typeface="+mn-lt"/>
                <a:ea typeface="+mn-ea"/>
                <a:cs typeface="+mn-cs"/>
              </a:rPr>
              <a:t>масштабну</a:t>
            </a:r>
            <a:r>
              <a:rPr lang="ru-RU" sz="3600" b="1" dirty="0">
                <a:solidFill>
                  <a:srgbClr val="000E48"/>
                </a:solidFill>
                <a:latin typeface="+mn-lt"/>
                <a:ea typeface="+mn-ea"/>
                <a:cs typeface="+mn-cs"/>
              </a:rPr>
              <a:t> рекламу (</a:t>
            </a:r>
            <a:r>
              <a:rPr lang="ru-RU" sz="3600" b="1" dirty="0" err="1">
                <a:solidFill>
                  <a:srgbClr val="000E48"/>
                </a:solidFill>
                <a:latin typeface="+mn-lt"/>
                <a:ea typeface="+mn-ea"/>
                <a:cs typeface="+mn-cs"/>
              </a:rPr>
              <a:t>біл-борд</a:t>
            </a:r>
            <a:r>
              <a:rPr lang="ru-RU" sz="3600" b="1" dirty="0">
                <a:solidFill>
                  <a:srgbClr val="000E48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3600" b="1" dirty="0" err="1">
                <a:solidFill>
                  <a:srgbClr val="000E48"/>
                </a:solidFill>
                <a:latin typeface="+mn-lt"/>
                <a:ea typeface="+mn-ea"/>
                <a:cs typeface="+mn-cs"/>
              </a:rPr>
              <a:t>моєї</a:t>
            </a:r>
            <a:r>
              <a:rPr lang="ru-RU" sz="3600" b="1" dirty="0">
                <a:solidFill>
                  <a:srgbClr val="000E48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3600" b="1" dirty="0" err="1">
                <a:solidFill>
                  <a:srgbClr val="000E48"/>
                </a:solidFill>
                <a:latin typeface="+mn-lt"/>
                <a:ea typeface="+mn-ea"/>
                <a:cs typeface="+mn-cs"/>
              </a:rPr>
              <a:t>мрії</a:t>
            </a:r>
            <a:r>
              <a:rPr lang="ru-RU" sz="3600" b="1" dirty="0">
                <a:solidFill>
                  <a:srgbClr val="000E48"/>
                </a:solidFill>
                <a:latin typeface="+mn-lt"/>
                <a:ea typeface="+mn-ea"/>
                <a:cs typeface="+mn-cs"/>
              </a:rPr>
              <a:t>)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0500">
            <a:off x="531881" y="1296529"/>
            <a:ext cx="3771924" cy="25817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156" y="3820039"/>
            <a:ext cx="4032250" cy="27892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639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52755">
            <a:off x="4572000" y="1196752"/>
            <a:ext cx="4154488" cy="2781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18860">
            <a:off x="4338005" y="3958984"/>
            <a:ext cx="4067175" cy="2711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63" y="277813"/>
            <a:ext cx="4186237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600" b="1" dirty="0">
                <a:solidFill>
                  <a:srgbClr val="000E48"/>
                </a:solidFill>
                <a:latin typeface="+mn-lt"/>
                <a:ea typeface="+mn-ea"/>
                <a:cs typeface="+mn-cs"/>
              </a:rPr>
              <a:t>Варіанти від промоутерів</a:t>
            </a:r>
            <a:endParaRPr lang="pl-PL" sz="3600" b="1" dirty="0">
              <a:solidFill>
                <a:srgbClr val="000E48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741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15816" y="1700808"/>
            <a:ext cx="5544616" cy="472791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9265">
            <a:off x="377825" y="497350"/>
            <a:ext cx="4073525" cy="3055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6054">
            <a:off x="410718" y="3644899"/>
            <a:ext cx="3997325" cy="2824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" y="104775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err="1">
                <a:solidFill>
                  <a:srgbClr val="000E48"/>
                </a:solidFill>
                <a:latin typeface="+mn-lt"/>
                <a:ea typeface="+mn-ea"/>
                <a:cs typeface="+mn-cs"/>
              </a:rPr>
              <a:t>Тепер</a:t>
            </a:r>
            <a:r>
              <a:rPr lang="ru-RU" sz="3600" b="1" dirty="0">
                <a:solidFill>
                  <a:srgbClr val="000E48"/>
                </a:solidFill>
                <a:latin typeface="+mn-lt"/>
                <a:ea typeface="+mn-ea"/>
                <a:cs typeface="+mn-cs"/>
              </a:rPr>
              <a:t> вони </a:t>
            </a:r>
            <a:r>
              <a:rPr lang="ru-RU" sz="3600" b="1" dirty="0" err="1">
                <a:solidFill>
                  <a:srgbClr val="000E48"/>
                </a:solidFill>
                <a:latin typeface="+mn-lt"/>
                <a:ea typeface="+mn-ea"/>
                <a:cs typeface="+mn-cs"/>
              </a:rPr>
              <a:t>справжні</a:t>
            </a:r>
            <a:r>
              <a:rPr lang="ru-RU" sz="3600" b="1" dirty="0">
                <a:solidFill>
                  <a:srgbClr val="000E48"/>
                </a:solidFill>
                <a:latin typeface="+mn-lt"/>
                <a:ea typeface="+mn-ea"/>
                <a:cs typeface="+mn-cs"/>
              </a:rPr>
              <a:t> промо-</a:t>
            </a:r>
            <a:r>
              <a:rPr lang="ru-RU" sz="3600" b="1" dirty="0" err="1">
                <a:solidFill>
                  <a:srgbClr val="000E48"/>
                </a:solidFill>
                <a:latin typeface="+mn-lt"/>
                <a:ea typeface="+mn-ea"/>
                <a:cs typeface="+mn-cs"/>
              </a:rPr>
              <a:t>аси</a:t>
            </a:r>
            <a:r>
              <a:rPr lang="ru-RU" sz="3600" b="1" dirty="0">
                <a:solidFill>
                  <a:srgbClr val="000E48"/>
                </a:solidFill>
                <a:latin typeface="+mn-lt"/>
                <a:ea typeface="+mn-ea"/>
                <a:cs typeface="+mn-cs"/>
              </a:rPr>
              <a:t>!!!</a:t>
            </a:r>
            <a:endParaRPr lang="pl-PL" sz="3600" b="1" dirty="0">
              <a:solidFill>
                <a:srgbClr val="000E48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938" y="1125538"/>
            <a:ext cx="6985000" cy="5237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1539875"/>
          </a:xfrm>
          <a:extLst/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7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ДЯКУЮ ЗА УВАГУ!!!</a:t>
            </a:r>
            <a:endParaRPr lang="pl-PL" sz="7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uk-UA" altLang="ru-RU" b="1" smtClean="0">
                <a:solidFill>
                  <a:srgbClr val="000E48"/>
                </a:solidFill>
              </a:rPr>
              <a:t>Святковий веб-квест 30.09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5288" y="981075"/>
            <a:ext cx="8229600" cy="1655763"/>
          </a:xfrm>
          <a:solidFill>
            <a:srgbClr val="CBF4F9">
              <a:alpha val="68000"/>
            </a:srgbClr>
          </a:solidFill>
        </p:spPr>
        <p:txBody>
          <a:bodyPr rtlCol="0">
            <a:normAutofit fontScale="92500"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b="1" dirty="0" smtClean="0">
                <a:solidFill>
                  <a:srgbClr val="000E48"/>
                </a:solidFill>
              </a:rPr>
              <a:t>«Велика книга читацьких рекордів»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800" dirty="0" smtClean="0">
                <a:solidFill>
                  <a:srgbClr val="000E48"/>
                </a:solidFill>
              </a:rPr>
              <a:t>Відділ естетичного виховання разом зі своїми учасниками оформляли книгу, до якої вносилися бібліотечні рекорди читачів</a:t>
            </a:r>
            <a:endParaRPr lang="uk-UA" sz="2800" dirty="0"/>
          </a:p>
        </p:txBody>
      </p:sp>
      <p:pic>
        <p:nvPicPr>
          <p:cNvPr id="4100" name="Picture 2" descr="\\BETA\public\Iskysstvo\Велика книга читацьких рекорд_в\Сама книга\CIMG014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2857500"/>
            <a:ext cx="3887788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uk-UA" altLang="ru-RU" b="1" smtClean="0">
                <a:solidFill>
                  <a:srgbClr val="000E48"/>
                </a:solidFill>
              </a:rPr>
              <a:t>Святковий веб-квест 30.09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5288" y="981075"/>
            <a:ext cx="8229600" cy="1655763"/>
          </a:xfrm>
          <a:solidFill>
            <a:srgbClr val="CBF4F9">
              <a:alpha val="68000"/>
            </a:srgbClr>
          </a:solidFill>
        </p:spPr>
        <p:txBody>
          <a:bodyPr rtlCol="0">
            <a:normAutofit fontScale="925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b="1" dirty="0" smtClean="0">
                <a:solidFill>
                  <a:srgbClr val="000E48"/>
                </a:solidFill>
              </a:rPr>
              <a:t>«Фантазери-казкарі»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800" dirty="0" smtClean="0">
                <a:solidFill>
                  <a:srgbClr val="000E48"/>
                </a:solidFill>
              </a:rPr>
              <a:t>Відділ обслуговування дошкільників та 1-4 класів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800" dirty="0" smtClean="0">
                <a:solidFill>
                  <a:srgbClr val="000E48"/>
                </a:solidFill>
              </a:rPr>
              <a:t>разом зі своїми учасниками подорожували казковими світами і також вигадували свої казкові світи</a:t>
            </a:r>
            <a:endParaRPr lang="uk-UA" sz="2800" dirty="0"/>
          </a:p>
        </p:txBody>
      </p:sp>
      <p:pic>
        <p:nvPicPr>
          <p:cNvPr id="5124" name="Picture 2" descr="http://4.bp.blogspot.com/-Gxh8_YF6K1s/UzFgjWGw09I/AAAAAAAAASI/LRQPGp4eHxg/s1600/%D0%91%D0%B5%D0%B7+%D0%B8%D0%BC%D0%B5%D0%BD%D0%B8-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213" y="2933700"/>
            <a:ext cx="4589462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2040" y="3001291"/>
            <a:ext cx="4067944" cy="3757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uk-UA" altLang="ru-RU" b="1" smtClean="0">
                <a:solidFill>
                  <a:srgbClr val="000E48"/>
                </a:solidFill>
              </a:rPr>
              <a:t>Святковий веб-квест 30.09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5288" y="981075"/>
            <a:ext cx="8229600" cy="1655763"/>
          </a:xfrm>
          <a:solidFill>
            <a:srgbClr val="CBF4F9">
              <a:alpha val="68000"/>
            </a:srgbClr>
          </a:solidFill>
        </p:spPr>
        <p:txBody>
          <a:bodyPr rtlCol="0">
            <a:normAutofit fontScale="700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b="1" dirty="0" smtClean="0">
                <a:solidFill>
                  <a:srgbClr val="000E48"/>
                </a:solidFill>
              </a:rPr>
              <a:t>«Фабрика бестселерів»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3400" dirty="0" smtClean="0">
                <a:solidFill>
                  <a:srgbClr val="000E48"/>
                </a:solidFill>
              </a:rPr>
              <a:t>Сектор абонемента набирав у свою команду </a:t>
            </a:r>
            <a:r>
              <a:rPr lang="ru-RU" sz="3400" dirty="0" err="1" smtClean="0">
                <a:solidFill>
                  <a:srgbClr val="000E48"/>
                </a:solidFill>
              </a:rPr>
              <a:t>сучасних</a:t>
            </a:r>
            <a:r>
              <a:rPr lang="ru-RU" sz="3400" dirty="0" smtClean="0">
                <a:solidFill>
                  <a:srgbClr val="000E48"/>
                </a:solidFill>
              </a:rPr>
              <a:t> «бук-</a:t>
            </a:r>
            <a:r>
              <a:rPr lang="ru-RU" sz="3400" dirty="0" err="1" smtClean="0">
                <a:solidFill>
                  <a:srgbClr val="000E48"/>
                </a:solidFill>
              </a:rPr>
              <a:t>фанів</a:t>
            </a:r>
            <a:r>
              <a:rPr lang="ru-RU" sz="3400" dirty="0" smtClean="0">
                <a:solidFill>
                  <a:srgbClr val="000E48"/>
                </a:solidFill>
              </a:rPr>
              <a:t>» за </a:t>
            </a:r>
            <a:r>
              <a:rPr lang="ru-RU" sz="3400" dirty="0" err="1" smtClean="0">
                <a:solidFill>
                  <a:srgbClr val="000E48"/>
                </a:solidFill>
              </a:rPr>
              <a:t>спеціальністю</a:t>
            </a:r>
            <a:r>
              <a:rPr lang="ru-RU" sz="3400" dirty="0" smtClean="0">
                <a:solidFill>
                  <a:srgbClr val="000E48"/>
                </a:solidFill>
              </a:rPr>
              <a:t> топ-</a:t>
            </a:r>
            <a:r>
              <a:rPr lang="ru-RU" sz="3400" dirty="0" err="1" smtClean="0">
                <a:solidFill>
                  <a:srgbClr val="000E48"/>
                </a:solidFill>
              </a:rPr>
              <a:t>мейкер</a:t>
            </a:r>
            <a:r>
              <a:rPr lang="ru-RU" sz="3400" dirty="0" smtClean="0">
                <a:solidFill>
                  <a:srgbClr val="000E48"/>
                </a:solidFill>
              </a:rPr>
              <a:t>. </a:t>
            </a:r>
            <a:r>
              <a:rPr lang="ru-RU" sz="3400" dirty="0" err="1" smtClean="0">
                <a:solidFill>
                  <a:srgbClr val="000E48"/>
                </a:solidFill>
              </a:rPr>
              <a:t>Їх</a:t>
            </a:r>
            <a:r>
              <a:rPr lang="ru-RU" sz="3400" dirty="0" smtClean="0">
                <a:solidFill>
                  <a:srgbClr val="000E48"/>
                </a:solidFill>
              </a:rPr>
              <a:t> задача</a:t>
            </a:r>
            <a:r>
              <a:rPr lang="en-US" sz="3400" dirty="0" smtClean="0">
                <a:solidFill>
                  <a:srgbClr val="000E48"/>
                </a:solidFill>
              </a:rPr>
              <a:t> </a:t>
            </a:r>
            <a:r>
              <a:rPr lang="ru-RU" sz="3400" dirty="0" smtClean="0">
                <a:solidFill>
                  <a:srgbClr val="000E48"/>
                </a:solidFill>
              </a:rPr>
              <a:t>- </a:t>
            </a:r>
            <a:r>
              <a:rPr lang="ru-RU" sz="3400" dirty="0" err="1" smtClean="0">
                <a:solidFill>
                  <a:srgbClr val="000E48"/>
                </a:solidFill>
              </a:rPr>
              <a:t>складати</a:t>
            </a:r>
            <a:r>
              <a:rPr lang="ru-RU" sz="3400" dirty="0" smtClean="0">
                <a:solidFill>
                  <a:srgbClr val="000E48"/>
                </a:solidFill>
              </a:rPr>
              <a:t> топ-</a:t>
            </a:r>
            <a:r>
              <a:rPr lang="ru-RU" sz="3400" dirty="0" err="1" smtClean="0">
                <a:solidFill>
                  <a:srgbClr val="000E48"/>
                </a:solidFill>
              </a:rPr>
              <a:t>п'ятіркі</a:t>
            </a:r>
            <a:r>
              <a:rPr lang="ru-RU" sz="3400" dirty="0" smtClean="0">
                <a:solidFill>
                  <a:srgbClr val="000E48"/>
                </a:solidFill>
              </a:rPr>
              <a:t> </a:t>
            </a:r>
            <a:r>
              <a:rPr lang="ru-RU" sz="3400" dirty="0" err="1" smtClean="0">
                <a:solidFill>
                  <a:srgbClr val="000E48"/>
                </a:solidFill>
              </a:rPr>
              <a:t>бестселерів</a:t>
            </a:r>
            <a:r>
              <a:rPr lang="ru-RU" sz="3400" dirty="0" smtClean="0">
                <a:solidFill>
                  <a:srgbClr val="000E48"/>
                </a:solidFill>
              </a:rPr>
              <a:t> </a:t>
            </a:r>
            <a:r>
              <a:rPr lang="ru-RU" sz="3400" dirty="0" err="1" smtClean="0">
                <a:solidFill>
                  <a:srgbClr val="000E48"/>
                </a:solidFill>
              </a:rPr>
              <a:t>запропонованих</a:t>
            </a:r>
            <a:r>
              <a:rPr lang="ru-RU" sz="3400" dirty="0" smtClean="0">
                <a:solidFill>
                  <a:srgbClr val="000E48"/>
                </a:solidFill>
              </a:rPr>
              <a:t> </a:t>
            </a:r>
            <a:r>
              <a:rPr lang="ru-RU" sz="3400" dirty="0" err="1" smtClean="0">
                <a:solidFill>
                  <a:srgbClr val="000E48"/>
                </a:solidFill>
              </a:rPr>
              <a:t>країн</a:t>
            </a:r>
            <a:r>
              <a:rPr lang="ru-RU" sz="3400" dirty="0" smtClean="0">
                <a:solidFill>
                  <a:srgbClr val="000E48"/>
                </a:solidFill>
              </a:rPr>
              <a:t>: </a:t>
            </a:r>
            <a:r>
              <a:rPr lang="ru-RU" sz="3400" dirty="0" err="1" smtClean="0">
                <a:solidFill>
                  <a:srgbClr val="000E48"/>
                </a:solidFill>
              </a:rPr>
              <a:t>України</a:t>
            </a:r>
            <a:r>
              <a:rPr lang="ru-RU" sz="3400" dirty="0" smtClean="0">
                <a:solidFill>
                  <a:srgbClr val="000E48"/>
                </a:solidFill>
              </a:rPr>
              <a:t>, </a:t>
            </a:r>
            <a:r>
              <a:rPr lang="ru-RU" sz="3400" dirty="0" err="1" smtClean="0">
                <a:solidFill>
                  <a:srgbClr val="000E48"/>
                </a:solidFill>
              </a:rPr>
              <a:t>Великобританії</a:t>
            </a:r>
            <a:r>
              <a:rPr lang="ru-RU" sz="3400" dirty="0" smtClean="0">
                <a:solidFill>
                  <a:srgbClr val="000E48"/>
                </a:solidFill>
              </a:rPr>
              <a:t>, </a:t>
            </a:r>
            <a:r>
              <a:rPr lang="ru-RU" sz="3400" dirty="0" err="1" smtClean="0">
                <a:solidFill>
                  <a:srgbClr val="000E48"/>
                </a:solidFill>
              </a:rPr>
              <a:t>Франції</a:t>
            </a:r>
            <a:r>
              <a:rPr lang="ru-RU" sz="3400" dirty="0" smtClean="0">
                <a:solidFill>
                  <a:srgbClr val="000E48"/>
                </a:solidFill>
              </a:rPr>
              <a:t>, США.</a:t>
            </a:r>
            <a:endParaRPr lang="uk-UA" sz="34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56010">
            <a:off x="1331640" y="2844146"/>
            <a:ext cx="2645024" cy="3526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289">
            <a:off x="4192392" y="2996950"/>
            <a:ext cx="4294785" cy="3221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uk-UA" altLang="ru-RU" b="1" smtClean="0">
                <a:solidFill>
                  <a:srgbClr val="000E48"/>
                </a:solidFill>
              </a:rPr>
              <a:t>Святковий веб-квест 30.09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5288" y="981075"/>
            <a:ext cx="8229600" cy="1655763"/>
          </a:xfrm>
          <a:solidFill>
            <a:srgbClr val="CBF4F9">
              <a:alpha val="68000"/>
            </a:srgbClr>
          </a:solidFill>
        </p:spPr>
        <p:txBody>
          <a:bodyPr rtlCol="0">
            <a:normAutofit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b="1" dirty="0" smtClean="0">
                <a:solidFill>
                  <a:srgbClr val="000E48"/>
                </a:solidFill>
              </a:rPr>
              <a:t>«Бібліотечний </a:t>
            </a:r>
            <a:r>
              <a:rPr lang="en-US" b="1" dirty="0" err="1" smtClean="0">
                <a:solidFill>
                  <a:srgbClr val="000E48"/>
                </a:solidFill>
              </a:rPr>
              <a:t>Medi</a:t>
            </a:r>
            <a:r>
              <a:rPr lang="en-US" b="1" dirty="0" smtClean="0">
                <a:solidFill>
                  <a:srgbClr val="000E48"/>
                </a:solidFill>
              </a:rPr>
              <a:t>@-PRO</a:t>
            </a:r>
            <a:r>
              <a:rPr lang="uk-UA" b="1" dirty="0" err="1" smtClean="0">
                <a:solidFill>
                  <a:srgbClr val="000E48"/>
                </a:solidFill>
              </a:rPr>
              <a:t>стір</a:t>
            </a:r>
            <a:r>
              <a:rPr lang="uk-UA" b="1" dirty="0" smtClean="0">
                <a:solidFill>
                  <a:srgbClr val="000E48"/>
                </a:solidFill>
              </a:rPr>
              <a:t>»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400" dirty="0" smtClean="0">
                <a:solidFill>
                  <a:srgbClr val="000E48"/>
                </a:solidFill>
              </a:rPr>
              <a:t>Сектор періодичних видань зібрав команду медіа-спеціалістів, які вчились робити </a:t>
            </a:r>
            <a:r>
              <a:rPr lang="uk-UA" sz="2400" dirty="0" err="1" smtClean="0">
                <a:solidFill>
                  <a:srgbClr val="000E48"/>
                </a:solidFill>
              </a:rPr>
              <a:t>фото-рекламу</a:t>
            </a:r>
            <a:r>
              <a:rPr lang="uk-UA" sz="2400" dirty="0" smtClean="0">
                <a:solidFill>
                  <a:srgbClr val="000E48"/>
                </a:solidFill>
              </a:rPr>
              <a:t> книг, </a:t>
            </a:r>
            <a:r>
              <a:rPr lang="en-US" sz="2400" dirty="0" smtClean="0">
                <a:solidFill>
                  <a:srgbClr val="000E48"/>
                </a:solidFill>
              </a:rPr>
              <a:t>QR</a:t>
            </a:r>
            <a:r>
              <a:rPr lang="uk-UA" sz="2400" dirty="0" err="1" smtClean="0">
                <a:solidFill>
                  <a:srgbClr val="000E48"/>
                </a:solidFill>
              </a:rPr>
              <a:t>-коди</a:t>
            </a:r>
            <a:r>
              <a:rPr lang="uk-UA" sz="2400" dirty="0" smtClean="0">
                <a:solidFill>
                  <a:srgbClr val="000E48"/>
                </a:solidFill>
              </a:rPr>
              <a:t> для усіх відділів бібліотеки, </a:t>
            </a:r>
            <a:r>
              <a:rPr lang="uk-UA" sz="2400" dirty="0" err="1" smtClean="0">
                <a:solidFill>
                  <a:srgbClr val="000E48"/>
                </a:solidFill>
              </a:rPr>
              <a:t>онлайн-виставку</a:t>
            </a:r>
            <a:r>
              <a:rPr lang="uk-UA" sz="2400" dirty="0" smtClean="0">
                <a:solidFill>
                  <a:srgbClr val="000E48"/>
                </a:solidFill>
              </a:rPr>
              <a:t> та власне відео.</a:t>
            </a:r>
            <a:endParaRPr lang="uk-UA" sz="24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5277">
            <a:off x="5652121" y="3110294"/>
            <a:ext cx="2410998" cy="3214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3012976"/>
            <a:ext cx="4716015" cy="3537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uk-UA" altLang="ru-RU" b="1" smtClean="0">
                <a:solidFill>
                  <a:srgbClr val="000E48"/>
                </a:solidFill>
              </a:rPr>
              <a:t>Святковий веб-квест 30.09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987">
            <a:off x="4533314" y="3130166"/>
            <a:ext cx="4261792" cy="31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74922">
            <a:off x="251520" y="3140968"/>
            <a:ext cx="4247390" cy="3185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197" name="TextBox 3"/>
          <p:cNvSpPr txBox="1">
            <a:spLocks noChangeArrowheads="1"/>
          </p:cNvSpPr>
          <p:nvPr/>
        </p:nvSpPr>
        <p:spPr bwMode="auto">
          <a:xfrm>
            <a:off x="395288" y="981075"/>
            <a:ext cx="8208962" cy="1800225"/>
          </a:xfrm>
          <a:prstGeom prst="rect">
            <a:avLst/>
          </a:prstGeom>
          <a:solidFill>
            <a:srgbClr val="CBF4F9">
              <a:alpha val="6784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uk-UA" altLang="ru-RU" sz="2400" b="1">
                <a:solidFill>
                  <a:srgbClr val="000E48"/>
                </a:solidFill>
              </a:rPr>
              <a:t>«</a:t>
            </a:r>
            <a:r>
              <a:rPr lang="en-US" altLang="ru-RU" sz="2400" b="1">
                <a:solidFill>
                  <a:srgbClr val="000E48"/>
                </a:solidFill>
              </a:rPr>
              <a:t>Reality of American Libr@ries with Ukrainian Eyes</a:t>
            </a:r>
            <a:r>
              <a:rPr lang="uk-UA" altLang="ru-RU" sz="2400" b="1">
                <a:solidFill>
                  <a:srgbClr val="000E48"/>
                </a:solidFill>
              </a:rPr>
              <a:t>»</a:t>
            </a:r>
          </a:p>
          <a:p>
            <a:pPr algn="ctr" eaLnBrk="1" hangingPunct="1">
              <a:buFont typeface="Arial" charset="0"/>
              <a:buNone/>
            </a:pPr>
            <a:r>
              <a:rPr lang="uk-UA" altLang="ru-RU" sz="1600">
                <a:solidFill>
                  <a:srgbClr val="000E48"/>
                </a:solidFill>
              </a:rPr>
              <a:t>Сектор документів іноземними мовами разом з учасниками квесту</a:t>
            </a:r>
            <a:r>
              <a:rPr lang="en-US" altLang="ru-RU" sz="1600">
                <a:solidFill>
                  <a:srgbClr val="000E48"/>
                </a:solidFill>
              </a:rPr>
              <a:t> </a:t>
            </a:r>
            <a:r>
              <a:rPr lang="ru-RU" altLang="ru-RU" sz="1600">
                <a:solidFill>
                  <a:srgbClr val="000E48"/>
                </a:solidFill>
              </a:rPr>
              <a:t>проводив  власну</a:t>
            </a:r>
            <a:endParaRPr lang="en-US" altLang="ru-RU" sz="1600">
              <a:solidFill>
                <a:srgbClr val="000E48"/>
              </a:solidFill>
            </a:endParaRPr>
          </a:p>
          <a:p>
            <a:pPr algn="ctr" eaLnBrk="1" hangingPunct="1">
              <a:buFont typeface="Arial" charset="0"/>
              <a:buNone/>
            </a:pPr>
            <a:r>
              <a:rPr lang="ru-RU" altLang="ru-RU" sz="1600">
                <a:solidFill>
                  <a:srgbClr val="000E48"/>
                </a:solidFill>
              </a:rPr>
              <a:t> дослідницьку подорож найвідомішими бібліотеками США та України</a:t>
            </a:r>
            <a:r>
              <a:rPr lang="uk-UA" altLang="ru-RU" sz="1600">
                <a:solidFill>
                  <a:srgbClr val="000E48"/>
                </a:solidFill>
              </a:rPr>
              <a:t>, </a:t>
            </a:r>
            <a:endParaRPr lang="en-US" altLang="ru-RU" sz="1600">
              <a:solidFill>
                <a:srgbClr val="000E48"/>
              </a:solidFill>
            </a:endParaRPr>
          </a:p>
          <a:p>
            <a:pPr algn="ctr" eaLnBrk="1" hangingPunct="1">
              <a:buFont typeface="Arial" charset="0"/>
              <a:buNone/>
            </a:pPr>
            <a:r>
              <a:rPr lang="uk-UA" altLang="ru-RU" sz="1600">
                <a:solidFill>
                  <a:srgbClr val="000E48"/>
                </a:solidFill>
              </a:rPr>
              <a:t>в якій діти </a:t>
            </a:r>
            <a:r>
              <a:rPr lang="ru-RU" altLang="ru-RU" sz="1600">
                <a:solidFill>
                  <a:srgbClr val="000E48"/>
                </a:solidFill>
              </a:rPr>
              <a:t>дізнавались  про всі цікавинки американських книгозбірень від волонтерів </a:t>
            </a:r>
            <a:endParaRPr lang="en-US" altLang="ru-RU" sz="1600">
              <a:solidFill>
                <a:srgbClr val="000E48"/>
              </a:solidFill>
            </a:endParaRPr>
          </a:p>
          <a:p>
            <a:pPr algn="ctr" eaLnBrk="1" hangingPunct="1">
              <a:buFont typeface="Arial" charset="0"/>
              <a:buNone/>
            </a:pPr>
            <a:r>
              <a:rPr lang="ru-RU" altLang="ru-RU" sz="1600">
                <a:solidFill>
                  <a:srgbClr val="000E48"/>
                </a:solidFill>
              </a:rPr>
              <a:t>Корпусу Миру США в Україні з перших вуст! </a:t>
            </a:r>
            <a:endParaRPr lang="uk-UA" altLang="ru-RU" sz="1600">
              <a:solidFill>
                <a:srgbClr val="000E48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uk-UA" altLang="ru-RU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uk-UA" altLang="ru-RU" b="1" smtClean="0">
                <a:solidFill>
                  <a:srgbClr val="000E48"/>
                </a:solidFill>
              </a:rPr>
              <a:t>Святковий веб-квест 30.09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5288" y="981075"/>
            <a:ext cx="8229600" cy="1655763"/>
          </a:xfrm>
          <a:solidFill>
            <a:srgbClr val="CBF4F9">
              <a:alpha val="68000"/>
            </a:srgbClr>
          </a:solidFill>
        </p:spPr>
        <p:txBody>
          <a:bodyPr rtlCol="0">
            <a:normAutofit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800" b="1" dirty="0" smtClean="0">
                <a:solidFill>
                  <a:srgbClr val="000E48"/>
                </a:solidFill>
              </a:rPr>
              <a:t>«</a:t>
            </a:r>
            <a:r>
              <a:rPr lang="ru-RU" sz="2800" b="1" dirty="0" err="1" smtClean="0">
                <a:solidFill>
                  <a:srgbClr val="000E48"/>
                </a:solidFill>
              </a:rPr>
              <a:t>П’ять</a:t>
            </a:r>
            <a:r>
              <a:rPr lang="ru-RU" sz="2800" b="1" dirty="0" smtClean="0">
                <a:solidFill>
                  <a:srgbClr val="000E48"/>
                </a:solidFill>
              </a:rPr>
              <a:t> </a:t>
            </a:r>
            <a:r>
              <a:rPr lang="ru-RU" sz="2800" b="1" dirty="0" err="1" smtClean="0">
                <a:solidFill>
                  <a:srgbClr val="000E48"/>
                </a:solidFill>
              </a:rPr>
              <a:t>сходинок</a:t>
            </a:r>
            <a:r>
              <a:rPr lang="ru-RU" sz="2800" b="1" dirty="0" smtClean="0">
                <a:solidFill>
                  <a:srgbClr val="000E48"/>
                </a:solidFill>
              </a:rPr>
              <a:t> до </a:t>
            </a:r>
            <a:r>
              <a:rPr lang="ru-RU" sz="2800" b="1" dirty="0" err="1" smtClean="0">
                <a:solidFill>
                  <a:srgbClr val="000E48"/>
                </a:solidFill>
              </a:rPr>
              <a:t>успіху</a:t>
            </a:r>
            <a:r>
              <a:rPr lang="ru-RU" sz="2800" b="1" dirty="0" smtClean="0">
                <a:solidFill>
                  <a:srgbClr val="000E48"/>
                </a:solidFill>
              </a:rPr>
              <a:t>, </a:t>
            </a:r>
            <a:endParaRPr lang="en-US" sz="2800" b="1" dirty="0" smtClean="0">
              <a:solidFill>
                <a:srgbClr val="000E48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800" b="1" dirty="0" err="1" smtClean="0">
                <a:solidFill>
                  <a:srgbClr val="000E48"/>
                </a:solidFill>
              </a:rPr>
              <a:t>або</a:t>
            </a:r>
            <a:r>
              <a:rPr lang="ru-RU" sz="2800" b="1" dirty="0" smtClean="0">
                <a:solidFill>
                  <a:srgbClr val="000E48"/>
                </a:solidFill>
              </a:rPr>
              <a:t> </a:t>
            </a:r>
            <a:r>
              <a:rPr lang="ru-RU" sz="2800" b="1" dirty="0" err="1" smtClean="0">
                <a:solidFill>
                  <a:srgbClr val="000E48"/>
                </a:solidFill>
              </a:rPr>
              <a:t>Ключі</a:t>
            </a:r>
            <a:r>
              <a:rPr lang="ru-RU" sz="2800" b="1" dirty="0" smtClean="0">
                <a:solidFill>
                  <a:srgbClr val="000E48"/>
                </a:solidFill>
              </a:rPr>
              <a:t> </a:t>
            </a:r>
            <a:r>
              <a:rPr lang="ru-RU" sz="2800" b="1" dirty="0" err="1" smtClean="0">
                <a:solidFill>
                  <a:srgbClr val="000E48"/>
                </a:solidFill>
              </a:rPr>
              <a:t>від</a:t>
            </a:r>
            <a:r>
              <a:rPr lang="ru-RU" sz="2800" b="1" dirty="0" smtClean="0">
                <a:solidFill>
                  <a:srgbClr val="000E48"/>
                </a:solidFill>
              </a:rPr>
              <a:t> </a:t>
            </a:r>
            <a:r>
              <a:rPr lang="ru-RU" sz="2800" b="1" dirty="0" err="1" smtClean="0">
                <a:solidFill>
                  <a:srgbClr val="000E48"/>
                </a:solidFill>
              </a:rPr>
              <a:t>бібліотеки</a:t>
            </a:r>
            <a:r>
              <a:rPr lang="uk-UA" sz="2800" b="1" dirty="0" smtClean="0">
                <a:solidFill>
                  <a:srgbClr val="000E48"/>
                </a:solidFill>
              </a:rPr>
              <a:t>»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200" dirty="0" smtClean="0">
                <a:solidFill>
                  <a:srgbClr val="000E48"/>
                </a:solidFill>
              </a:rPr>
              <a:t>Волонтери Херсонщини за виконані завдання отримували «ключі» від бібліотеки та </a:t>
            </a:r>
            <a:r>
              <a:rPr lang="ru-RU" sz="2200" dirty="0" err="1" smtClean="0">
                <a:solidFill>
                  <a:srgbClr val="000E48"/>
                </a:solidFill>
              </a:rPr>
              <a:t>успішно</a:t>
            </a:r>
            <a:r>
              <a:rPr lang="ru-RU" sz="2200" dirty="0" smtClean="0">
                <a:solidFill>
                  <a:srgbClr val="000E48"/>
                </a:solidFill>
              </a:rPr>
              <a:t> </a:t>
            </a:r>
            <a:r>
              <a:rPr lang="ru-RU" sz="2200" dirty="0" err="1" smtClean="0">
                <a:solidFill>
                  <a:srgbClr val="000E48"/>
                </a:solidFill>
              </a:rPr>
              <a:t>долали</a:t>
            </a:r>
            <a:r>
              <a:rPr lang="ru-RU" sz="2200" dirty="0" smtClean="0">
                <a:solidFill>
                  <a:srgbClr val="000E48"/>
                </a:solidFill>
              </a:rPr>
              <a:t> </a:t>
            </a:r>
            <a:r>
              <a:rPr lang="ru-RU" sz="2200" dirty="0" err="1" smtClean="0">
                <a:solidFill>
                  <a:srgbClr val="000E48"/>
                </a:solidFill>
              </a:rPr>
              <a:t>маршрути</a:t>
            </a:r>
            <a:r>
              <a:rPr lang="ru-RU" sz="2200" dirty="0" smtClean="0">
                <a:solidFill>
                  <a:srgbClr val="000E48"/>
                </a:solidFill>
              </a:rPr>
              <a:t> веб-</a:t>
            </a:r>
            <a:r>
              <a:rPr lang="ru-RU" sz="2200" dirty="0" err="1" smtClean="0">
                <a:solidFill>
                  <a:srgbClr val="000E48"/>
                </a:solidFill>
              </a:rPr>
              <a:t>квесту</a:t>
            </a:r>
            <a:endParaRPr lang="uk-UA" sz="2200" dirty="0" smtClean="0">
              <a:solidFill>
                <a:srgbClr val="000E48"/>
              </a:solidFill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209">
            <a:off x="4355976" y="3645024"/>
            <a:ext cx="4320480" cy="2681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95850">
            <a:off x="303940" y="2930823"/>
            <a:ext cx="3872833" cy="2347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круглений прямокутник 5"/>
          <p:cNvSpPr/>
          <p:nvPr/>
        </p:nvSpPr>
        <p:spPr>
          <a:xfrm>
            <a:off x="1259326" y="1475432"/>
            <a:ext cx="6337315" cy="792088"/>
          </a:xfrm>
          <a:prstGeom prst="roundRect">
            <a:avLst/>
          </a:prstGeom>
          <a:solidFill>
            <a:srgbClr val="CB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 contourW="12700">
              <a:bevelT h="25400" prst="softRound"/>
              <a:extrusionClr>
                <a:schemeClr val="accent6">
                  <a:lumMod val="75000"/>
                </a:schemeClr>
              </a:extrusionClr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 «Школа промоутерів»</a:t>
            </a:r>
          </a:p>
        </p:txBody>
      </p:sp>
      <p:sp>
        <p:nvSpPr>
          <p:cNvPr id="3076" name="Прямокутник 3"/>
          <p:cNvSpPr>
            <a:spLocks noChangeArrowheads="1"/>
          </p:cNvSpPr>
          <p:nvPr/>
        </p:nvSpPr>
        <p:spPr bwMode="auto">
          <a:xfrm>
            <a:off x="4449763" y="2781300"/>
            <a:ext cx="4033837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pl-PL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Batang" pitchFamily="18" charset="-127"/>
                <a:cs typeface="+mn-cs"/>
              </a:rPr>
              <a:t>Автор ідеї - </a:t>
            </a:r>
            <a:r>
              <a:rPr lang="ru-RU" altLang="pl-PL" sz="20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ea typeface="Batang" pitchFamily="18" charset="-127"/>
                <a:cs typeface="+mn-cs"/>
              </a:rPr>
              <a:t>головний</a:t>
            </a:r>
            <a:r>
              <a:rPr lang="ru-RU" altLang="pl-PL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Batang" pitchFamily="18" charset="-127"/>
                <a:cs typeface="+mn-cs"/>
              </a:rPr>
              <a:t> </a:t>
            </a:r>
            <a:r>
              <a:rPr lang="ru-RU" altLang="pl-PL" sz="2000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Batang" pitchFamily="18" charset="-127"/>
                <a:cs typeface="+mn-cs"/>
              </a:rPr>
              <a:t>бібліотекар</a:t>
            </a:r>
            <a:r>
              <a:rPr lang="ru-RU" altLang="pl-PL" sz="20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Batang" pitchFamily="18" charset="-127"/>
                <a:cs typeface="+mn-cs"/>
              </a:rPr>
              <a:t> </a:t>
            </a:r>
            <a:r>
              <a:rPr lang="ru-RU" altLang="pl-PL" sz="2000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Batang" pitchFamily="18" charset="-127"/>
                <a:cs typeface="+mn-cs"/>
              </a:rPr>
              <a:t>відділу</a:t>
            </a:r>
            <a:r>
              <a:rPr lang="ru-RU" altLang="pl-PL" sz="20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Batang" pitchFamily="18" charset="-127"/>
                <a:cs typeface="+mn-cs"/>
              </a:rPr>
              <a:t> </a:t>
            </a:r>
            <a:r>
              <a:rPr lang="ru-RU" altLang="pl-PL" sz="2000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Batang" pitchFamily="18" charset="-127"/>
                <a:cs typeface="+mn-cs"/>
              </a:rPr>
              <a:t>обслуговування</a:t>
            </a:r>
            <a:r>
              <a:rPr lang="ru-RU" altLang="pl-PL" sz="20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Batang" pitchFamily="18" charset="-127"/>
                <a:cs typeface="+mn-cs"/>
              </a:rPr>
              <a:t> </a:t>
            </a:r>
            <a:endParaRPr lang="ru-RU" altLang="pl-PL" sz="2000" b="1" dirty="0" smtClean="0">
              <a:solidFill>
                <a:schemeClr val="accent1">
                  <a:lumMod val="75000"/>
                </a:schemeClr>
              </a:solidFill>
              <a:latin typeface="+mn-lt"/>
              <a:ea typeface="Batang" pitchFamily="18" charset="-127"/>
              <a:cs typeface="+mn-cs"/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pl-PL" sz="20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ea typeface="Batang" pitchFamily="18" charset="-127"/>
                <a:cs typeface="+mn-cs"/>
              </a:rPr>
              <a:t>учнів-читачів</a:t>
            </a:r>
            <a:r>
              <a:rPr lang="ru-RU" altLang="pl-PL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Batang" pitchFamily="18" charset="-127"/>
                <a:cs typeface="+mn-cs"/>
              </a:rPr>
              <a:t> </a:t>
            </a:r>
            <a:r>
              <a:rPr lang="ru-RU" altLang="pl-PL" sz="20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Batang" pitchFamily="18" charset="-127"/>
                <a:cs typeface="+mn-cs"/>
              </a:rPr>
              <a:t>5-9 </a:t>
            </a:r>
            <a:r>
              <a:rPr lang="ru-RU" altLang="pl-PL" sz="2000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Batang" pitchFamily="18" charset="-127"/>
                <a:cs typeface="+mn-cs"/>
              </a:rPr>
              <a:t>класів</a:t>
            </a:r>
            <a:endParaRPr lang="ru-RU" altLang="pl-PL" sz="2000" b="1" dirty="0">
              <a:solidFill>
                <a:schemeClr val="accent1">
                  <a:lumMod val="75000"/>
                </a:schemeClr>
              </a:solidFill>
              <a:latin typeface="+mn-lt"/>
              <a:ea typeface="Batang" pitchFamily="18" charset="-127"/>
              <a:cs typeface="+mn-cs"/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pl-PL" sz="2400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Batang" pitchFamily="18" charset="-127"/>
                <a:cs typeface="+mn-cs"/>
              </a:rPr>
              <a:t>Срібна</a:t>
            </a:r>
            <a:r>
              <a:rPr lang="ru-RU" altLang="pl-PL" sz="24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Batang" pitchFamily="18" charset="-127"/>
                <a:cs typeface="+mn-cs"/>
              </a:rPr>
              <a:t> </a:t>
            </a:r>
            <a:r>
              <a:rPr lang="ru-RU" altLang="pl-PL" sz="2400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Batang" pitchFamily="18" charset="-127"/>
                <a:cs typeface="+mn-cs"/>
              </a:rPr>
              <a:t>Ірина</a:t>
            </a:r>
            <a:r>
              <a:rPr lang="ru-RU" altLang="pl-PL" sz="24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Batang" pitchFamily="18" charset="-127"/>
                <a:cs typeface="+mn-cs"/>
              </a:rPr>
              <a:t> </a:t>
            </a:r>
            <a:r>
              <a:rPr lang="ru-RU" altLang="pl-PL" sz="24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ea typeface="Batang" pitchFamily="18" charset="-127"/>
                <a:cs typeface="+mn-cs"/>
              </a:rPr>
              <a:t>Сергіївна</a:t>
            </a:r>
            <a:endParaRPr lang="ru-RU" altLang="pl-PL" sz="2400" b="1" dirty="0" smtClean="0">
              <a:solidFill>
                <a:schemeClr val="accent1">
                  <a:lumMod val="75000"/>
                </a:schemeClr>
              </a:solidFill>
              <a:latin typeface="+mn-lt"/>
              <a:ea typeface="Batang" pitchFamily="18" charset="-127"/>
              <a:cs typeface="+mn-cs"/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uk-UA" altLang="pl-PL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Контакти: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uk-UA" altLang="pl-PL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тел. </a:t>
            </a:r>
            <a:r>
              <a:rPr lang="uk-UA" altLang="pl-PL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itchFamily="18" charset="0"/>
              </a:rPr>
              <a:t>0668816031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uk-UA" altLang="pl-PL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Е-</a:t>
            </a:r>
            <a:r>
              <a:rPr lang="en-US" altLang="pl-PL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mail</a:t>
            </a:r>
            <a:r>
              <a:rPr lang="uk-UA" altLang="pl-PL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: </a:t>
            </a:r>
            <a:r>
              <a:rPr lang="pl-PL" altLang="pl-PL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sribnajaira@gmail.com</a:t>
            </a:r>
            <a:endParaRPr lang="uk-UA" altLang="pl-PL" sz="2000" b="1" dirty="0">
              <a:solidFill>
                <a:schemeClr val="accent1">
                  <a:lumMod val="75000"/>
                </a:schemeClr>
              </a:solidFill>
              <a:latin typeface="+mn-lt"/>
              <a:cs typeface="Times New Roman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l-PL" altLang="pl-PL" sz="2000" dirty="0">
              <a:latin typeface="+mn-lt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2513540"/>
            <a:ext cx="3397338" cy="3089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245" name="Прямокутник 7"/>
          <p:cNvSpPr>
            <a:spLocks noChangeArrowheads="1"/>
          </p:cNvSpPr>
          <p:nvPr/>
        </p:nvSpPr>
        <p:spPr bwMode="auto">
          <a:xfrm>
            <a:off x="4427538" y="4221163"/>
            <a:ext cx="42481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uk-UA" altLang="pl-PL" sz="20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18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0246" name="Picture 2" descr="\\BETA\public\VBPI\чайка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6038"/>
            <a:ext cx="3535362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506</Words>
  <Application>Microsoft Office PowerPoint</Application>
  <PresentationFormat>Экран (4:3)</PresentationFormat>
  <Paragraphs>79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Calibri</vt:lpstr>
      <vt:lpstr>Arial</vt:lpstr>
      <vt:lpstr>Batang</vt:lpstr>
      <vt:lpstr>Times New Roman</vt:lpstr>
      <vt:lpstr>Georgia</vt:lpstr>
      <vt:lpstr>Wingdings</vt:lpstr>
      <vt:lpstr>Тема Office</vt:lpstr>
      <vt:lpstr>Презентация PowerPoint</vt:lpstr>
      <vt:lpstr>Святковий веб-квест 30.09</vt:lpstr>
      <vt:lpstr>Святковий веб-квест 30.09</vt:lpstr>
      <vt:lpstr>Святковий веб-квест 30.09</vt:lpstr>
      <vt:lpstr>Святковий веб-квест 30.09</vt:lpstr>
      <vt:lpstr>Святковий веб-квест 30.09</vt:lpstr>
      <vt:lpstr>Святковий веб-квест 30.09</vt:lpstr>
      <vt:lpstr>Святковий веб-квест 30.09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Заняття №5  Бібліотечний календар - "365 днів з ХОБД" </vt:lpstr>
      <vt:lpstr>Презентация PowerPoint</vt:lpstr>
      <vt:lpstr>Презентация PowerPoint</vt:lpstr>
      <vt:lpstr>Презентация PowerPoint</vt:lpstr>
      <vt:lpstr>Презентация PowerPoint</vt:lpstr>
      <vt:lpstr>Робота у програмі  «Movie Maker»</vt:lpstr>
      <vt:lpstr>Масштабній організації – масштабну рекламу (біл-борд моєї мрії)</vt:lpstr>
      <vt:lpstr>Варіанти від промоутерів</vt:lpstr>
      <vt:lpstr>Тепер вони справжні промо-аси!!!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lenovo</cp:lastModifiedBy>
  <cp:revision>17</cp:revision>
  <dcterms:created xsi:type="dcterms:W3CDTF">2014-06-11T07:58:20Z</dcterms:created>
  <dcterms:modified xsi:type="dcterms:W3CDTF">2014-06-23T18:58:03Z</dcterms:modified>
</cp:coreProperties>
</file>