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0" r:id="rId2"/>
    <p:sldId id="338" r:id="rId3"/>
    <p:sldId id="287" r:id="rId4"/>
    <p:sldId id="266" r:id="rId5"/>
    <p:sldId id="267" r:id="rId6"/>
    <p:sldId id="275" r:id="rId7"/>
    <p:sldId id="270" r:id="rId8"/>
    <p:sldId id="285" r:id="rId9"/>
    <p:sldId id="286" r:id="rId10"/>
    <p:sldId id="276" r:id="rId11"/>
    <p:sldId id="350" r:id="rId12"/>
    <p:sldId id="271" r:id="rId13"/>
    <p:sldId id="341" r:id="rId14"/>
    <p:sldId id="315" r:id="rId15"/>
    <p:sldId id="316" r:id="rId16"/>
    <p:sldId id="348" r:id="rId17"/>
    <p:sldId id="349" r:id="rId18"/>
    <p:sldId id="33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CC99"/>
    <a:srgbClr val="FF9966"/>
    <a:srgbClr val="CC6600"/>
    <a:srgbClr val="FBFBA3"/>
    <a:srgbClr val="000099"/>
    <a:srgbClr val="3737A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 autoAdjust="0"/>
    <p:restoredTop sz="9355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МОУ СОШ №287 им. А.И.Петелина, г.Заозёрск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104E68-DF62-490A-BE59-6ABBEA9643C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63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МОУ СОШ №287 им. А.И.Петелина, г.Заозёрск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FD1395-1740-4F0A-815F-5AE378BCFE6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23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МОУ СОШ №287 им. А.И.Петелина, г.Заозёрск</a:t>
            </a: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3072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00F44-1922-418C-A243-8B22F8455148}" type="slidenum">
              <a:rPr lang="ru-RU" altLang="uk-UA" smtClean="0"/>
              <a:pPr eaLnBrk="1" hangingPunct="1"/>
              <a:t>10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3174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E0142F-47DB-4DF5-9CCB-BACDD8C88E4B}" type="slidenum">
              <a:rPr lang="ru-RU" altLang="uk-UA" smtClean="0"/>
              <a:pPr eaLnBrk="1" hangingPunct="1"/>
              <a:t>11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МОУ СОШ №287 им. А.И.Петелина, г.Заозёрск</a:t>
            </a:r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1CE4C-F3B1-4614-885E-721C409626F3}" type="slidenum">
              <a:rPr lang="ru-RU" altLang="ru-RU" smtClean="0"/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МОУ СОШ №287 им. А.И.Петелина, г.Заозёрск</a:t>
            </a: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34820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E1B977-C1B4-4458-91CA-13A20E5D7B85}" type="slidenum">
              <a:rPr lang="ru-RU" altLang="uk-UA" smtClean="0"/>
              <a:pPr eaLnBrk="1" hangingPunct="1"/>
              <a:t>14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3584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1E24B-A457-461F-A2C4-8BED30D63CBF}" type="slidenum">
              <a:rPr lang="ru-RU" altLang="uk-UA" smtClean="0"/>
              <a:pPr eaLnBrk="1" hangingPunct="1"/>
              <a:t>15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70C1D9-8F00-44F7-AB7E-7C9AAB16443A}" type="slidenum">
              <a:rPr lang="ru-RU" altLang="uk-UA" smtClean="0"/>
              <a:pPr eaLnBrk="1" hangingPunct="1"/>
              <a:t>16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3789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010D0-B719-4DBC-B685-94F89362FFD2}" type="slidenum">
              <a:rPr lang="ru-RU" altLang="uk-UA" smtClean="0"/>
              <a:pPr eaLnBrk="1" hangingPunct="1"/>
              <a:t>17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38916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3891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2BF27C-5D75-4154-947C-944CEC821E1C}" type="slidenum">
              <a:rPr lang="ru-RU" altLang="uk-UA" smtClean="0"/>
              <a:pPr eaLnBrk="1" hangingPunct="1"/>
              <a:t>18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МОУ СОШ №287 им. А.И.Петелина, г.Заозёрск</a:t>
            </a: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23556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6F195B-57E2-408D-8512-4CB14E1BBFFA}" type="slidenum">
              <a:rPr lang="ru-RU" altLang="uk-UA" smtClean="0"/>
              <a:pPr eaLnBrk="1" hangingPunct="1"/>
              <a:t>3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24580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A6E4A3-142E-4107-82F9-873D7320F2A4}" type="slidenum">
              <a:rPr lang="ru-RU" altLang="uk-UA" smtClean="0"/>
              <a:pPr eaLnBrk="1" hangingPunct="1"/>
              <a:t>4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2560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0E50D-A97A-4E24-A330-455EC2492E50}" type="slidenum">
              <a:rPr lang="ru-RU" altLang="uk-UA" smtClean="0"/>
              <a:pPr eaLnBrk="1" hangingPunct="1"/>
              <a:t>5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266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89B33-A6CB-45AC-B7B8-CC97C35654B3}" type="slidenum">
              <a:rPr lang="ru-RU" altLang="uk-UA" smtClean="0"/>
              <a:pPr eaLnBrk="1" hangingPunct="1"/>
              <a:t>6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2765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49762B-1712-49E3-BB66-D5924637D97B}" type="slidenum">
              <a:rPr lang="ru-RU" altLang="uk-UA" smtClean="0"/>
              <a:pPr eaLnBrk="1" hangingPunct="1"/>
              <a:t>7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28676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7663C-5C3A-4B4D-AB48-CBE2B7C1BA69}" type="slidenum">
              <a:rPr lang="ru-RU" altLang="uk-UA" smtClean="0"/>
              <a:pPr eaLnBrk="1" hangingPunct="1"/>
              <a:t>8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  <p:sp>
        <p:nvSpPr>
          <p:cNvPr id="29700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mtClean="0"/>
              <a:t>МОУ СОШ №287 им. А.И.Петелина, г.Заозёрск</a:t>
            </a: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C7ECF9-D543-46EB-84B7-ED77EFEC1970}" type="slidenum">
              <a:rPr lang="ru-RU" altLang="uk-UA" smtClean="0"/>
              <a:pPr eaLnBrk="1" hangingPunct="1"/>
              <a:t>9</a:t>
            </a:fld>
            <a:endParaRPr lang="ru-RU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55B9-DB30-4147-BE63-8F2FC52E900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0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21EB-E650-4F04-993E-7176DBE1BE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5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1C66-E38D-4A0F-8E88-D1A0F972241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0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93ED-F444-4DCC-BB75-86CA446531D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6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BDF4A-3407-4232-85D0-88FD5DC489D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7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9E68-0130-4E30-BEB7-61001F5BD2B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3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CDE0-BD35-4515-9688-0B55C97CB12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B6F9-88C1-4883-B916-662E8A3316D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8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DD12-022E-4571-B313-AB940681028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6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41E03-7C72-472A-AE52-0A6886F463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2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1C89E-669E-4193-A706-40FBF3B770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8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AAB9-3279-4C9E-B6E5-A9D90D6C30D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3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1870-7111-4480-A5F1-3C4E9E4170B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3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МОУ СОШ №287 им.А.И.Петелина   г. Заозёрск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D3A92F-4FBD-422E-83B1-521C6742997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richard.org/mindmaps/" TargetMode="External"/><Relationship Id="rId3" Type="http://schemas.openxmlformats.org/officeDocument/2006/relationships/hyperlink" Target="https://docs.google.com/file/d/0B75h7WOx_NZtYlpPblAySF9pbkE/edit?usp=drive_web" TargetMode="External"/><Relationship Id="rId7" Type="http://schemas.openxmlformats.org/officeDocument/2006/relationships/hyperlink" Target="https://sites.google.com/site/badanovweb2/home/photocoll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site/badanovweb2/home/mapwing" TargetMode="External"/><Relationship Id="rId5" Type="http://schemas.openxmlformats.org/officeDocument/2006/relationships/hyperlink" Target="http://prezi.com/" TargetMode="External"/><Relationship Id="rId4" Type="http://schemas.openxmlformats.org/officeDocument/2006/relationships/hyperlink" Target="https://docs.google.com/file/d/0B75h7WOx_NZtMjFiUXZ6bUNVNUk/edit?usp=drive_we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YB7xCjTBM0o/UntjaiXHdiI/AAAAAAAAAFk/kZ494z-uYtc/s1600/ink_pen_thumb%5B1%5D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ru.wikipedia.org/wiki/%D0%90%D0%BB%D0%B5%D1%81%D1%81%D0%B0%D0%BD%D0%B4%D1%80%D0%BE_%D0%9A%D0%B0%D0%BB%D0%B8%D0%BE%D1%81%D1%82%D1%80%D0%BE" TargetMode="External"/><Relationship Id="rId7" Type="http://schemas.openxmlformats.org/officeDocument/2006/relationships/hyperlink" Target="http://ru.wikipedia.org/wiki/%D0%94%D0%B6%D0%BE%D0%BD%D1%81,_%D0%94%D0%B6%D0%BE%D0%BD_%D0%9F%D0%BE%D0%BB_(%D0%B0%D0%B4%D0%BC%D0%B8%D1%80%D0%B0%D0%BB)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litra.ru/biography/get/biid/00827061233075910290/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95288" y="1052513"/>
            <a:ext cx="82804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Веб-</a:t>
            </a:r>
            <a:r>
              <a:rPr lang="ru-RU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квесты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способ активизации познавательной деятельности 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учащихся 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2555875" y="5468938"/>
            <a:ext cx="640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dirty="0" err="1"/>
              <a:t>Лихожон</a:t>
            </a:r>
            <a:r>
              <a:rPr lang="ru-RU" altLang="uk-UA" dirty="0"/>
              <a:t> Т.В., </a:t>
            </a:r>
          </a:p>
          <a:p>
            <a:pPr algn="ctr" eaLnBrk="1" hangingPunct="1"/>
            <a:r>
              <a:rPr lang="ru-RU" altLang="uk-UA" dirty="0"/>
              <a:t>заведующая </a:t>
            </a:r>
            <a:r>
              <a:rPr lang="ru-RU" altLang="uk-UA" dirty="0" smtClean="0"/>
              <a:t>библиотечно-</a:t>
            </a:r>
            <a:r>
              <a:rPr lang="uk-UA" altLang="uk-UA" dirty="0"/>
              <a:t>и</a:t>
            </a:r>
            <a:r>
              <a:rPr lang="ru-RU" altLang="uk-UA" dirty="0" err="1" smtClean="0"/>
              <a:t>нформационным</a:t>
            </a:r>
            <a:r>
              <a:rPr lang="ru-RU" altLang="uk-UA" dirty="0" smtClean="0"/>
              <a:t> </a:t>
            </a:r>
            <a:r>
              <a:rPr lang="ru-RU" altLang="uk-UA" dirty="0"/>
              <a:t>центром </a:t>
            </a:r>
          </a:p>
          <a:p>
            <a:pPr algn="ctr" eaLnBrk="1" hangingPunct="1"/>
            <a:r>
              <a:rPr lang="ru-RU" altLang="uk-UA" dirty="0"/>
              <a:t>УВК «Школа гуманитарного труда» </a:t>
            </a:r>
          </a:p>
          <a:p>
            <a:pPr algn="ctr" eaLnBrk="1" hangingPunct="1"/>
            <a:r>
              <a:rPr lang="ru-RU" altLang="uk-UA" dirty="0" smtClean="0"/>
              <a:t>Херсонского областного совета</a:t>
            </a:r>
            <a:endParaRPr lang="ru-RU" alt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442F-6A18-4A2B-A7AD-153C93039252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447675" y="706438"/>
            <a:ext cx="835342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Hortensia"/>
              </a:rPr>
              <a:t>«Путешествие в Историю </a:t>
            </a:r>
          </a:p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Hortensia"/>
              </a:rPr>
              <a:t>с Валентином Пикулем". </a:t>
            </a:r>
            <a:endParaRPr lang="uk-UA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41275" dist="20320" dir="1799969" algn="tl" rotWithShape="0">
                  <a:srgbClr val="000000">
                    <a:alpha val="39998"/>
                  </a:srgbClr>
                </a:outerShdw>
              </a:effectLst>
              <a:latin typeface="Hortensia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27313" y="0"/>
            <a:ext cx="3795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rgbClr val="FBFBA3"/>
                </a:solidFill>
                <a:latin typeface="Arial Black" pitchFamily="34" charset="0"/>
              </a:rPr>
              <a:t>WEB – </a:t>
            </a:r>
            <a:r>
              <a:rPr lang="ru-RU" altLang="ru-RU" sz="4000" b="1">
                <a:solidFill>
                  <a:srgbClr val="FBFBA3"/>
                </a:solidFill>
                <a:latin typeface="Arial Black" pitchFamily="34" charset="0"/>
              </a:rPr>
              <a:t>квест:</a:t>
            </a:r>
          </a:p>
        </p:txBody>
      </p:sp>
      <p:pic>
        <p:nvPicPr>
          <p:cNvPr id="11269" name="Picture 6" descr="http://3.bp.blogspot.com/-q08Q0aIOeM8/UntdONDh2uI/AAAAAAAAAFA/77CFScpYcMg/s1600/%25D0%25BD%25D0%25B0+%25D1%2584%25D0%25BE%25D0%25BD%25D0%25B5+%25D0%25BA%25D0%25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331152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Галерея портре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6287">
            <a:off x="377825" y="3881438"/>
            <a:ext cx="259238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Галерея портрет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1476">
            <a:off x="6572250" y="3290888"/>
            <a:ext cx="21447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Галерея портрет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4074">
            <a:off x="4232275" y="4764088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 smtClean="0"/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02FA34-BDB9-4CE4-9BF6-FF7E8C560DC5}" type="slidenum">
              <a:rPr lang="ru-RU" altLang="uk-UA" smtClean="0"/>
              <a:pPr eaLnBrk="1" hangingPunct="1"/>
              <a:t>11</a:t>
            </a:fld>
            <a:endParaRPr lang="ru-RU" altLang="uk-UA" smtClean="0"/>
          </a:p>
        </p:txBody>
      </p:sp>
      <p:pic>
        <p:nvPicPr>
          <p:cNvPr id="12292" name="Picture 12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CDCFE0-8B58-4527-AC1B-810B14FE88B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Цели: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altLang="ru-RU" sz="1600" smtClean="0"/>
              <a:t>Учащиеся  должны познакомиться с миниатюрами В. Пикуля и историческими персонажами  – героями его произведений.</a:t>
            </a:r>
          </a:p>
          <a:p>
            <a:endParaRPr lang="ru-RU" alt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Развивать свои  навыки читателя, умение отбирать материал, анализировать, совершенствовать навыки монологического высказывания.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Формировать ключевые компетенции: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  -    обучать школьников читательской культуре;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smtClean="0"/>
              <a:t>обучать  учащихся самостоятельному приобретению новых знаний, с использованием </a:t>
            </a:r>
            <a:r>
              <a:rPr lang="en-US" altLang="ru-RU" sz="1600" smtClean="0"/>
              <a:t>WEB</a:t>
            </a:r>
            <a:r>
              <a:rPr lang="ru-RU" altLang="ru-RU" sz="1600" smtClean="0"/>
              <a:t>-технологии; 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smtClean="0"/>
              <a:t>побуждать школьников к исследовательской деятельности с использованием  различных информационных ресурсов;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smtClean="0"/>
              <a:t>стимулировать учащихся на  совместное творчество через работу в команде.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Расширять межпредметные связи, способствующие формированию ключевых компетенций 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Создать презентацию о жизни и творчестве В. С. Пикуля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1BB0B9-4D86-4A51-8F18-60477181591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96850"/>
            <a:ext cx="8207375" cy="560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Интернет-облако программ и руководств</a:t>
            </a:r>
          </a:p>
          <a:p>
            <a:pPr algn="ctr"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1400" b="1" i="1" dirty="0"/>
              <a:t>Путешествия учат больше, чем что бы то ни было.</a:t>
            </a:r>
            <a:endParaRPr lang="ru-RU" sz="1400" dirty="0"/>
          </a:p>
          <a:p>
            <a:pPr algn="r">
              <a:defRPr/>
            </a:pPr>
            <a:r>
              <a:rPr lang="ru-RU" sz="1400" b="1" i="1" dirty="0"/>
              <a:t>Иногда один день, проведенный в других местах,</a:t>
            </a:r>
            <a:endParaRPr lang="ru-RU" sz="1400" dirty="0"/>
          </a:p>
          <a:p>
            <a:pPr algn="r">
              <a:defRPr/>
            </a:pPr>
            <a:r>
              <a:rPr lang="ru-RU" sz="1400" b="1" i="1" dirty="0"/>
              <a:t>дает больше, чем десять лет жизни дома.</a:t>
            </a:r>
            <a:endParaRPr lang="ru-RU" sz="1400" dirty="0"/>
          </a:p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b="1" i="1" dirty="0">
                <a:solidFill>
                  <a:srgbClr val="C00000"/>
                </a:solidFill>
              </a:rPr>
              <a:t>  Интернет-сервисы, которые Вам помогут при поиске и упорядочивании информации: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b="1" dirty="0">
                <a:hlinkClick r:id="rId3"/>
              </a:rPr>
              <a:t>Руководство </a:t>
            </a:r>
            <a:r>
              <a:rPr lang="ru-RU" dirty="0"/>
              <a:t>по разработке презентаций и использованию шаблонов;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 </a:t>
            </a:r>
            <a:r>
              <a:rPr lang="ru-RU" b="1" dirty="0">
                <a:hlinkClick r:id="rId4"/>
              </a:rPr>
              <a:t>Инструкция </a:t>
            </a:r>
            <a:r>
              <a:rPr lang="ru-RU" dirty="0"/>
              <a:t>по демонстрации презентаций;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 </a:t>
            </a:r>
            <a:r>
              <a:rPr lang="ru-RU" b="1" dirty="0" err="1">
                <a:hlinkClick r:id="rId5"/>
              </a:rPr>
              <a:t>Prezi</a:t>
            </a:r>
            <a:r>
              <a:rPr lang="ru-RU" dirty="0"/>
              <a:t>- создание онлайн-презентаций;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 </a:t>
            </a:r>
            <a:r>
              <a:rPr lang="ru-RU" b="1" dirty="0" err="1">
                <a:hlinkClick r:id="rId6"/>
              </a:rPr>
              <a:t>Mapwing</a:t>
            </a:r>
            <a:r>
              <a:rPr lang="ru-RU" b="1" dirty="0"/>
              <a:t> </a:t>
            </a:r>
            <a:r>
              <a:rPr lang="ru-RU" dirty="0"/>
              <a:t>- сервис для создания виртуальных экскурсий;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 </a:t>
            </a:r>
            <a:r>
              <a:rPr lang="ru-RU" b="1" dirty="0" err="1">
                <a:hlinkClick r:id="rId7"/>
              </a:rPr>
              <a:t>Photocollage</a:t>
            </a:r>
            <a:r>
              <a:rPr lang="ru-RU" b="1" dirty="0"/>
              <a:t> </a:t>
            </a:r>
            <a:r>
              <a:rPr lang="ru-RU" dirty="0"/>
              <a:t>- сервис для создания коллажей,  </a:t>
            </a:r>
            <a:r>
              <a:rPr lang="ru-RU" dirty="0" err="1"/>
              <a:t>анимаций</a:t>
            </a:r>
            <a:r>
              <a:rPr lang="ru-RU" dirty="0"/>
              <a:t> и слайд-шоу;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 </a:t>
            </a:r>
            <a:r>
              <a:rPr lang="ru-RU" b="1" dirty="0" err="1">
                <a:hlinkClick r:id="rId8"/>
              </a:rPr>
              <a:t>Mindmaps</a:t>
            </a:r>
            <a:r>
              <a:rPr lang="ru-RU" b="1" dirty="0"/>
              <a:t> </a:t>
            </a:r>
            <a:r>
              <a:rPr lang="ru-RU" dirty="0"/>
              <a:t>- создание интеллектуальных карт онлайн.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A50021"/>
                </a:solidFill>
                <a:latin typeface="Garamond" pitchFamily="18" charset="0"/>
              </a:rPr>
              <a:t>Направления исследования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27088" y="1268413"/>
            <a:ext cx="7345362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Знакомство с творчеством писателя В.Пикуля, историческими персонажами  – героями его произведений.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Сбор  информации по различным направлениям: историческое, литературоведческое, киноискусство, библиографическое.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Вам нужно будет выступить от имени следующих персонажей: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A50021"/>
                </a:solidFill>
              </a:rPr>
              <a:t>Биограф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A50021"/>
                </a:solidFill>
              </a:rPr>
              <a:t>Литературовед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A50021"/>
                </a:solidFill>
              </a:rPr>
              <a:t>Киновед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A50021"/>
                </a:solidFill>
              </a:rPr>
              <a:t>Библиограф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A50021"/>
              </a:solidFill>
            </a:endParaRPr>
          </a:p>
        </p:txBody>
      </p:sp>
      <p:pic>
        <p:nvPicPr>
          <p:cNvPr id="15364" name="Picture 4" descr="http://1.bp.blogspot.com/-YB7xCjTBM0o/UntjaiXHdiI/AAAAAAAAAFk/kZ494z-uYtc/s1600/ink_pen_thumb%5B1%5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30650"/>
            <a:ext cx="37242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229600" cy="56197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A50021"/>
                </a:solidFill>
                <a:latin typeface="Garamond" pitchFamily="18" charset="0"/>
              </a:rPr>
              <a:t>Описания ролей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3760788"/>
          <a:ext cx="8229600" cy="70167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5083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</a:endParaRP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</a:endParaRP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90" name="Picture 5" descr="http://2.bp.blogspot.com/-VsS28mSKclY/UoIN_WHYjqI/AAAAAAAAAIU/e8ceegxpD5Q/s1600/%25D0%25BA%25D0%25B0%25D0%25BB%25D0%25B8%25D0%25BE%25D1%2581%25D1%2582%25D1%2580%25D0%25B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24400"/>
            <a:ext cx="1571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ttp://2.bp.blogspot.com/-ZNWIlHSG65U/UoIN-328RrI/AAAAAAAAAHw/zSB0Wa77K9E/s1600/Lomonosov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97425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http://3.bp.blogspot.com/-ATBz0SJiu1o/UoIN_tg2VYI/AAAAAAAAAIE/pTFu3iZNyu8/s1600/%D0%BF%D0%BE%D0%BB%D1%8C+%D0%B4%D0%B6%D0%BE%D0%BD%D1%8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54563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850" y="765175"/>
            <a:ext cx="8208963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1. Историки</a:t>
            </a:r>
          </a:p>
          <a:p>
            <a:pPr>
              <a:defRPr/>
            </a:pPr>
            <a:r>
              <a:rPr lang="ru-RU" sz="1400" b="1" i="1" u="sng" dirty="0"/>
              <a:t>Руководство для историков:</a:t>
            </a:r>
            <a:endParaRPr lang="ru-RU" sz="1400" dirty="0"/>
          </a:p>
          <a:p>
            <a:pPr>
              <a:defRPr/>
            </a:pPr>
            <a:r>
              <a:rPr lang="ru-RU" sz="1600" dirty="0"/>
              <a:t>1. Вы выбрали роль историков для изучения исторических личностей и событий, о которых идет речь в миниатюрах писателя </a:t>
            </a:r>
            <a:r>
              <a:rPr lang="ru-RU" sz="1600" dirty="0" err="1"/>
              <a:t>В.Пикуля</a:t>
            </a:r>
            <a:r>
              <a:rPr lang="ru-RU" sz="1600" dirty="0"/>
              <a:t>.</a:t>
            </a:r>
          </a:p>
          <a:p>
            <a:pPr>
              <a:defRPr/>
            </a:pPr>
            <a:r>
              <a:rPr lang="ru-RU" sz="1400" b="1" i="1" u="sng" dirty="0"/>
              <a:t>Ваша задача</a:t>
            </a:r>
            <a:r>
              <a:rPr lang="ru-RU" sz="1600" dirty="0"/>
              <a:t> – представить историческую личность героя миниатюр в контексте событий того времени.</a:t>
            </a:r>
          </a:p>
          <a:p>
            <a:pPr>
              <a:defRPr/>
            </a:pPr>
            <a:r>
              <a:rPr lang="ru-RU" sz="1400" b="1" i="1" u="sng" dirty="0"/>
              <a:t>Ответьте на вопросы:</a:t>
            </a:r>
            <a:endParaRPr lang="ru-RU" sz="1400" b="1" dirty="0"/>
          </a:p>
          <a:p>
            <a:pPr>
              <a:defRPr/>
            </a:pPr>
            <a:r>
              <a:rPr lang="ru-RU" sz="1600" dirty="0"/>
              <a:t>    - Кто главный герой, выбранной вами миниатюры?</a:t>
            </a:r>
          </a:p>
          <a:p>
            <a:pPr>
              <a:defRPr/>
            </a:pPr>
            <a:r>
              <a:rPr lang="ru-RU" sz="1600" dirty="0"/>
              <a:t>    - В какое время развивается действие в литературном произведении?</a:t>
            </a:r>
          </a:p>
          <a:p>
            <a:pPr>
              <a:defRPr/>
            </a:pPr>
            <a:r>
              <a:rPr lang="ru-RU" sz="1600" dirty="0"/>
              <a:t>    - Какие исторические события, известные исторические лица упоминаются в миниатюре?</a:t>
            </a:r>
          </a:p>
          <a:p>
            <a:pPr>
              <a:defRPr/>
            </a:pPr>
            <a:r>
              <a:rPr lang="ru-RU" sz="1600" dirty="0"/>
              <a:t>    - Ваше отношение к выбранному, вами герою или событию.</a:t>
            </a:r>
            <a:br>
              <a:rPr lang="ru-RU" sz="1600" dirty="0"/>
            </a:br>
            <a:r>
              <a:rPr lang="ru-RU" sz="1600" dirty="0"/>
              <a:t>2.  Распределите роли в вашей группе. Воспользуйтесь ссылками  на Интернет –     ресурсы, найдите  необходимую вам информацию</a:t>
            </a:r>
          </a:p>
          <a:p>
            <a:pPr>
              <a:defRPr/>
            </a:pPr>
            <a:r>
              <a:rPr lang="ru-RU" sz="1600" dirty="0"/>
              <a:t>3. Подготовьте итоговую работу: историческое исследование, исторический детектив, исторический справочник, презентацию, доклад и др. (на выбор).</a:t>
            </a:r>
          </a:p>
          <a:p>
            <a:pPr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404813"/>
            <a:ext cx="6192838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u="sng" dirty="0">
                <a:solidFill>
                  <a:srgbClr val="C00000"/>
                </a:solidFill>
              </a:rPr>
              <a:t>Роль 2. </a:t>
            </a:r>
            <a:r>
              <a:rPr lang="ru-RU" sz="1600" b="1" i="1" u="sng" dirty="0">
                <a:solidFill>
                  <a:srgbClr val="C00000"/>
                </a:solidFill>
              </a:rPr>
              <a:t>Литературоведы</a:t>
            </a:r>
            <a:endParaRPr lang="ru-RU" sz="1600" b="1" i="1" u="sng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1600" b="1" i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1600" b="1" i="1" u="sng" dirty="0">
                <a:solidFill>
                  <a:srgbClr val="C00000"/>
                </a:solidFill>
              </a:rPr>
              <a:t>Руководство для литературоведов</a:t>
            </a:r>
            <a:r>
              <a:rPr lang="ru-RU" sz="1600" b="1" i="1" u="sng" dirty="0"/>
              <a:t>:</a:t>
            </a:r>
            <a:endParaRPr lang="ru-RU" sz="1600" dirty="0"/>
          </a:p>
          <a:p>
            <a:pPr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1. Вы выбрали роль литературоведов  для   изучения литературного произведения В. Пикуля  - исторические миниатюры.</a:t>
            </a:r>
          </a:p>
          <a:p>
            <a:pPr>
              <a:defRPr/>
            </a:pPr>
            <a:r>
              <a:rPr lang="ru-RU" sz="1600" i="1" dirty="0"/>
              <a:t>Ваша задача</a:t>
            </a:r>
            <a:r>
              <a:rPr lang="ru-RU" sz="1600" dirty="0"/>
              <a:t> рассказать о жанре, в котором написано данное литературное произведение, изучить особенности языка, литературные приемы писателя.</a:t>
            </a:r>
          </a:p>
          <a:p>
            <a:pPr>
              <a:defRPr/>
            </a:pPr>
            <a:r>
              <a:rPr lang="ru-RU" sz="1400" b="1" i="1" dirty="0"/>
              <a:t>Ответьте на вопросы: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600" dirty="0"/>
              <a:t>- В каком литературном жанре написаны исторические миниатюры?</a:t>
            </a:r>
          </a:p>
          <a:p>
            <a:pPr>
              <a:defRPr/>
            </a:pPr>
            <a:r>
              <a:rPr lang="ru-RU" sz="1600" dirty="0"/>
              <a:t>- В чем особенности литературного языка миниатюр В. Пикуля?</a:t>
            </a:r>
          </a:p>
          <a:p>
            <a:pPr>
              <a:defRPr/>
            </a:pPr>
            <a:r>
              <a:rPr lang="ru-RU" sz="1600" dirty="0"/>
              <a:t>- Какие литературные приемы использует автор в данном произведении?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/>
              <a:t>Какие методы и способы сбора информации использовал </a:t>
            </a:r>
          </a:p>
          <a:p>
            <a:pPr>
              <a:defRPr/>
            </a:pPr>
            <a:r>
              <a:rPr lang="ru-RU" sz="1600" dirty="0"/>
              <a:t>В. Пикуль для написания произведения?</a:t>
            </a:r>
            <a:br>
              <a:rPr lang="ru-RU" sz="1600" dirty="0"/>
            </a:br>
            <a:endParaRPr lang="ru-RU" sz="1600" dirty="0"/>
          </a:p>
          <a:p>
            <a:pPr>
              <a:defRPr/>
            </a:pPr>
            <a:r>
              <a:rPr lang="ru-RU" sz="1600" dirty="0"/>
              <a:t>2.  Распределите роли в вашей группе. Воспользуйтесь ссылками  на Интернет – ресурсы, найдите  необходимую вам информацию.</a:t>
            </a:r>
          </a:p>
          <a:p>
            <a:pPr>
              <a:defRPr/>
            </a:pPr>
            <a:r>
              <a:rPr lang="ru-RU" sz="1600" dirty="0"/>
              <a:t>3. Подготовьте итоговую работу: литературоведческое исследование, эссе, реферат,  доклад и др. (на выбор)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411" name="Picture 3" descr="http://2.bp.blogspot.com/-sXYi5cx59fg/UntXDMJ6o2I/AAAAAAAAAD0/NGqWYTSjQ6g/s1600/1721b291398818c79995f25c2e9428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268413"/>
            <a:ext cx="266065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00" y="1897063"/>
            <a:ext cx="7345363" cy="4986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6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Роль3. Биографы</a:t>
            </a:r>
          </a:p>
          <a:p>
            <a:pPr>
              <a:defRPr/>
            </a:pPr>
            <a:endParaRPr lang="ru-RU" sz="16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для биографов: </a:t>
            </a:r>
          </a:p>
          <a:p>
            <a:pPr>
              <a:defRPr/>
            </a:pP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Вы выбрали роль биографов.   </a:t>
            </a:r>
            <a:br>
              <a:rPr lang="ru-RU" sz="1600" dirty="0"/>
            </a:br>
            <a:r>
              <a:rPr lang="ru-RU" sz="1600" i="1" dirty="0"/>
              <a:t>Ваша задача</a:t>
            </a:r>
            <a:r>
              <a:rPr lang="ru-RU" sz="1600" dirty="0"/>
              <a:t> – изучить биографию и творческий путь В. С. Пикуля.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Ответьте на вопросы:</a:t>
            </a:r>
          </a:p>
          <a:p>
            <a:pPr>
              <a:defRPr/>
            </a:pPr>
            <a:r>
              <a:rPr lang="ru-RU" sz="1600" dirty="0"/>
              <a:t>- Какие основные события и  даты жизни писателя?</a:t>
            </a:r>
          </a:p>
          <a:p>
            <a:pPr>
              <a:defRPr/>
            </a:pPr>
            <a:r>
              <a:rPr lang="ru-RU" sz="1600" dirty="0"/>
              <a:t>- Изучите  основные этапы творческого пути В. Пикуля.</a:t>
            </a:r>
          </a:p>
          <a:p>
            <a:pPr>
              <a:defRPr/>
            </a:pPr>
            <a:r>
              <a:rPr lang="ru-RU" sz="1600" dirty="0"/>
              <a:t>- В какой период творчества были написаны миниатюры В. Пикуля?</a:t>
            </a:r>
          </a:p>
          <a:p>
            <a:pPr>
              <a:defRPr/>
            </a:pPr>
            <a:r>
              <a:rPr lang="ru-RU" sz="1600" dirty="0"/>
              <a:t>- Как увековечена память писателя В. Пикуля?</a:t>
            </a:r>
          </a:p>
          <a:p>
            <a:pPr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2.  Распределите роли в вашей группе. Воспользуйтесь ссылками  на Интернет – ресурсы, найдите  необходимую вам информацию.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3. Подготовьте итоговую работу: биографическое исследование, презентацию, реферат,  доклад, биографический справочник и др. (на выбор)</a:t>
            </a:r>
          </a:p>
          <a:p>
            <a:pPr marL="342900" indent="-342900">
              <a:buFontTx/>
              <a:buAutoNum type="arabicPeriod"/>
              <a:defRPr/>
            </a:pPr>
            <a:endParaRPr lang="ru-RU" sz="1600" dirty="0"/>
          </a:p>
        </p:txBody>
      </p:sp>
      <p:pic>
        <p:nvPicPr>
          <p:cNvPr id="18435" name="Picture 2" descr="http://3.bp.blogspot.com/-dirWJr25cqY/UntTsE2UxQI/AAAAAAAAACI/pa3OldNKtJU/s1600/V.Pikul'+-+Portret+iz+russkogo+muze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292600"/>
            <a:ext cx="15906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2.bp.blogspot.com/-LdyxSNA3CRU/UntTsMdPB3I/AAAAAAAAACY/s40gOizdT2k/s1600/pikul+%25D0%25B4%25D0%25BE%25D0%25BA%25D1%2583%25D0%25BC+%25D1%2584%25D0%25B8%25D0%25BB%25D1%258C%25D0%25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5888"/>
            <a:ext cx="5713412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8229600" cy="1143000"/>
          </a:xfrm>
        </p:spPr>
        <p:txBody>
          <a:bodyPr/>
          <a:lstStyle/>
          <a:p>
            <a:r>
              <a:rPr lang="ru-RU" altLang="ru-RU" sz="4800" b="1" smtClean="0">
                <a:solidFill>
                  <a:srgbClr val="A50021"/>
                </a:solidFill>
                <a:latin typeface="Bookman Old Style" pitchFamily="18" charset="0"/>
              </a:rPr>
              <a:t>СПАСИБО</a:t>
            </a:r>
            <a:br>
              <a:rPr lang="ru-RU" altLang="ru-RU" sz="4800" b="1" smtClean="0">
                <a:solidFill>
                  <a:srgbClr val="A50021"/>
                </a:solidFill>
                <a:latin typeface="Bookman Old Style" pitchFamily="18" charset="0"/>
              </a:rPr>
            </a:br>
            <a:r>
              <a:rPr lang="ru-RU" altLang="ru-RU" sz="4800" b="1" smtClean="0">
                <a:solidFill>
                  <a:srgbClr val="A50021"/>
                </a:solidFill>
                <a:latin typeface="Bookman Old Style" pitchFamily="18" charset="0"/>
              </a:rPr>
              <a:t/>
            </a:r>
            <a:br>
              <a:rPr lang="ru-RU" altLang="ru-RU" sz="4800" b="1" smtClean="0">
                <a:solidFill>
                  <a:srgbClr val="A50021"/>
                </a:solidFill>
                <a:latin typeface="Bookman Old Style" pitchFamily="18" charset="0"/>
              </a:rPr>
            </a:br>
            <a:r>
              <a:rPr lang="ru-RU" altLang="ru-RU" sz="4800" b="1" smtClean="0">
                <a:solidFill>
                  <a:srgbClr val="A50021"/>
                </a:solidFill>
                <a:latin typeface="Bookman Old Style" pitchFamily="18" charset="0"/>
              </a:rPr>
              <a:t> </a:t>
            </a:r>
            <a:br>
              <a:rPr lang="ru-RU" altLang="ru-RU" sz="4800" b="1" smtClean="0">
                <a:solidFill>
                  <a:srgbClr val="A50021"/>
                </a:solidFill>
                <a:latin typeface="Bookman Old Style" pitchFamily="18" charset="0"/>
              </a:rPr>
            </a:br>
            <a:r>
              <a:rPr lang="ru-RU" altLang="ru-RU" sz="4800" b="1" smtClean="0">
                <a:solidFill>
                  <a:srgbClr val="A50021"/>
                </a:solidFill>
                <a:latin typeface="Bookman Old Style" pitchFamily="18" charset="0"/>
              </a:rPr>
              <a:t>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9073F8-8BB0-4AFB-833A-A9B85123877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/>
          </a:p>
        </p:txBody>
      </p:sp>
      <p:pic>
        <p:nvPicPr>
          <p:cNvPr id="3075" name="Picture 8" descr="j02339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489585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900113" y="1916113"/>
            <a:ext cx="74168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 элемент развития</a:t>
            </a: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медиакомпетентности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33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3077" name="WordArt 12"/>
          <p:cNvSpPr>
            <a:spLocks noChangeArrowheads="1" noChangeShapeType="1" noTextEdit="1"/>
          </p:cNvSpPr>
          <p:nvPr/>
        </p:nvSpPr>
        <p:spPr bwMode="auto">
          <a:xfrm>
            <a:off x="2555875" y="908050"/>
            <a:ext cx="3960813" cy="7207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WEB-</a:t>
            </a:r>
            <a:r>
              <a:rPr lang="uk-UA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квесты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A5F558-2710-4AFC-8B01-F9BFD1B70170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BFBA3"/>
                </a:solidFill>
                <a:latin typeface="Tahoma" pitchFamily="34" charset="0"/>
              </a:rPr>
              <a:t> </a:t>
            </a:r>
            <a:r>
              <a:rPr lang="en-US" altLang="ru-RU" sz="3600" b="1" smtClean="0">
                <a:solidFill>
                  <a:srgbClr val="FBFBA3"/>
                </a:solidFill>
                <a:latin typeface="Tahoma" pitchFamily="34" charset="0"/>
              </a:rPr>
              <a:t>Internet – </a:t>
            </a:r>
            <a:r>
              <a:rPr lang="ru-RU" altLang="ru-RU" sz="3600" b="1" smtClean="0">
                <a:solidFill>
                  <a:srgbClr val="FBFBA3"/>
                </a:solidFill>
                <a:latin typeface="Tahoma" pitchFamily="34" charset="0"/>
              </a:rPr>
              <a:t>уроки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95288" y="2060575"/>
            <a:ext cx="3168650" cy="2232025"/>
          </a:xfrm>
          <a:prstGeom prst="flowChartAlternateProcess">
            <a:avLst/>
          </a:prstGeom>
          <a:gradFill rotWithShape="1">
            <a:gsLst>
              <a:gs pos="0">
                <a:srgbClr val="9D9DDF"/>
              </a:gs>
              <a:gs pos="50000">
                <a:schemeClr val="bg1"/>
              </a:gs>
              <a:gs pos="100000">
                <a:srgbClr val="9D9DDF"/>
              </a:gs>
            </a:gsLst>
            <a:lin ang="5400000" scaled="1"/>
          </a:gradFill>
          <a:ln w="9525">
            <a:solidFill>
              <a:srgbClr val="5E5EC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0099"/>
                </a:solidFill>
              </a:rPr>
              <a:t>Поиск информации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по теме с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использованием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 поисковых систем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651500" y="1989138"/>
            <a:ext cx="3095625" cy="2303462"/>
          </a:xfrm>
          <a:prstGeom prst="flowChartAlternateProcess">
            <a:avLst/>
          </a:prstGeom>
          <a:gradFill rotWithShape="1">
            <a:gsLst>
              <a:gs pos="0">
                <a:srgbClr val="9D9DDF"/>
              </a:gs>
              <a:gs pos="50000">
                <a:schemeClr val="bg1"/>
              </a:gs>
              <a:gs pos="100000">
                <a:srgbClr val="9D9DDF"/>
              </a:gs>
            </a:gsLst>
            <a:lin ang="5400000" scaled="1"/>
          </a:gradFill>
          <a:ln w="9525">
            <a:solidFill>
              <a:srgbClr val="5E5EC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0099"/>
                </a:solidFill>
              </a:rPr>
              <a:t>Виртуальное </a:t>
            </a:r>
          </a:p>
          <a:p>
            <a:pPr algn="ctr">
              <a:defRPr/>
            </a:pPr>
            <a:r>
              <a:rPr lang="ru-RU" sz="2400" b="1">
                <a:solidFill>
                  <a:srgbClr val="000099"/>
                </a:solidFill>
              </a:rPr>
              <a:t>путешествие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23850" y="4797425"/>
            <a:ext cx="3743325" cy="1368425"/>
          </a:xfrm>
          <a:prstGeom prst="flowChartAlternateProcess">
            <a:avLst/>
          </a:prstGeom>
          <a:gradFill rotWithShape="1">
            <a:gsLst>
              <a:gs pos="0">
                <a:srgbClr val="8585D7"/>
              </a:gs>
              <a:gs pos="50000">
                <a:schemeClr val="bg1"/>
              </a:gs>
              <a:gs pos="100000">
                <a:srgbClr val="8585D7"/>
              </a:gs>
            </a:gsLst>
            <a:lin ang="5400000" scaled="1"/>
          </a:gradFill>
          <a:ln w="9525">
            <a:solidFill>
              <a:srgbClr val="5E5EC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000099"/>
                </a:solidFill>
              </a:rPr>
              <a:t>Online</a:t>
            </a:r>
            <a:r>
              <a:rPr lang="ru-RU" sz="2400" b="1">
                <a:solidFill>
                  <a:srgbClr val="000099"/>
                </a:solidFill>
              </a:rPr>
              <a:t> – тестирование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4787900" y="4797425"/>
            <a:ext cx="3887788" cy="1368425"/>
          </a:xfrm>
          <a:prstGeom prst="flowChartAlternateProcess">
            <a:avLst/>
          </a:prstGeom>
          <a:gradFill rotWithShape="1">
            <a:gsLst>
              <a:gs pos="0">
                <a:srgbClr val="9D9DDF"/>
              </a:gs>
              <a:gs pos="50000">
                <a:schemeClr val="bg1"/>
              </a:gs>
              <a:gs pos="100000">
                <a:srgbClr val="9D9DDF"/>
              </a:gs>
            </a:gsLst>
            <a:lin ang="5400000" scaled="1"/>
          </a:gradFill>
          <a:ln w="9525">
            <a:solidFill>
              <a:srgbClr val="5E5EC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</a:rPr>
              <a:t>WEB - </a:t>
            </a:r>
            <a:r>
              <a:rPr lang="ru-RU" sz="2800" b="1">
                <a:solidFill>
                  <a:srgbClr val="FF0000"/>
                </a:solidFill>
              </a:rPr>
              <a:t>квест</a:t>
            </a:r>
          </a:p>
        </p:txBody>
      </p:sp>
      <p:cxnSp>
        <p:nvCxnSpPr>
          <p:cNvPr id="14344" name="AutoShape 8"/>
          <p:cNvCxnSpPr>
            <a:cxnSpLocks noChangeShapeType="1"/>
          </p:cNvCxnSpPr>
          <p:nvPr/>
        </p:nvCxnSpPr>
        <p:spPr bwMode="auto">
          <a:xfrm flipH="1">
            <a:off x="2411413" y="1268413"/>
            <a:ext cx="647700" cy="720725"/>
          </a:xfrm>
          <a:prstGeom prst="straightConnector1">
            <a:avLst/>
          </a:prstGeom>
          <a:noFill/>
          <a:ln w="127000">
            <a:solidFill>
              <a:srgbClr val="FBFBA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AutoShape 9"/>
          <p:cNvCxnSpPr>
            <a:cxnSpLocks noChangeShapeType="1"/>
          </p:cNvCxnSpPr>
          <p:nvPr/>
        </p:nvCxnSpPr>
        <p:spPr bwMode="auto">
          <a:xfrm>
            <a:off x="6300788" y="1268413"/>
            <a:ext cx="576262" cy="720725"/>
          </a:xfrm>
          <a:prstGeom prst="straightConnector1">
            <a:avLst/>
          </a:prstGeom>
          <a:noFill/>
          <a:ln w="127000">
            <a:solidFill>
              <a:srgbClr val="FBFBA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AutoShape 8"/>
          <p:cNvCxnSpPr>
            <a:cxnSpLocks noChangeShapeType="1"/>
          </p:cNvCxnSpPr>
          <p:nvPr/>
        </p:nvCxnSpPr>
        <p:spPr bwMode="auto">
          <a:xfrm flipH="1">
            <a:off x="3708400" y="1557338"/>
            <a:ext cx="503238" cy="3163887"/>
          </a:xfrm>
          <a:prstGeom prst="straightConnector1">
            <a:avLst/>
          </a:prstGeom>
          <a:noFill/>
          <a:ln w="127000">
            <a:solidFill>
              <a:srgbClr val="FBFBA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9"/>
          <p:cNvCxnSpPr>
            <a:cxnSpLocks noChangeShapeType="1"/>
          </p:cNvCxnSpPr>
          <p:nvPr/>
        </p:nvCxnSpPr>
        <p:spPr bwMode="auto">
          <a:xfrm>
            <a:off x="4932363" y="1628775"/>
            <a:ext cx="574675" cy="2952750"/>
          </a:xfrm>
          <a:prstGeom prst="straightConnector1">
            <a:avLst/>
          </a:prstGeom>
          <a:noFill/>
          <a:ln w="127000">
            <a:solidFill>
              <a:srgbClr val="FBFBA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7" grpId="0" animBg="1"/>
      <p:bldP spid="10249" grpId="0" animBg="1"/>
      <p:bldP spid="10250" grpId="0" animBg="1"/>
      <p:bldP spid="102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03D249-30FC-4FA8-9789-5B4B2E245B34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000099"/>
                </a:solidFill>
              </a:rPr>
              <a:t>(</a:t>
            </a:r>
            <a:r>
              <a:rPr lang="ru-RU" i="1" dirty="0" smtClean="0">
                <a:solidFill>
                  <a:srgbClr val="000099"/>
                </a:solidFill>
              </a:rPr>
              <a:t>в переводе с английского языка-путешествие</a:t>
            </a:r>
            <a:r>
              <a:rPr lang="ru-RU" dirty="0" smtClean="0">
                <a:solidFill>
                  <a:srgbClr val="000099"/>
                </a:solidFill>
              </a:rPr>
              <a:t>)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- продолжительный целенаправленный поиск, который может быть связан с приключениями или игрой</a:t>
            </a:r>
          </a:p>
        </p:txBody>
      </p:sp>
      <p:sp>
        <p:nvSpPr>
          <p:cNvPr id="5124" name="Text Box 5"/>
          <p:cNvSpPr>
            <a:spLocks noChangeArrowheads="1"/>
          </p:cNvSpPr>
          <p:nvPr>
            <p:ph type="title"/>
          </p:nvPr>
        </p:nvSpPr>
        <p:spPr>
          <a:xfrm>
            <a:off x="468313" y="260350"/>
            <a:ext cx="7704137" cy="1081088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ru-RU" sz="3200" b="1" smtClean="0">
                <a:solidFill>
                  <a:srgbClr val="C00000"/>
                </a:solidFill>
                <a:latin typeface="Tahoma" pitchFamily="34" charset="0"/>
              </a:rPr>
              <a:t>Internet – </a:t>
            </a:r>
            <a:r>
              <a:rPr lang="ru-RU" altLang="ru-RU" sz="3200" b="1" smtClean="0">
                <a:solidFill>
                  <a:srgbClr val="C00000"/>
                </a:solidFill>
                <a:latin typeface="Tahoma" pitchFamily="34" charset="0"/>
              </a:rPr>
              <a:t>уроки</a:t>
            </a:r>
            <a:br>
              <a:rPr lang="ru-RU" altLang="ru-RU" sz="3200" b="1" smtClean="0">
                <a:solidFill>
                  <a:srgbClr val="C00000"/>
                </a:solidFill>
                <a:latin typeface="Tahoma" pitchFamily="34" charset="0"/>
              </a:rPr>
            </a:br>
            <a:r>
              <a:rPr lang="ru-RU" altLang="ru-RU" sz="3200" b="1" smtClean="0">
                <a:solidFill>
                  <a:srgbClr val="C00000"/>
                </a:solidFill>
                <a:latin typeface="Tahoma" pitchFamily="34" charset="0"/>
              </a:rPr>
              <a:t> с использованием </a:t>
            </a:r>
            <a:r>
              <a:rPr lang="en-US" altLang="ru-RU" sz="3200" b="1" smtClean="0">
                <a:solidFill>
                  <a:srgbClr val="C00000"/>
                </a:solidFill>
                <a:latin typeface="Tahoma" pitchFamily="34" charset="0"/>
              </a:rPr>
              <a:t>Web- </a:t>
            </a:r>
            <a:r>
              <a:rPr lang="ru-RU" altLang="ru-RU" sz="3200" b="1" smtClean="0">
                <a:solidFill>
                  <a:srgbClr val="C00000"/>
                </a:solidFill>
                <a:latin typeface="Tahoma" pitchFamily="34" charset="0"/>
              </a:rPr>
              <a:t>квестов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DA5517-A9D7-4755-8A23-7EDB25F80CD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7050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Веб-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квест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(webquest)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38250"/>
            <a:ext cx="8569325" cy="4176713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rgbClr val="000099"/>
              </a:solidFill>
              <a:latin typeface="Arial Black" pitchFamily="34" charset="0"/>
            </a:endParaRPr>
          </a:p>
          <a:p>
            <a:pPr eaLnBrk="1" hangingPunct="1"/>
            <a:r>
              <a:rPr lang="ru-RU" altLang="ru-RU" smtClean="0">
                <a:solidFill>
                  <a:srgbClr val="000099"/>
                </a:solidFill>
                <a:latin typeface="Arial Black" pitchFamily="34" charset="0"/>
              </a:rPr>
              <a:t>проблемное </a:t>
            </a:r>
            <a:r>
              <a:rPr lang="en-US" altLang="ru-RU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altLang="ru-RU" smtClean="0">
                <a:solidFill>
                  <a:srgbClr val="000099"/>
                </a:solidFill>
                <a:latin typeface="Arial Black" pitchFamily="34" charset="0"/>
              </a:rPr>
              <a:t>задание </a:t>
            </a:r>
            <a:r>
              <a:rPr lang="en-US" altLang="ru-RU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altLang="ru-RU" smtClean="0">
                <a:solidFill>
                  <a:srgbClr val="000099"/>
                </a:solidFill>
                <a:latin typeface="Arial Black" pitchFamily="34" charset="0"/>
              </a:rPr>
              <a:t>c    элементами  ролевой игры,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99"/>
                </a:solidFill>
                <a:latin typeface="Arial Black" pitchFamily="34" charset="0"/>
              </a:rPr>
              <a:t>   для </a:t>
            </a:r>
            <a:r>
              <a:rPr lang="en-US" altLang="ru-RU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altLang="ru-RU" smtClean="0">
                <a:solidFill>
                  <a:srgbClr val="000099"/>
                </a:solidFill>
                <a:latin typeface="Arial Black" pitchFamily="34" charset="0"/>
              </a:rPr>
              <a:t>выполнения </a:t>
            </a:r>
            <a:br>
              <a:rPr lang="ru-RU" altLang="ru-RU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ru-RU" altLang="ru-RU" smtClean="0">
                <a:solidFill>
                  <a:srgbClr val="000099"/>
                </a:solidFill>
                <a:latin typeface="Arial Black" pitchFamily="34" charset="0"/>
              </a:rPr>
              <a:t>которого </a:t>
            </a:r>
            <a:r>
              <a:rPr lang="en-US" altLang="ru-RU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altLang="ru-RU" smtClean="0">
                <a:solidFill>
                  <a:srgbClr val="000099"/>
                </a:solidFill>
                <a:latin typeface="Arial Black" pitchFamily="34" charset="0"/>
              </a:rPr>
              <a:t>используются информационные ресурсы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99"/>
                </a:solidFill>
                <a:latin typeface="Arial Black" pitchFamily="34" charset="0"/>
              </a:rPr>
              <a:t>   сети Интернет.</a:t>
            </a:r>
            <a:r>
              <a:rPr lang="ru-RU" altLang="ru-RU" smtClean="0"/>
              <a:t>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6149" name="Picture 4" descr="PE01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78250"/>
            <a:ext cx="35877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933F3C-3679-4C70-AFE1-FCCBD8176F3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Образовательный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Web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-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квест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84313"/>
            <a:ext cx="8229600" cy="4352925"/>
          </a:xfrm>
        </p:spPr>
        <p:txBody>
          <a:bodyPr/>
          <a:lstStyle/>
          <a:p>
            <a:pPr eaLnBrk="1" hangingPunct="1"/>
            <a:endParaRPr lang="ru-RU" altLang="ru-RU" smtClean="0">
              <a:latin typeface="Arial Black" pitchFamily="34" charset="0"/>
            </a:endParaRPr>
          </a:p>
          <a:p>
            <a:pPr eaLnBrk="1" hangingPunct="1"/>
            <a:r>
              <a:rPr lang="ru-RU" altLang="ru-RU" b="1" i="1" smtClean="0">
                <a:cs typeface="Arial" charset="0"/>
              </a:rPr>
              <a:t>это сайт в Интернете, с которым работают учащиеся, выполняя ту или иную учебную задачу.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00113" y="4149725"/>
            <a:ext cx="7200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i="1">
                <a:solidFill>
                  <a:srgbClr val="000099"/>
                </a:solidFill>
              </a:rPr>
              <a:t>Web </a:t>
            </a:r>
            <a:r>
              <a:rPr lang="ru-RU" altLang="ru-RU" sz="2000" b="1" i="1">
                <a:solidFill>
                  <a:srgbClr val="000099"/>
                </a:solidFill>
              </a:rPr>
              <a:t>-квесты охватывают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rgbClr val="000099"/>
                </a:solidFill>
              </a:rPr>
              <a:t> отдельную проблему, учебный предмет,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rgbClr val="000099"/>
                </a:solidFill>
              </a:rPr>
              <a:t>тему, могут быть и межпредметными.</a:t>
            </a:r>
            <a:r>
              <a:rPr lang="ru-RU" alt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1FEA73-8AEA-489E-A15D-C5664F47700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692150"/>
            <a:ext cx="7129462" cy="51133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ru-RU" sz="2800" b="1" smtClean="0">
                <a:solidFill>
                  <a:schemeClr val="bg1"/>
                </a:solidFill>
              </a:rPr>
              <a:t>      </a:t>
            </a:r>
            <a:r>
              <a:rPr lang="ru-RU" altLang="ru-RU" b="1" smtClean="0">
                <a:solidFill>
                  <a:srgbClr val="C00000"/>
                </a:solidFill>
              </a:rPr>
              <a:t>Особенность </a:t>
            </a:r>
            <a:r>
              <a:rPr lang="en-US" altLang="ru-RU" b="1" smtClean="0">
                <a:solidFill>
                  <a:srgbClr val="C00000"/>
                </a:solidFill>
              </a:rPr>
              <a:t>WEB-</a:t>
            </a:r>
            <a:r>
              <a:rPr lang="ru-RU" altLang="ru-RU" b="1" smtClean="0">
                <a:solidFill>
                  <a:srgbClr val="C00000"/>
                </a:solidFill>
              </a:rPr>
              <a:t>квеста</a:t>
            </a:r>
          </a:p>
          <a:p>
            <a:pPr algn="ctr" eaLnBrk="1" hangingPunct="1">
              <a:buFontTx/>
              <a:buNone/>
            </a:pPr>
            <a:r>
              <a:rPr lang="ru-RU" altLang="ru-RU" sz="2800" b="1" smtClean="0"/>
              <a:t> </a:t>
            </a:r>
          </a:p>
          <a:p>
            <a:pPr algn="just" eaLnBrk="1" hangingPunct="1">
              <a:buFontTx/>
              <a:buNone/>
            </a:pPr>
            <a:r>
              <a:rPr lang="ru-RU" altLang="ru-RU" sz="2800" b="1" smtClean="0"/>
              <a:t>   часть или вся </a:t>
            </a:r>
            <a:r>
              <a:rPr lang="ru-RU" altLang="ru-RU" sz="2800" b="1" i="1" u="sng" smtClean="0"/>
              <a:t>информация для самостоятельной или групповой работы учащихся</a:t>
            </a:r>
            <a:r>
              <a:rPr lang="ru-RU" altLang="ru-RU" sz="2800" b="1" smtClean="0"/>
              <a:t> с ним </a:t>
            </a:r>
            <a:r>
              <a:rPr lang="ru-RU" altLang="ru-RU" sz="2800" b="1" i="1" smtClean="0"/>
              <a:t>находится на различных веб-сайтах</a:t>
            </a:r>
            <a:r>
              <a:rPr lang="ru-RU" altLang="ru-RU" sz="2800" b="1" smtClean="0"/>
              <a:t>, к которым учащиеся переходят с помощью </a:t>
            </a:r>
            <a:r>
              <a:rPr lang="ru-RU" altLang="ru-RU" sz="2800" b="1" i="1" smtClean="0"/>
              <a:t>гиперссылок</a:t>
            </a:r>
            <a:r>
              <a:rPr lang="ru-RU" altLang="ru-RU" sz="2800" b="1" smtClean="0"/>
              <a:t> с листа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512FC3-8987-439A-99A9-356E9A50905A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C00000"/>
                </a:solidFill>
                <a:latin typeface="Arial Black" pitchFamily="34" charset="0"/>
              </a:rPr>
              <a:t>Работа с </a:t>
            </a:r>
            <a:r>
              <a:rPr lang="en-US" altLang="ru-RU" sz="3200" smtClean="0">
                <a:solidFill>
                  <a:srgbClr val="C00000"/>
                </a:solidFill>
                <a:latin typeface="Arial Black" pitchFamily="34" charset="0"/>
              </a:rPr>
              <a:t>WEB-</a:t>
            </a:r>
            <a:r>
              <a:rPr lang="ru-RU" altLang="ru-RU" sz="3200" smtClean="0">
                <a:solidFill>
                  <a:srgbClr val="C00000"/>
                </a:solidFill>
                <a:latin typeface="Arial Black" pitchFamily="34" charset="0"/>
              </a:rPr>
              <a:t>квестом</a:t>
            </a:r>
            <a:br>
              <a:rPr lang="ru-RU" altLang="ru-RU" sz="320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включает в себя:</a:t>
            </a:r>
            <a:r>
              <a:rPr lang="ru-RU" altLang="ru-RU" sz="40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altLang="ru-RU" i="1" smtClean="0">
                <a:cs typeface="Arial" charset="0"/>
              </a:rPr>
              <a:t>постановку проблемы;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i="1" smtClean="0">
                <a:cs typeface="Arial" charset="0"/>
              </a:rPr>
              <a:t>ознакомление с заданиями Web-квеста;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i="1" smtClean="0"/>
              <a:t>выполнение задания на основе ресурсов сети Интернет;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i="1" smtClean="0"/>
              <a:t>оформление работы;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i="1" smtClean="0"/>
              <a:t>обсуждение результатов деятельности.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593C61-FF5B-4A91-8FC0-F00C679E0C9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827088" y="260350"/>
            <a:ext cx="7416800" cy="1079500"/>
          </a:xfrm>
          <a:prstGeom prst="flowChartAlternateProcess">
            <a:avLst/>
          </a:prstGeom>
          <a:gradFill rotWithShape="1">
            <a:gsLst>
              <a:gs pos="0">
                <a:srgbClr val="FFC000"/>
              </a:gs>
              <a:gs pos="100000">
                <a:srgbClr val="FF99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solidFill>
                  <a:srgbClr val="0000FF"/>
                </a:solidFill>
                <a:latin typeface="Arial Black" pitchFamily="34" charset="0"/>
              </a:rPr>
              <a:t>WEB- </a:t>
            </a:r>
            <a:r>
              <a:rPr lang="ru-RU" altLang="ru-RU" sz="3600" b="1">
                <a:solidFill>
                  <a:srgbClr val="0000FF"/>
                </a:solidFill>
                <a:latin typeface="Arial Black" pitchFamily="34" charset="0"/>
              </a:rPr>
              <a:t>квесты</a:t>
            </a:r>
          </a:p>
        </p:txBody>
      </p:sp>
      <p:cxnSp>
        <p:nvCxnSpPr>
          <p:cNvPr id="10244" name="AutoShape 5"/>
          <p:cNvCxnSpPr>
            <a:cxnSpLocks noChangeShapeType="1"/>
          </p:cNvCxnSpPr>
          <p:nvPr/>
        </p:nvCxnSpPr>
        <p:spPr bwMode="auto">
          <a:xfrm flipH="1">
            <a:off x="2195513" y="1916113"/>
            <a:ext cx="574675" cy="1008062"/>
          </a:xfrm>
          <a:prstGeom prst="straightConnector1">
            <a:avLst/>
          </a:prstGeom>
          <a:noFill/>
          <a:ln w="12700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AutoShape 6"/>
          <p:cNvCxnSpPr>
            <a:cxnSpLocks noChangeShapeType="1"/>
          </p:cNvCxnSpPr>
          <p:nvPr/>
        </p:nvCxnSpPr>
        <p:spPr bwMode="auto">
          <a:xfrm>
            <a:off x="5940425" y="1916113"/>
            <a:ext cx="647700" cy="936625"/>
          </a:xfrm>
          <a:prstGeom prst="straightConnector1">
            <a:avLst/>
          </a:prstGeom>
          <a:noFill/>
          <a:ln w="12700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468313" y="3357563"/>
            <a:ext cx="3527425" cy="1655762"/>
          </a:xfrm>
          <a:prstGeom prst="flowChartAlternateProcess">
            <a:avLst/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latin typeface="Arial Black" pitchFamily="34" charset="0"/>
              </a:rPr>
              <a:t>Краткосрочные</a:t>
            </a:r>
          </a:p>
          <a:p>
            <a:pPr algn="ctr">
              <a:defRPr/>
            </a:pPr>
            <a:r>
              <a:rPr lang="ru-RU" sz="2400">
                <a:latin typeface="Arial Black" pitchFamily="34" charset="0"/>
              </a:rPr>
              <a:t>(одно, два занятия)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5003800" y="3429000"/>
            <a:ext cx="3529013" cy="1655763"/>
          </a:xfrm>
          <a:prstGeom prst="flowChartAlternateProcess">
            <a:avLst/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Arial Black" pitchFamily="34" charset="0"/>
              </a:rPr>
              <a:t>Долгосрочные</a:t>
            </a:r>
          </a:p>
          <a:p>
            <a:pPr algn="ctr">
              <a:defRPr/>
            </a:pPr>
            <a:r>
              <a:rPr lang="ru-RU" sz="2000" b="1">
                <a:latin typeface="Arial Black" pitchFamily="34" charset="0"/>
              </a:rPr>
              <a:t>(несколько занятий,</a:t>
            </a:r>
          </a:p>
          <a:p>
            <a:pPr algn="ctr">
              <a:defRPr/>
            </a:pPr>
            <a:r>
              <a:rPr lang="ru-RU" sz="2000" b="1">
                <a:latin typeface="Arial Black" pitchFamily="34" charset="0"/>
              </a:rPr>
              <a:t> месяц)</a:t>
            </a:r>
          </a:p>
          <a:p>
            <a:pPr algn="ctr">
              <a:defRPr/>
            </a:pPr>
            <a:endParaRPr lang="ru-RU" sz="2000" b="1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607</Words>
  <Application>Microsoft Office PowerPoint</Application>
  <PresentationFormat>Екран (4:3)</PresentationFormat>
  <Paragraphs>181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Cambria</vt:lpstr>
      <vt:lpstr>Tahoma</vt:lpstr>
      <vt:lpstr>Arial Black</vt:lpstr>
      <vt:lpstr>Garamond</vt:lpstr>
      <vt:lpstr>Bookman Old Style</vt:lpstr>
      <vt:lpstr>Оформление по умолчанию</vt:lpstr>
      <vt:lpstr>Презентація PowerPoint</vt:lpstr>
      <vt:lpstr>Презентація PowerPoint</vt:lpstr>
      <vt:lpstr> Internet – уроки</vt:lpstr>
      <vt:lpstr> Internet – уроки  с использованием Web- квестов</vt:lpstr>
      <vt:lpstr>Веб-квест (webquest)  </vt:lpstr>
      <vt:lpstr>Образовательный Web - квест</vt:lpstr>
      <vt:lpstr>Презентація PowerPoint</vt:lpstr>
      <vt:lpstr>Работа с WEB-квестом включает в себя: </vt:lpstr>
      <vt:lpstr>Презентація PowerPoint</vt:lpstr>
      <vt:lpstr>Презентація PowerPoint</vt:lpstr>
      <vt:lpstr>Презентація PowerPoint</vt:lpstr>
      <vt:lpstr>Цели:</vt:lpstr>
      <vt:lpstr>Презентація PowerPoint</vt:lpstr>
      <vt:lpstr>Направления исследования</vt:lpstr>
      <vt:lpstr>Описания ролей</vt:lpstr>
      <vt:lpstr>Презентація PowerPoint</vt:lpstr>
      <vt:lpstr>Презентація PowerPoint</vt:lpstr>
      <vt:lpstr>СПАСИБО   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vbpi</cp:lastModifiedBy>
  <cp:revision>77</cp:revision>
  <dcterms:created xsi:type="dcterms:W3CDTF">2008-11-23T13:47:01Z</dcterms:created>
  <dcterms:modified xsi:type="dcterms:W3CDTF">2014-06-30T09:15:59Z</dcterms:modified>
</cp:coreProperties>
</file>