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3" r:id="rId15"/>
    <p:sldId id="274" r:id="rId16"/>
    <p:sldId id="275" r:id="rId17"/>
    <p:sldId id="277" r:id="rId18"/>
    <p:sldId id="276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B33"/>
    <a:srgbClr val="FF9933"/>
    <a:srgbClr val="FF7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35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4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14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615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67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81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08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15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27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345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34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56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08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65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32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26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92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0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17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31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16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3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5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1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9.png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35697" y="5033324"/>
            <a:ext cx="7065942" cy="1630953"/>
          </a:xfrm>
          <a:prstGeom prst="roundRect">
            <a:avLst/>
          </a:prstGeom>
          <a:solidFill>
            <a:srgbClr val="F99B33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кутник 1"/>
          <p:cNvSpPr/>
          <p:nvPr/>
        </p:nvSpPr>
        <p:spPr>
          <a:xfrm>
            <a:off x="395536" y="188640"/>
            <a:ext cx="5624617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dirty="0" smtClean="0">
                <a:ln w="18415" cmpd="sng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GCrownStyle" pitchFamily="2" charset="0"/>
              </a:rPr>
              <a:t>У пошуках</a:t>
            </a:r>
          </a:p>
          <a:p>
            <a:pPr algn="ctr"/>
            <a:r>
              <a:rPr lang="uk-UA" sz="8000" dirty="0">
                <a:ln w="18415" cmpd="sng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GCrownStyle" pitchFamily="2" charset="0"/>
              </a:rPr>
              <a:t>з</a:t>
            </a:r>
            <a:r>
              <a:rPr lang="uk-UA" sz="8000" dirty="0" smtClean="0">
                <a:ln w="18415" cmpd="sng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GCrownStyle" pitchFamily="2" charset="0"/>
              </a:rPr>
              <a:t>найомих </a:t>
            </a:r>
          </a:p>
          <a:p>
            <a:pPr algn="ctr"/>
            <a:r>
              <a:rPr lang="uk-UA" sz="8000" dirty="0" smtClean="0">
                <a:ln w="18415" cmpd="sng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GCrownStyle" pitchFamily="2" charset="0"/>
              </a:rPr>
              <a:t>незнайомців</a:t>
            </a:r>
            <a:endParaRPr lang="uk-UA" sz="8000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GCrownStyle" pitchFamily="2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728030" y="3832995"/>
            <a:ext cx="49596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dirty="0" smtClean="0">
                <a:ln w="18415" cmpd="sng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GCrownStyle" pitchFamily="2" charset="0"/>
              </a:rPr>
              <a:t>Краєзнавчо-пізнавальна </a:t>
            </a:r>
          </a:p>
          <a:p>
            <a:pPr algn="ctr"/>
            <a:r>
              <a:rPr lang="uk-UA" sz="3600" dirty="0" smtClean="0">
                <a:ln w="18415" cmpd="sng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GCrownStyle" pitchFamily="2" charset="0"/>
              </a:rPr>
              <a:t>експедиція</a:t>
            </a:r>
            <a:endParaRPr lang="uk-UA" sz="3600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GCrownStyle" pitchFamily="2" charset="0"/>
            </a:endParaRPr>
          </a:p>
        </p:txBody>
      </p:sp>
      <p:sp>
        <p:nvSpPr>
          <p:cNvPr id="4" name="Прямокутник 2"/>
          <p:cNvSpPr/>
          <p:nvPr/>
        </p:nvSpPr>
        <p:spPr>
          <a:xfrm>
            <a:off x="1979712" y="5094617"/>
            <a:ext cx="6728124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Автор ідеї:    бібліотекар ВО дошкільників</a:t>
            </a:r>
          </a:p>
          <a:p>
            <a:pPr algn="ctr"/>
            <a:r>
              <a:rPr lang="uk-UA" sz="3200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   та учнів 1-4 класів</a:t>
            </a:r>
          </a:p>
          <a:p>
            <a:pPr algn="ctr"/>
            <a:r>
              <a:rPr lang="uk-UA" sz="3200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               </a:t>
            </a:r>
            <a:r>
              <a:rPr lang="uk-UA" sz="3200" dirty="0" err="1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Ліпкіна</a:t>
            </a:r>
            <a:r>
              <a:rPr lang="uk-UA" sz="3200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3200" dirty="0" err="1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Альона</a:t>
            </a:r>
            <a:r>
              <a:rPr lang="uk-UA" sz="3200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Григорівна</a:t>
            </a:r>
            <a:endParaRPr lang="uk-UA" sz="3200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5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-43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thedailystar.net/photo/2011/02/25/2011-02-25__bus0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500">
                        <a14:foregroundMark x1="47750" y1="30982" x2="47750" y2="30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3555" y="2636912"/>
            <a:ext cx="6141270" cy="430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34260" y="100929"/>
            <a:ext cx="9025807" cy="6584303"/>
          </a:xfrm>
          <a:prstGeom prst="roundRect">
            <a:avLst/>
          </a:prstGeom>
          <a:solidFill>
            <a:srgbClr val="FFFFFF">
              <a:alpha val="54902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39952" y="0"/>
            <a:ext cx="5004048" cy="2492896"/>
          </a:xfrm>
          <a:prstGeom prst="rect">
            <a:avLst/>
          </a:prstGeom>
        </p:spPr>
        <p:txBody>
          <a:bodyPr wrap="square">
            <a:prstTxWarp prst="textArchUpPour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dirty="0" smtClean="0">
                <a:solidFill>
                  <a:srgbClr val="E0E501"/>
                </a:solidFill>
              </a:rPr>
              <a:t> </a:t>
            </a:r>
            <a:r>
              <a:rPr lang="uk-UA" sz="4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E0E501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Морський круїз</a:t>
            </a:r>
            <a:endParaRPr lang="uk-UA" sz="400" b="1" i="1" dirty="0">
              <a:ln w="15773" cap="flat" cmpd="sng" algn="ctr">
                <a:noFill/>
                <a:prstDash val="solid"/>
                <a:round/>
              </a:ln>
              <a:solidFill>
                <a:srgbClr val="E0E501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325" y="1302546"/>
            <a:ext cx="604867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AB2B8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Запрошуємо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до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морського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круїзу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,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під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час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якого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тобі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потрібно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додати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у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перетинання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мушель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склади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аби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вийшли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назви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відомих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мешканців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Чорного</a:t>
            </a:r>
            <a:r>
              <a:rPr lang="ru-RU" sz="28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моря. </a:t>
            </a:r>
          </a:p>
        </p:txBody>
      </p:sp>
      <p:sp>
        <p:nvSpPr>
          <p:cNvPr id="9" name="Стрелка вправо 8">
            <a:hlinkClick r:id="" action="ppaction://noaction"/>
          </p:cNvPr>
          <p:cNvSpPr/>
          <p:nvPr/>
        </p:nvSpPr>
        <p:spPr>
          <a:xfrm>
            <a:off x="7773260" y="5902165"/>
            <a:ext cx="1339407" cy="93610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prstClr val="white"/>
                </a:solidFill>
              </a:rPr>
              <a:t>Далі</a:t>
            </a:r>
            <a:endParaRPr lang="ru-RU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9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-43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64505" y="140474"/>
            <a:ext cx="9025807" cy="6584303"/>
          </a:xfrm>
          <a:prstGeom prst="roundRect">
            <a:avLst/>
          </a:prstGeom>
          <a:solidFill>
            <a:srgbClr val="FFFFFF">
              <a:alpha val="54902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39952" y="0"/>
            <a:ext cx="5004048" cy="2492896"/>
          </a:xfrm>
          <a:prstGeom prst="rect">
            <a:avLst/>
          </a:prstGeom>
        </p:spPr>
        <p:txBody>
          <a:bodyPr wrap="square">
            <a:prstTxWarp prst="textArchUpPour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dirty="0" smtClean="0">
                <a:solidFill>
                  <a:srgbClr val="E0E501"/>
                </a:solidFill>
              </a:rPr>
              <a:t> </a:t>
            </a:r>
            <a:r>
              <a:rPr lang="uk-UA" sz="4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E0E501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Морський круїз</a:t>
            </a:r>
            <a:endParaRPr lang="uk-UA" sz="400" b="1" i="1" dirty="0">
              <a:ln w="15773" cap="flat" cmpd="sng" algn="ctr">
                <a:noFill/>
                <a:prstDash val="solid"/>
                <a:round/>
              </a:ln>
              <a:solidFill>
                <a:srgbClr val="E0E501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2615" y="4934768"/>
            <a:ext cx="60486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20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До </a:t>
            </a:r>
            <a:r>
              <a:rPr lang="ru-RU" sz="20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першої</a:t>
            </a:r>
            <a:r>
              <a:rPr lang="ru-RU" sz="20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ru-RU" sz="20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літери</a:t>
            </a:r>
            <a:r>
              <a:rPr lang="ru-RU" sz="20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ru-RU" sz="20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складу (</a:t>
            </a:r>
            <a:r>
              <a:rPr lang="ru-RU" sz="20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позначено</a:t>
            </a:r>
            <a:r>
              <a:rPr lang="ru-RU" sz="20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ru-RU" sz="20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стрілочкою</a:t>
            </a:r>
            <a:r>
              <a:rPr lang="ru-RU" sz="20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), </a:t>
            </a:r>
            <a:r>
              <a:rPr lang="ru-RU" sz="20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вписаного</a:t>
            </a:r>
            <a:r>
              <a:rPr lang="ru-RU" sz="20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 в </a:t>
            </a:r>
            <a:r>
              <a:rPr lang="ru-RU" sz="20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останнє</a:t>
            </a:r>
            <a:r>
              <a:rPr lang="ru-RU" sz="20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 слово, </a:t>
            </a:r>
            <a:r>
              <a:rPr lang="ru-RU" sz="20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додати</a:t>
            </a:r>
            <a:r>
              <a:rPr lang="ru-RU" sz="20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 9 і </a:t>
            </a:r>
            <a:r>
              <a:rPr lang="uk-UA" sz="20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отримаєш </a:t>
            </a:r>
            <a:r>
              <a:rPr lang="uk-UA" sz="20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координати для наступного кроку </a:t>
            </a:r>
            <a:endParaRPr lang="ru-RU" sz="2000" b="1" i="1" dirty="0">
              <a:ln w="15773" cap="flat" cmpd="sng" algn="ctr">
                <a:noFill/>
                <a:prstDash val="solid"/>
                <a:round/>
              </a:ln>
              <a:solidFill>
                <a:srgbClr val="CC3399"/>
              </a:solidFill>
              <a:latin typeface="Comic Sans MS"/>
              <a:ea typeface="Calibri"/>
              <a:cs typeface="Times New Roman"/>
            </a:endParaRPr>
          </a:p>
        </p:txBody>
      </p:sp>
      <p:sp>
        <p:nvSpPr>
          <p:cNvPr id="9" name="Стрелка вправо 8">
            <a:hlinkClick r:id="rId4" action="ppaction://hlinksldjump"/>
          </p:cNvPr>
          <p:cNvSpPr/>
          <p:nvPr/>
        </p:nvSpPr>
        <p:spPr>
          <a:xfrm>
            <a:off x="7773259" y="5939821"/>
            <a:ext cx="1339407" cy="93610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prstClr val="white"/>
                </a:solidFill>
              </a:rPr>
              <a:t>Далі</a:t>
            </a: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2577"/>
            <a:ext cx="20097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28313"/>
            <a:ext cx="17526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Овал 25"/>
          <p:cNvSpPr/>
          <p:nvPr/>
        </p:nvSpPr>
        <p:spPr>
          <a:xfrm>
            <a:off x="5376292" y="3240188"/>
            <a:ext cx="153977" cy="1670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5300791" y="3499857"/>
            <a:ext cx="75501" cy="4384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643130" y="3123638"/>
            <a:ext cx="60946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- 9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505777" y="2911519"/>
            <a:ext cx="634175" cy="6699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81395" y="2593857"/>
            <a:ext cx="21203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err="1">
                <a:ln w="11430"/>
                <a:solidFill>
                  <a:srgbClr val="FF000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Дельфіни</a:t>
            </a:r>
            <a:endParaRPr lang="ru-RU" sz="3600" b="1" dirty="0">
              <a:ln w="11430"/>
              <a:solidFill>
                <a:srgbClr val="FF0000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11833" y="4611602"/>
            <a:ext cx="20090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err="1">
                <a:ln w="11430"/>
                <a:solidFill>
                  <a:srgbClr val="FF000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Пеленгас</a:t>
            </a:r>
            <a:endParaRPr lang="ru-RU" sz="3600" b="1" dirty="0">
              <a:ln w="11430"/>
              <a:solidFill>
                <a:srgbClr val="FF0000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81395" y="2733970"/>
            <a:ext cx="2120326" cy="5062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Відповідь</a:t>
            </a:r>
            <a:endParaRPr lang="ru-RU" sz="2000" b="1" i="1" dirty="0">
              <a:ln w="15773" cap="flat" cmpd="sng" algn="ctr">
                <a:noFill/>
                <a:prstDash val="solid"/>
                <a:round/>
              </a:ln>
              <a:solidFill>
                <a:srgbClr val="CC3399"/>
              </a:solidFill>
              <a:latin typeface="Comic Sans MS"/>
              <a:ea typeface="Calibri"/>
              <a:cs typeface="Times New Roman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56176" y="4621692"/>
            <a:ext cx="2120326" cy="5062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latin typeface="Comic Sans MS"/>
                <a:ea typeface="Calibri"/>
                <a:cs typeface="Times New Roman"/>
              </a:rPr>
              <a:t>Відповідь</a:t>
            </a:r>
            <a:endParaRPr lang="ru-RU" sz="2000" b="1" i="1" dirty="0">
              <a:ln w="15773" cap="flat" cmpd="sng" algn="ctr">
                <a:noFill/>
                <a:prstDash val="solid"/>
                <a:round/>
              </a:ln>
              <a:solidFill>
                <a:srgbClr val="CC3399"/>
              </a:solidFill>
              <a:latin typeface="Comic Sans MS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48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7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18193" y="116632"/>
            <a:ext cx="9025807" cy="6669320"/>
          </a:xfrm>
          <a:prstGeom prst="roundRect">
            <a:avLst/>
          </a:prstGeom>
          <a:solidFill>
            <a:srgbClr val="FFFFFF">
              <a:alpha val="76863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Округлений прямокутник 1">
            <a:hlinkClick r:id="" action="ppaction://noaction"/>
          </p:cNvPr>
          <p:cNvSpPr/>
          <p:nvPr/>
        </p:nvSpPr>
        <p:spPr>
          <a:xfrm>
            <a:off x="755576" y="620688"/>
            <a:ext cx="4673583" cy="2878983"/>
          </a:xfrm>
          <a:prstGeom prst="roundRect">
            <a:avLst/>
          </a:prstGeom>
          <a:solidFill>
            <a:srgbClr val="7C609E"/>
          </a:solidFill>
          <a:ln w="76200" cap="flat" cmpd="sng" algn="ctr">
            <a:solidFill>
              <a:srgbClr val="7030A0"/>
            </a:solidFill>
            <a:prstDash val="soli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Поле 15"/>
          <p:cNvSpPr txBox="1"/>
          <p:nvPr/>
        </p:nvSpPr>
        <p:spPr>
          <a:xfrm>
            <a:off x="900441" y="963228"/>
            <a:ext cx="4607663" cy="215315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4000" b="1" dirty="0">
                <a:ln w="15773" cap="flat" cmpd="sng" algn="ctr">
                  <a:solidFill>
                    <a:srgbClr val="CC3399"/>
                  </a:solidFill>
                  <a:prstDash val="solid"/>
                  <a:round/>
                </a:ln>
                <a:solidFill>
                  <a:srgbClr val="FF99CC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Comic Sans MS"/>
                <a:ea typeface="Calibri"/>
                <a:cs typeface="Times New Roman"/>
              </a:rPr>
              <a:t>Казкова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4000" b="1" dirty="0">
                <a:ln w="15773" cap="flat" cmpd="sng" algn="ctr">
                  <a:solidFill>
                    <a:srgbClr val="CC3399"/>
                  </a:solidFill>
                  <a:prstDash val="solid"/>
                  <a:round/>
                </a:ln>
                <a:solidFill>
                  <a:srgbClr val="FF99CC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Comic Sans MS"/>
                <a:ea typeface="Calibri"/>
                <a:cs typeface="Times New Roman"/>
              </a:rPr>
              <a:t>стежина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prstClr val="black"/>
                </a:solidFill>
                <a:ea typeface="Calibri"/>
                <a:cs typeface="Times New Roman"/>
              </a:rPr>
              <a:t> </a:t>
            </a:r>
          </a:p>
        </p:txBody>
      </p:sp>
      <p:pic>
        <p:nvPicPr>
          <p:cNvPr id="12" name="Рисунок 11" descr="http://brettselby.com/wp-content/uploads/2012/01/shutterstock_9251317.jp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62" y="620688"/>
            <a:ext cx="2184399" cy="284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img-fotki.yandex.ru/get/4704/cadi-1986.51a/0_802f6_31b39c0b_X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9920" y="2181550"/>
            <a:ext cx="1201419" cy="134173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Стрелка углом 15"/>
          <p:cNvSpPr/>
          <p:nvPr/>
        </p:nvSpPr>
        <p:spPr>
          <a:xfrm flipH="1">
            <a:off x="5724128" y="2760828"/>
            <a:ext cx="1152128" cy="1152128"/>
          </a:xfrm>
          <a:prstGeom prst="ben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  <a:effectLst>
                <a:glow>
                  <a:srgbClr val="4F81BD">
                    <a:alpha val="93000"/>
                  </a:srgbClr>
                </a:glo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0614" y="3990146"/>
            <a:ext cx="6729727" cy="25637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uk-UA" sz="2400" b="1" i="1" dirty="0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41D72D"/>
                </a:solidFill>
                <a:effectLst>
                  <a:glow rad="63500">
                    <a:srgbClr val="669BAC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uk-UA" sz="2400" b="1" dirty="0">
                <a:ln w="12700" cap="flat" cmpd="sng" algn="ctr">
                  <a:solidFill>
                    <a:srgbClr val="9BBB59">
                      <a:lumMod val="50000"/>
                    </a:srgbClr>
                  </a:solidFill>
                  <a:prstDash val="solid"/>
                  <a:round/>
                </a:ln>
                <a:solidFill>
                  <a:srgbClr val="41D7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Виконуй завдання «казкової стежини» і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uk-UA" sz="2400" b="1" dirty="0">
                <a:ln w="12700" cap="flat" cmpd="sng" algn="ctr">
                  <a:solidFill>
                    <a:srgbClr val="9BBB59">
                      <a:lumMod val="50000"/>
                    </a:srgbClr>
                  </a:solidFill>
                  <a:prstDash val="solid"/>
                  <a:round/>
                </a:ln>
                <a:solidFill>
                  <a:srgbClr val="41D7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ти </a:t>
            </a:r>
            <a:r>
              <a:rPr lang="uk-UA" sz="2400" b="1" dirty="0" smtClean="0">
                <a:ln w="12700" cap="flat" cmpd="sng" algn="ctr">
                  <a:solidFill>
                    <a:srgbClr val="9BBB59">
                      <a:lumMod val="50000"/>
                    </a:srgbClr>
                  </a:solidFill>
                  <a:prstDash val="solid"/>
                  <a:round/>
                </a:ln>
                <a:solidFill>
                  <a:srgbClr val="41D7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дізнаєшся, </a:t>
            </a:r>
            <a:r>
              <a:rPr lang="uk-UA" sz="2400" b="1" dirty="0">
                <a:ln w="12700" cap="flat" cmpd="sng" algn="ctr">
                  <a:solidFill>
                    <a:srgbClr val="9BBB59">
                      <a:lumMod val="50000"/>
                    </a:srgbClr>
                  </a:solidFill>
                  <a:prstDash val="solid"/>
                  <a:round/>
                </a:ln>
                <a:solidFill>
                  <a:srgbClr val="41D7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які  тварини, що мешкають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uk-UA" sz="2400" b="1" dirty="0">
                <a:ln w="12700" cap="flat" cmpd="sng" algn="ctr">
                  <a:solidFill>
                    <a:srgbClr val="9BBB59">
                      <a:lumMod val="50000"/>
                    </a:srgbClr>
                  </a:solidFill>
                  <a:prstDash val="solid"/>
                  <a:round/>
                </a:ln>
                <a:solidFill>
                  <a:srgbClr val="41D7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в нашім краї, зустрічаються в казках.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b="1" i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D65B24"/>
              </a:solidFill>
              <a:effectLst>
                <a:glow rad="63500">
                  <a:srgbClr val="669BAC">
                    <a:alpha val="4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534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030839" y="404665"/>
            <a:ext cx="3041735" cy="4104312"/>
            <a:chOff x="6030839" y="404665"/>
            <a:chExt cx="3041735" cy="4104312"/>
          </a:xfrm>
        </p:grpSpPr>
        <p:sp>
          <p:nvSpPr>
            <p:cNvPr id="22" name="Округлений прямокутник 50"/>
            <p:cNvSpPr/>
            <p:nvPr/>
          </p:nvSpPr>
          <p:spPr>
            <a:xfrm rot="5400000">
              <a:off x="5499551" y="935953"/>
              <a:ext cx="4104312" cy="3041735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7620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  <a:effectLst>
              <a:glow rad="101600">
                <a:schemeClr val="accent4">
                  <a:lumMod val="60000"/>
                  <a:lumOff val="40000"/>
                  <a:alpha val="60000"/>
                </a:schemeClr>
              </a:glow>
              <a:softEdge rad="127000"/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solidFill>
                    <a:srgbClr val="EE573E"/>
                  </a:solidFill>
                  <a:ea typeface="Calibri"/>
                  <a:cs typeface="Times New Roman"/>
                </a:rPr>
                <a:t> </a:t>
              </a:r>
              <a:endParaRPr lang="ru-RU" sz="110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pic>
          <p:nvPicPr>
            <p:cNvPr id="6150" name="Picture 6" descr="http://simatika.ru/img/600/600/71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907" l="0" r="99800">
                          <a14:backgroundMark x1="76400" y1="89344" x2="76400" y2="89344"/>
                          <a14:backgroundMark x1="87800" y1="93443" x2="87800" y2="93443"/>
                          <a14:backgroundMark x1="81600" y1="92350" x2="81600" y2="92350"/>
                          <a14:backgroundMark x1="76600" y1="66393" x2="76600" y2="66393"/>
                          <a14:backgroundMark x1="81600" y1="64481" x2="81600" y2="64481"/>
                          <a14:backgroundMark x1="62400" y1="76776" x2="62400" y2="76776"/>
                          <a14:backgroundMark x1="50800" y1="83333" x2="50800" y2="83333"/>
                          <a14:backgroundMark x1="40600" y1="86885" x2="40600" y2="86885"/>
                          <a14:backgroundMark x1="33200" y1="90710" x2="33200" y2="90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9841" y="1844824"/>
              <a:ext cx="2837910" cy="2077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6435856" y="836712"/>
              <a:ext cx="2231701" cy="6860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lnSpc>
                  <a:spcPct val="115000"/>
                </a:lnSpc>
              </a:pPr>
              <a:r>
                <a:rPr lang="ru-RU" sz="3600" b="1" spc="150" dirty="0">
                  <a:solidFill>
                    <a:srgbClr val="E5DFEC"/>
                  </a:solidFill>
                  <a:effectLst>
                    <a:outerShdw blurRad="25400" algn="tl">
                      <a:srgbClr val="000000">
                        <a:alpha val="43000"/>
                      </a:srgbClr>
                    </a:outerShdw>
                  </a:effectLst>
                  <a:latin typeface="Comic Sans MS"/>
                  <a:ea typeface="Times New Roman"/>
                  <a:cs typeface="Times New Roman"/>
                </a:rPr>
                <a:t>Соловей</a:t>
              </a:r>
            </a:p>
          </p:txBody>
        </p:sp>
      </p:grpSp>
      <p:pic>
        <p:nvPicPr>
          <p:cNvPr id="6148" name="Picture 4" descr="http://img0.liveinternet.ru/images/attach/c/7/96/332/96332578_0_8e4b9_352b26bb_X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18" y="3732967"/>
            <a:ext cx="9176618" cy="312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126362">
            <a:off x="511976" y="4157784"/>
            <a:ext cx="6260802" cy="1079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perspectiveHeroicExtreme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>
                  <a:solidFill>
                    <a:srgbClr val="21AB45"/>
                  </a:solidFill>
                </a:ln>
                <a:solidFill>
                  <a:srgbClr val="41D72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Казкова стежина</a:t>
            </a:r>
          </a:p>
        </p:txBody>
      </p:sp>
      <p:sp>
        <p:nvSpPr>
          <p:cNvPr id="16" name="Округлений прямокутник 50"/>
          <p:cNvSpPr/>
          <p:nvPr/>
        </p:nvSpPr>
        <p:spPr>
          <a:xfrm>
            <a:off x="784180" y="404664"/>
            <a:ext cx="5181836" cy="308289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762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  <a:softEdge rad="12700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solidFill>
                  <a:srgbClr val="EE573E"/>
                </a:solidFill>
                <a:ea typeface="Calibri"/>
                <a:cs typeface="Times New Roman"/>
              </a:rPr>
              <a:t> </a:t>
            </a:r>
            <a:endParaRPr lang="ru-RU" sz="110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7" name="Поле 134"/>
          <p:cNvSpPr txBox="1"/>
          <p:nvPr/>
        </p:nvSpPr>
        <p:spPr>
          <a:xfrm>
            <a:off x="709432" y="459887"/>
            <a:ext cx="5256584" cy="327308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uk-UA" sz="2400" b="1" spc="150" dirty="0">
                <a:solidFill>
                  <a:srgbClr val="E5DFEC"/>
                </a:solidFill>
                <a:effectLst>
                  <a:outerShdw blurRad="25400" algn="tl">
                    <a:srgbClr val="000000">
                      <a:alpha val="43000"/>
                    </a:srgbClr>
                  </a:outerShdw>
                </a:effectLst>
                <a:latin typeface="Comic Sans MS"/>
                <a:ea typeface="Times New Roman"/>
                <a:cs typeface="Times New Roman"/>
              </a:rPr>
              <a:t>Спів цієї непоказної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uk-UA" sz="2400" b="1" spc="150" dirty="0">
                <a:solidFill>
                  <a:srgbClr val="E5DFEC"/>
                </a:solidFill>
                <a:effectLst>
                  <a:outerShdw blurRad="25400" algn="tl">
                    <a:srgbClr val="000000">
                      <a:alpha val="43000"/>
                    </a:srgbClr>
                  </a:outerShdw>
                </a:effectLst>
                <a:latin typeface="Comic Sans MS"/>
                <a:ea typeface="Times New Roman"/>
                <a:cs typeface="Times New Roman"/>
              </a:rPr>
              <a:t> пташки чарівний,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uk-UA" sz="2400" b="1" spc="150" dirty="0">
                <a:solidFill>
                  <a:srgbClr val="E5DFEC"/>
                </a:solidFill>
                <a:effectLst>
                  <a:outerShdw blurRad="25400" algn="tl">
                    <a:srgbClr val="000000">
                      <a:alpha val="43000"/>
                    </a:srgbClr>
                  </a:outerShdw>
                </a:effectLst>
                <a:latin typeface="Comic Sans MS"/>
                <a:ea typeface="Times New Roman"/>
                <a:cs typeface="Times New Roman"/>
              </a:rPr>
              <a:t>а в казці Андерсена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uk-UA" sz="2400" b="1" spc="150" dirty="0">
                <a:solidFill>
                  <a:srgbClr val="E5DFEC"/>
                </a:solidFill>
                <a:effectLst>
                  <a:outerShdw blurRad="25400" algn="tl">
                    <a:srgbClr val="000000">
                      <a:alpha val="43000"/>
                    </a:srgbClr>
                  </a:outerShdw>
                </a:effectLst>
                <a:latin typeface="Comic Sans MS"/>
                <a:ea typeface="Times New Roman"/>
                <a:cs typeface="Times New Roman"/>
              </a:rPr>
              <a:t>вона змогла своїм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uk-UA" sz="2400" b="1" spc="150" dirty="0">
                <a:solidFill>
                  <a:srgbClr val="E5DFEC"/>
                </a:solidFill>
                <a:effectLst>
                  <a:outerShdw blurRad="25400" algn="tl">
                    <a:srgbClr val="000000">
                      <a:alpha val="43000"/>
                    </a:srgbClr>
                  </a:outerShdw>
                </a:effectLst>
                <a:latin typeface="Comic Sans MS"/>
                <a:ea typeface="Times New Roman"/>
                <a:cs typeface="Times New Roman"/>
              </a:rPr>
              <a:t>співом вилікувати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uk-UA" sz="2400" b="1" spc="150" dirty="0">
                <a:solidFill>
                  <a:srgbClr val="E5DFEC"/>
                </a:solidFill>
                <a:effectLst>
                  <a:outerShdw blurRad="25400" algn="tl">
                    <a:srgbClr val="000000">
                      <a:alpha val="43000"/>
                    </a:srgbClr>
                  </a:outerShdw>
                </a:effectLst>
                <a:latin typeface="Comic Sans MS"/>
                <a:ea typeface="Times New Roman"/>
                <a:cs typeface="Times New Roman"/>
              </a:rPr>
              <a:t>короля, який до цього 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uk-UA" sz="2400" b="1" spc="150" dirty="0">
                <a:solidFill>
                  <a:srgbClr val="E5DFEC"/>
                </a:solidFill>
                <a:effectLst>
                  <a:outerShdw blurRad="25400" algn="tl">
                    <a:srgbClr val="000000">
                      <a:alpha val="43000"/>
                    </a:srgbClr>
                  </a:outerShdw>
                </a:effectLst>
                <a:latin typeface="Comic Sans MS"/>
                <a:ea typeface="Times New Roman"/>
                <a:cs typeface="Times New Roman"/>
              </a:rPr>
              <a:t>любив все штучне.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spc="150" dirty="0">
                <a:solidFill>
                  <a:srgbClr val="FF0000"/>
                </a:solidFill>
                <a:effectLst>
                  <a:outerShdw blurRad="25400" algn="tl">
                    <a:srgbClr val="000000">
                      <a:alpha val="43000"/>
                    </a:srgbClr>
                  </a:outerShdw>
                </a:effectLst>
                <a:latin typeface="Comic Sans MS"/>
                <a:ea typeface="Calibri"/>
                <a:cs typeface="Times New Roman"/>
              </a:rPr>
              <a:t> 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8" name="Стрелка вправо 17">
            <a:hlinkClick r:id="rId7" action="ppaction://hlinksldjump"/>
          </p:cNvPr>
          <p:cNvSpPr/>
          <p:nvPr/>
        </p:nvSpPr>
        <p:spPr>
          <a:xfrm>
            <a:off x="7668344" y="5805264"/>
            <a:ext cx="1339407" cy="936104"/>
          </a:xfrm>
          <a:prstGeom prst="rightArrow">
            <a:avLst/>
          </a:prstGeom>
          <a:solidFill>
            <a:srgbClr val="41D72D"/>
          </a:solidFill>
          <a:ln>
            <a:solidFill>
              <a:srgbClr val="21AB45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prstClr val="white"/>
                </a:solidFill>
              </a:rPr>
              <a:t>Далі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427984" y="6081006"/>
            <a:ext cx="1404277" cy="38462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prstClr val="white"/>
                </a:solidFill>
              </a:rPr>
              <a:t>В</a:t>
            </a:r>
            <a:r>
              <a:rPr lang="uk-UA" dirty="0" smtClean="0">
                <a:solidFill>
                  <a:prstClr val="white"/>
                </a:solidFill>
              </a:rPr>
              <a:t>ідповідь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3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увати 7"/>
          <p:cNvGrpSpPr/>
          <p:nvPr/>
        </p:nvGrpSpPr>
        <p:grpSpPr>
          <a:xfrm>
            <a:off x="1935922" y="-20960"/>
            <a:ext cx="5197274" cy="6184149"/>
            <a:chOff x="1935922" y="-20960"/>
            <a:chExt cx="5197274" cy="6184149"/>
          </a:xfrm>
        </p:grpSpPr>
        <p:pic>
          <p:nvPicPr>
            <p:cNvPr id="4" name="Picture 2" descr="C:\Users\Пользователь\Desktop\тварини Херсон\елементи\зверненя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690" b="100000" l="101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922" y="-20960"/>
              <a:ext cx="5197274" cy="618414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Округлений прямокутник 4"/>
            <p:cNvSpPr/>
            <p:nvPr/>
          </p:nvSpPr>
          <p:spPr>
            <a:xfrm>
              <a:off x="2555776" y="1412776"/>
              <a:ext cx="4248472" cy="23304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Блок-схема: затримка 6"/>
            <p:cNvSpPr/>
            <p:nvPr/>
          </p:nvSpPr>
          <p:spPr>
            <a:xfrm rot="5400000">
              <a:off x="4477069" y="2361964"/>
              <a:ext cx="405885" cy="2880320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Прямоугольник 6"/>
          <p:cNvSpPr/>
          <p:nvPr/>
        </p:nvSpPr>
        <p:spPr>
          <a:xfrm>
            <a:off x="3239851" y="62639"/>
            <a:ext cx="3052438" cy="42934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54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Вітаємо!</a:t>
            </a:r>
          </a:p>
          <a:p>
            <a:pPr algn="ctr">
              <a:lnSpc>
                <a:spcPct val="150000"/>
              </a:lnSpc>
            </a:pPr>
            <a:r>
              <a:rPr lang="uk-UA" sz="32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Експедиція</a:t>
            </a:r>
          </a:p>
          <a:p>
            <a:pPr algn="ctr">
              <a:lnSpc>
                <a:spcPct val="150000"/>
              </a:lnSpc>
            </a:pPr>
            <a:r>
              <a:rPr lang="uk-UA" sz="32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 Херсонщиною </a:t>
            </a:r>
          </a:p>
          <a:p>
            <a:pPr algn="ctr">
              <a:lnSpc>
                <a:spcPct val="150000"/>
              </a:lnSpc>
            </a:pPr>
            <a:r>
              <a:rPr lang="uk-UA" sz="32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завершена!</a:t>
            </a:r>
          </a:p>
          <a:p>
            <a:pPr algn="ctr">
              <a:lnSpc>
                <a:spcPct val="150000"/>
              </a:lnSpc>
            </a:pPr>
            <a:endParaRPr lang="ru-RU" sz="3200" b="1" i="1" dirty="0">
              <a:ln w="12700">
                <a:solidFill>
                  <a:srgbClr val="4F81BD">
                    <a:lumMod val="50000"/>
                  </a:srgbClr>
                </a:solidFill>
                <a:prstDash val="solid"/>
              </a:ln>
              <a:solidFill>
                <a:srgbClr val="00B0F0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трелка вправо 2">
            <a:hlinkClick r:id="rId7" action="ppaction://hlinksldjump"/>
          </p:cNvPr>
          <p:cNvSpPr/>
          <p:nvPr/>
        </p:nvSpPr>
        <p:spPr>
          <a:xfrm>
            <a:off x="7596336" y="5949280"/>
            <a:ext cx="1403648" cy="8584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prstClr val="white"/>
                </a:solidFill>
              </a:rPr>
              <a:t>Далі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руглений прямокутник 1"/>
          <p:cNvSpPr/>
          <p:nvPr/>
        </p:nvSpPr>
        <p:spPr>
          <a:xfrm>
            <a:off x="179512" y="260648"/>
            <a:ext cx="8784976" cy="6264696"/>
          </a:xfrm>
          <a:prstGeom prst="round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749"/>
            <a:ext cx="1863725" cy="1398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44" y="1628748"/>
            <a:ext cx="1863725" cy="1398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1" y="3861048"/>
            <a:ext cx="1944216" cy="1458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3604388"/>
            <a:ext cx="1719709" cy="2579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86" y="3604388"/>
            <a:ext cx="2442952" cy="1832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9"/>
          <p:cNvSpPr/>
          <p:nvPr/>
        </p:nvSpPr>
        <p:spPr>
          <a:xfrm>
            <a:off x="1399406" y="619352"/>
            <a:ext cx="6187912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dirty="0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«Музей </a:t>
            </a:r>
            <a:r>
              <a:rPr lang="ru-RU" sz="6000" b="1" i="1" dirty="0" err="1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природи</a:t>
            </a:r>
            <a:r>
              <a:rPr lang="ru-RU" sz="6000" b="1" i="1" dirty="0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</a:p>
          <a:p>
            <a:pPr algn="ctr"/>
            <a:r>
              <a:rPr lang="uk-UA" sz="3200" i="1" dirty="0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</a:rPr>
              <a:t>Запрошує тебе</a:t>
            </a:r>
          </a:p>
          <a:p>
            <a:pPr algn="ctr"/>
            <a:r>
              <a:rPr lang="uk-UA" sz="3200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</a:rPr>
              <a:t>д</a:t>
            </a:r>
            <a:r>
              <a:rPr lang="uk-UA" sz="3200" i="1" dirty="0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</a:rPr>
              <a:t>ізнатися ще більше </a:t>
            </a:r>
          </a:p>
          <a:p>
            <a:pPr algn="ctr"/>
            <a:r>
              <a:rPr lang="uk-UA" sz="3200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</a:rPr>
              <a:t>п</a:t>
            </a:r>
            <a:r>
              <a:rPr lang="uk-UA" sz="3200" i="1" dirty="0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</a:rPr>
              <a:t>ро тварин не лише</a:t>
            </a:r>
          </a:p>
          <a:p>
            <a:pPr algn="ctr"/>
            <a:r>
              <a:rPr lang="uk-UA" sz="3200" i="1" dirty="0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</a:rPr>
              <a:t>рідного краю, а й всього світу!</a:t>
            </a:r>
            <a:endParaRPr lang="ru-RU" sz="3200" i="1" dirty="0">
              <a:ln w="12700">
                <a:solidFill>
                  <a:srgbClr val="EEECE1">
                    <a:lumMod val="10000"/>
                  </a:srgbClr>
                </a:solidFill>
                <a:prstDash val="solid"/>
              </a:ln>
              <a:solidFill>
                <a:srgbClr val="36AA26"/>
              </a:solidFill>
            </a:endParaRPr>
          </a:p>
        </p:txBody>
      </p:sp>
      <p:sp>
        <p:nvSpPr>
          <p:cNvPr id="9" name="Прямоугольник 9"/>
          <p:cNvSpPr/>
          <p:nvPr/>
        </p:nvSpPr>
        <p:spPr>
          <a:xfrm>
            <a:off x="827584" y="5517232"/>
            <a:ext cx="41083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i="1" dirty="0" err="1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Він</a:t>
            </a:r>
            <a:r>
              <a:rPr lang="ru-RU" sz="2400" i="1" dirty="0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400" i="1" dirty="0" err="1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знаходиться</a:t>
            </a:r>
            <a:r>
              <a:rPr lang="ru-RU" sz="2400" i="1" dirty="0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за </a:t>
            </a:r>
            <a:r>
              <a:rPr lang="ru-RU" sz="2400" i="1" dirty="0" err="1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адресою</a:t>
            </a:r>
            <a:r>
              <a:rPr lang="ru-RU" sz="2400" i="1" dirty="0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</a:p>
          <a:p>
            <a:pPr algn="ctr"/>
            <a:r>
              <a:rPr lang="uk-UA" sz="2400" i="1" dirty="0" smtClean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М.Херсон</a:t>
            </a:r>
            <a:r>
              <a:rPr lang="uk-UA" sz="2400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вул. Горького, 5</a:t>
            </a:r>
            <a:endParaRPr lang="ru-RU" sz="2400" i="1" dirty="0">
              <a:ln w="12700">
                <a:solidFill>
                  <a:srgbClr val="EEECE1">
                    <a:lumMod val="10000"/>
                  </a:srgbClr>
                </a:solidFill>
                <a:prstDash val="solid"/>
              </a:ln>
              <a:solidFill>
                <a:srgbClr val="36AA2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Стрелка вправо 7">
            <a:hlinkClick r:id="" action="ppaction://noaction"/>
          </p:cNvPr>
          <p:cNvSpPr/>
          <p:nvPr/>
        </p:nvSpPr>
        <p:spPr>
          <a:xfrm>
            <a:off x="7956376" y="6093295"/>
            <a:ext cx="1156290" cy="78262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prstClr val="white"/>
                </a:solidFill>
              </a:rPr>
              <a:t>Далі</a:t>
            </a:r>
            <a:endParaRPr lang="ru-RU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0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1520" y="260649"/>
            <a:ext cx="8496944" cy="6336704"/>
          </a:xfrm>
          <a:prstGeom prst="roundRect">
            <a:avLst/>
          </a:prstGeom>
          <a:solidFill>
            <a:srgbClr val="FFFFFF">
              <a:alpha val="58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кутник 1"/>
          <p:cNvSpPr/>
          <p:nvPr/>
        </p:nvSpPr>
        <p:spPr>
          <a:xfrm>
            <a:off x="1676142" y="1052736"/>
            <a:ext cx="5647700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9600" b="1" dirty="0" smtClean="0">
                <a:ln w="11430">
                  <a:solidFill>
                    <a:srgbClr val="9BBB59">
                      <a:lumMod val="75000"/>
                    </a:srgbClr>
                  </a:solidFill>
                </a:ln>
                <a:solidFill>
                  <a:srgbClr val="0096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atha-Modern" pitchFamily="34" charset="0"/>
              </a:rPr>
              <a:t>До зустрічі у</a:t>
            </a:r>
          </a:p>
          <a:p>
            <a:pPr algn="ctr"/>
            <a:r>
              <a:rPr lang="uk-UA" sz="9600" b="1" dirty="0" smtClean="0">
                <a:ln w="11430">
                  <a:solidFill>
                    <a:srgbClr val="9BBB59">
                      <a:lumMod val="75000"/>
                    </a:srgbClr>
                  </a:solidFill>
                </a:ln>
                <a:solidFill>
                  <a:srgbClr val="0096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atha-Modern" pitchFamily="34" charset="0"/>
              </a:rPr>
              <a:t> наступній</a:t>
            </a:r>
          </a:p>
          <a:p>
            <a:pPr algn="ctr"/>
            <a:r>
              <a:rPr lang="uk-UA" sz="9600" b="1" dirty="0">
                <a:ln w="11430">
                  <a:solidFill>
                    <a:srgbClr val="9BBB59">
                      <a:lumMod val="75000"/>
                    </a:srgbClr>
                  </a:solidFill>
                </a:ln>
                <a:solidFill>
                  <a:srgbClr val="0096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atha-Modern" pitchFamily="34" charset="0"/>
              </a:rPr>
              <a:t>е</a:t>
            </a:r>
            <a:r>
              <a:rPr lang="uk-UA" sz="9600" b="1" dirty="0" smtClean="0">
                <a:ln w="11430">
                  <a:solidFill>
                    <a:srgbClr val="9BBB59">
                      <a:lumMod val="75000"/>
                    </a:srgbClr>
                  </a:solidFill>
                </a:ln>
                <a:solidFill>
                  <a:srgbClr val="0096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atha-Modern" pitchFamily="34" charset="0"/>
              </a:rPr>
              <a:t>кспедиції!</a:t>
            </a:r>
            <a:endParaRPr lang="uk-UA" sz="9600" b="1" dirty="0">
              <a:ln w="11430">
                <a:solidFill>
                  <a:srgbClr val="9BBB59">
                    <a:lumMod val="75000"/>
                  </a:srgbClr>
                </a:solidFill>
              </a:ln>
              <a:solidFill>
                <a:srgbClr val="0096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atha-Moder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2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1520" y="260649"/>
            <a:ext cx="8496944" cy="6336704"/>
          </a:xfrm>
          <a:prstGeom prst="roundRect">
            <a:avLst/>
          </a:prstGeom>
          <a:solidFill>
            <a:srgbClr val="FFFFFF">
              <a:alpha val="58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кутник 1"/>
          <p:cNvSpPr/>
          <p:nvPr/>
        </p:nvSpPr>
        <p:spPr>
          <a:xfrm>
            <a:off x="1862894" y="1052736"/>
            <a:ext cx="5274201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13800" b="1" dirty="0" smtClean="0">
                <a:ln w="11430">
                  <a:solidFill>
                    <a:srgbClr val="9BBB59">
                      <a:lumMod val="75000"/>
                    </a:srgbClr>
                  </a:solidFill>
                </a:ln>
                <a:solidFill>
                  <a:srgbClr val="0096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atha-Modern" pitchFamily="34" charset="0"/>
              </a:rPr>
              <a:t>Дякуємо</a:t>
            </a:r>
          </a:p>
          <a:p>
            <a:pPr algn="ctr"/>
            <a:r>
              <a:rPr lang="uk-UA" sz="13800" b="1" dirty="0">
                <a:ln w="11430">
                  <a:solidFill>
                    <a:srgbClr val="9BBB59">
                      <a:lumMod val="75000"/>
                    </a:srgbClr>
                  </a:solidFill>
                </a:ln>
                <a:solidFill>
                  <a:srgbClr val="0096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atha-Modern" pitchFamily="34" charset="0"/>
              </a:rPr>
              <a:t>з</a:t>
            </a:r>
            <a:r>
              <a:rPr lang="uk-UA" sz="13800" b="1" dirty="0" smtClean="0">
                <a:ln w="11430">
                  <a:solidFill>
                    <a:srgbClr val="9BBB59">
                      <a:lumMod val="75000"/>
                    </a:srgbClr>
                  </a:solidFill>
                </a:ln>
                <a:solidFill>
                  <a:srgbClr val="0096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atha-Modern" pitchFamily="34" charset="0"/>
              </a:rPr>
              <a:t>а увагу</a:t>
            </a:r>
            <a:endParaRPr lang="uk-UA" sz="13800" b="1" dirty="0">
              <a:ln w="11430">
                <a:solidFill>
                  <a:srgbClr val="9BBB59">
                    <a:lumMod val="75000"/>
                  </a:srgbClr>
                </a:solidFill>
              </a:ln>
              <a:solidFill>
                <a:srgbClr val="0096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atha-Moder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3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1187624" y="980728"/>
            <a:ext cx="122413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6588224" y="404664"/>
            <a:ext cx="36004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5423875" y="4577287"/>
            <a:ext cx="3600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539552" y="5805264"/>
            <a:ext cx="3600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hlinkClick r:id="" action="ppaction://noaction"/>
          </p:cNvPr>
          <p:cNvSpPr/>
          <p:nvPr/>
        </p:nvSpPr>
        <p:spPr>
          <a:xfrm>
            <a:off x="8604448" y="5229200"/>
            <a:ext cx="3600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hlinkClick r:id="" action="ppaction://noaction"/>
          </p:cNvPr>
          <p:cNvSpPr/>
          <p:nvPr/>
        </p:nvSpPr>
        <p:spPr>
          <a:xfrm>
            <a:off x="3275856" y="5229200"/>
            <a:ext cx="3600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hlinkClick r:id="" action="ppaction://noaction"/>
          </p:cNvPr>
          <p:cNvSpPr/>
          <p:nvPr/>
        </p:nvSpPr>
        <p:spPr>
          <a:xfrm>
            <a:off x="8100392" y="4577287"/>
            <a:ext cx="3600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7219446" y="1700808"/>
            <a:ext cx="3600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1619672" y="4005064"/>
            <a:ext cx="3600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тварини Херсон\елементи\звернен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3097"/>
            <a:ext cx="5197274" cy="6184149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4" action="ppaction://hlinksldjump"/>
          </p:cNvPr>
          <p:cNvSpPr/>
          <p:nvPr/>
        </p:nvSpPr>
        <p:spPr>
          <a:xfrm>
            <a:off x="7773259" y="5939821"/>
            <a:ext cx="1339407" cy="93610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prstClr val="white"/>
                </a:solidFill>
              </a:rPr>
              <a:t>Далі</a:t>
            </a:r>
            <a:endParaRPr lang="ru-RU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1520" y="260649"/>
            <a:ext cx="8496944" cy="6336704"/>
          </a:xfrm>
          <a:prstGeom prst="roundRect">
            <a:avLst/>
          </a:prstGeom>
          <a:solidFill>
            <a:srgbClr val="FFFFFF">
              <a:alpha val="58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836712"/>
            <a:ext cx="7229800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i="1" dirty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В нашій </a:t>
            </a:r>
            <a:r>
              <a:rPr lang="uk-UA" sz="2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місцевості </a:t>
            </a:r>
            <a:r>
              <a:rPr lang="uk-UA" sz="2800" b="1" i="1" dirty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є населені пункти</a:t>
            </a:r>
            <a:r>
              <a:rPr lang="uk-UA" sz="2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uk-UA" sz="2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uk-UA" sz="2800" b="1" i="1" dirty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назви яких пов’язані з назвами тварин</a:t>
            </a:r>
            <a:r>
              <a:rPr lang="uk-UA" sz="2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uk-UA" sz="2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uk-UA" sz="2800" b="1" i="1" dirty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Використовуючи вказані координати</a:t>
            </a:r>
            <a:r>
              <a:rPr lang="uk-UA" sz="2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uk-UA" sz="2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uk-UA" sz="2800" b="1" i="1" dirty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знайди </a:t>
            </a:r>
            <a:r>
              <a:rPr lang="uk-UA" sz="2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равлика </a:t>
            </a:r>
            <a:r>
              <a:rPr lang="uk-UA" sz="2800" b="1" i="1" dirty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на карті та за </a:t>
            </a:r>
            <a:endParaRPr lang="uk-UA" sz="2800" b="1" i="1" dirty="0" smtClean="0">
              <a:ln w="12700">
                <a:solidFill>
                  <a:srgbClr val="EEECE1">
                    <a:lumMod val="25000"/>
                  </a:srgbClr>
                </a:solidFill>
                <a:prstDash val="solid"/>
              </a:ln>
              <a:solidFill>
                <a:srgbClr val="F79646">
                  <a:lumMod val="50000"/>
                </a:srgb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uk-UA" sz="2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годинниковою </a:t>
            </a:r>
            <a:r>
              <a:rPr lang="uk-UA" sz="2800" b="1" i="1" dirty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стрілкою прочитай </a:t>
            </a:r>
            <a:r>
              <a:rPr lang="uk-UA" sz="2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ці </a:t>
            </a:r>
            <a:r>
              <a:rPr lang="uk-UA" sz="2800" b="1" i="1" dirty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назви</a:t>
            </a:r>
            <a:r>
              <a:rPr lang="uk-UA" sz="2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uk-UA" sz="2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uk-UA" sz="4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«</a:t>
            </a:r>
            <a:r>
              <a:rPr lang="uk-UA" sz="4800" b="1" i="1" dirty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Ї-3»</a:t>
            </a:r>
            <a:endParaRPr lang="ru-RU" sz="4800" b="1" i="1" dirty="0">
              <a:ln w="12700">
                <a:solidFill>
                  <a:srgbClr val="EEECE1">
                    <a:lumMod val="25000"/>
                  </a:srgbClr>
                </a:solidFill>
                <a:prstDash val="solid"/>
              </a:ln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554213" y="5661249"/>
            <a:ext cx="1339407" cy="93610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prstClr val="white"/>
                </a:solidFill>
              </a:rPr>
              <a:t>Далі</a:t>
            </a:r>
            <a:endParaRPr lang="ru-RU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676634"/>
            <a:ext cx="5500224" cy="1493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2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село Лисиче</a:t>
            </a:r>
          </a:p>
          <a:p>
            <a:pPr algn="ctr">
              <a:lnSpc>
                <a:spcPct val="150000"/>
              </a:lnSpc>
            </a:pPr>
            <a:r>
              <a:rPr lang="uk-UA" sz="32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Верхньорогачицького району</a:t>
            </a:r>
            <a:endParaRPr lang="ru-RU" sz="3200" b="1" i="1" dirty="0">
              <a:ln w="12700">
                <a:solidFill>
                  <a:srgbClr val="EEECE1">
                    <a:lumMod val="25000"/>
                  </a:srgbClr>
                </a:solidFill>
                <a:prstDash val="solid"/>
              </a:ln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8194" name="Picture 2" descr="\\BETA\public\младший отдел\елементи\ул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03" y="0"/>
            <a:ext cx="4106786" cy="388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1527" y="5348356"/>
            <a:ext cx="1039067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i="1" dirty="0" smtClean="0">
                <a:ln w="12700">
                  <a:solidFill>
                    <a:srgbClr val="EEECE1">
                      <a:lumMod val="2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</a:rPr>
              <a:t>«З-8»</a:t>
            </a:r>
            <a:endParaRPr lang="ru-RU" sz="2800" b="1" i="1" dirty="0">
              <a:ln w="12700">
                <a:solidFill>
                  <a:srgbClr val="EEECE1">
                    <a:lumMod val="25000"/>
                  </a:srgbClr>
                </a:solidFill>
                <a:prstDash val="solid"/>
              </a:ln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>
            <a:off x="7554213" y="5661249"/>
            <a:ext cx="1339407" cy="93610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prstClr val="white"/>
                </a:solidFill>
              </a:rPr>
              <a:t>Далі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2253" y="4046445"/>
            <a:ext cx="1404277" cy="3846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prstClr val="white"/>
                </a:solidFill>
              </a:rPr>
              <a:t>В</a:t>
            </a:r>
            <a:r>
              <a:rPr lang="uk-UA" dirty="0" smtClean="0">
                <a:solidFill>
                  <a:prstClr val="white"/>
                </a:solidFill>
              </a:rPr>
              <a:t>ідповідь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6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86860" y="0"/>
            <a:ext cx="9025807" cy="6584303"/>
          </a:xfrm>
          <a:prstGeom prst="roundRect">
            <a:avLst/>
          </a:prstGeom>
          <a:solidFill>
            <a:srgbClr val="FFFFFF">
              <a:alpha val="76078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круглений прямокутник 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15604" y="467274"/>
            <a:ext cx="3960440" cy="2816667"/>
          </a:xfrm>
          <a:prstGeom prst="roundRect">
            <a:avLst>
              <a:gd name="adj" fmla="val 16667"/>
            </a:avLst>
          </a:prstGeom>
          <a:solidFill>
            <a:srgbClr val="864300"/>
          </a:solidFill>
          <a:ln w="76200">
            <a:solidFill>
              <a:srgbClr val="974706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8" name="Рисунок 14" descr="http://os1.i.ua/3/1/1541481_2bbe23e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8576" y="950218"/>
            <a:ext cx="2623021" cy="2141627"/>
          </a:xfrm>
          <a:prstGeom prst="rect">
            <a:avLst/>
          </a:prstGeom>
          <a:noFill/>
          <a:effectLst>
            <a:outerShdw dist="38100" dir="7800003" algn="tl" rotWithShape="0">
              <a:srgbClr val="000000">
                <a:alpha val="39999"/>
              </a:srgbClr>
            </a:outerShdw>
          </a:effectLst>
        </p:spPr>
      </p:pic>
      <p:sp>
        <p:nvSpPr>
          <p:cNvPr id="9" name="Поле 15"/>
          <p:cNvSpPr txBox="1">
            <a:spLocks noChangeArrowheads="1"/>
          </p:cNvSpPr>
          <p:nvPr/>
        </p:nvSpPr>
        <p:spPr bwMode="auto">
          <a:xfrm>
            <a:off x="1238576" y="403612"/>
            <a:ext cx="3814865" cy="109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ru-RU" sz="2800" b="1" noProof="1" smtClean="0">
                <a:solidFill>
                  <a:prstClr val="black"/>
                </a:solidFill>
                <a:latin typeface="Comic Sans MS" pitchFamily="66" charset="0"/>
              </a:rPr>
              <a:t>Асканія-Нова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3501006"/>
            <a:ext cx="842794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Ти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потрапив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до одного з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найвідоміших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заповідників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Європи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в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якому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охороняються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рідкісні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тварини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з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усього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світу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algn="ctr"/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Виконавши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завдання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з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коричневих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карток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 algn="ctr"/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дізнаєшся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куди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рухатися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3200" b="1" i="1" dirty="0" err="1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далі</a:t>
            </a:r>
            <a:r>
              <a:rPr lang="ru-RU" sz="3200" b="1" i="1" dirty="0">
                <a:ln w="12700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</p:txBody>
      </p:sp>
      <p:sp>
        <p:nvSpPr>
          <p:cNvPr id="12" name="Стрелка углом 11"/>
          <p:cNvSpPr/>
          <p:nvPr/>
        </p:nvSpPr>
        <p:spPr>
          <a:xfrm flipH="1">
            <a:off x="4788024" y="2068151"/>
            <a:ext cx="1152128" cy="1152128"/>
          </a:xfrm>
          <a:prstGeom prst="bentArrow">
            <a:avLst/>
          </a:prstGeom>
          <a:solidFill>
            <a:srgbClr val="36AA26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Группа 10"/>
          <p:cNvGrpSpPr>
            <a:grpSpLocks/>
          </p:cNvGrpSpPr>
          <p:nvPr/>
        </p:nvGrpSpPr>
        <p:grpSpPr bwMode="auto">
          <a:xfrm>
            <a:off x="1187624" y="1104143"/>
            <a:ext cx="4731620" cy="4103719"/>
            <a:chOff x="0" y="0"/>
            <a:chExt cx="31254" cy="22357"/>
          </a:xfrm>
        </p:grpSpPr>
        <p:sp>
          <p:nvSpPr>
            <p:cNvPr id="79" name="Округлений прямокутник 79"/>
            <p:cNvSpPr>
              <a:spLocks noChangeArrowheads="1"/>
            </p:cNvSpPr>
            <p:nvPr/>
          </p:nvSpPr>
          <p:spPr bwMode="auto">
            <a:xfrm>
              <a:off x="0" y="0"/>
              <a:ext cx="31254" cy="20307"/>
            </a:xfrm>
            <a:prstGeom prst="roundRect">
              <a:avLst>
                <a:gd name="adj" fmla="val 16667"/>
              </a:avLst>
            </a:prstGeom>
            <a:solidFill>
              <a:srgbClr val="864300"/>
            </a:solidFill>
            <a:ln w="76200">
              <a:solidFill>
                <a:srgbClr val="98480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3" name="Поле 93"/>
            <p:cNvSpPr txBox="1">
              <a:spLocks noChangeArrowheads="1"/>
            </p:cNvSpPr>
            <p:nvPr/>
          </p:nvSpPr>
          <p:spPr bwMode="auto">
            <a:xfrm>
              <a:off x="1204" y="2525"/>
              <a:ext cx="29814" cy="19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sz="2400" b="1" dirty="0" smtClean="0">
                  <a:solidFill>
                    <a:srgbClr val="FABF8F"/>
                  </a:solidFill>
                  <a:latin typeface="Comic Sans MS" pitchFamily="66" charset="0"/>
                </a:rPr>
                <a:t>Вони є Канни, а є – Гну.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sz="2400" b="1" dirty="0" smtClean="0">
                  <a:solidFill>
                    <a:srgbClr val="FABF8F"/>
                  </a:solidFill>
                  <a:latin typeface="Comic Sans MS" pitchFamily="66" charset="0"/>
                </a:rPr>
                <a:t>В вольєрах </a:t>
              </a:r>
              <a:r>
                <a:rPr lang="uk-UA" sz="2400" b="1" dirty="0" err="1" smtClean="0">
                  <a:solidFill>
                    <a:srgbClr val="FABF8F"/>
                  </a:solidFill>
                  <a:latin typeface="Comic Sans MS" pitchFamily="66" charset="0"/>
                </a:rPr>
                <a:t>бачим</a:t>
              </a:r>
              <a:r>
                <a:rPr lang="uk-UA" sz="2400" b="1" dirty="0" smtClean="0">
                  <a:solidFill>
                    <a:srgbClr val="FABF8F"/>
                  </a:solidFill>
                  <a:latin typeface="Comic Sans MS" pitchFamily="66" charset="0"/>
                </a:rPr>
                <a:t> не одну.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sz="2400" b="1" dirty="0" smtClean="0">
                  <a:solidFill>
                    <a:srgbClr val="FABF8F"/>
                  </a:solidFill>
                  <a:latin typeface="Comic Sans MS" pitchFamily="66" charset="0"/>
                </a:rPr>
                <a:t>Граціозні і прудкі,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sz="2400" b="1" dirty="0" smtClean="0">
                  <a:solidFill>
                    <a:srgbClr val="FABF8F"/>
                  </a:solidFill>
                  <a:latin typeface="Comic Sans MS" pitchFamily="66" charset="0"/>
                </a:rPr>
                <a:t>Наче коники швидкі.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sz="2400" b="1" dirty="0" smtClean="0">
                  <a:solidFill>
                    <a:srgbClr val="FABF8F"/>
                  </a:solidFill>
                  <a:latin typeface="Comic Sans MS" pitchFamily="66" charset="0"/>
                </a:rPr>
                <a:t>Живуть в </a:t>
              </a:r>
              <a:r>
                <a:rPr lang="uk-UA" sz="2400" b="1" dirty="0" err="1" smtClean="0">
                  <a:solidFill>
                    <a:srgbClr val="FABF8F"/>
                  </a:solidFill>
                  <a:latin typeface="Comic Sans MS" pitchFamily="66" charset="0"/>
                </a:rPr>
                <a:t>Асканії</a:t>
              </a:r>
              <a:r>
                <a:rPr lang="uk-UA" sz="2400" b="1" dirty="0" smtClean="0">
                  <a:solidFill>
                    <a:srgbClr val="FABF8F"/>
                  </a:solidFill>
                  <a:latin typeface="Comic Sans MS" pitchFamily="66" charset="0"/>
                </a:rPr>
                <a:t>, в Європі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sz="2400" b="1" dirty="0" smtClean="0">
                  <a:solidFill>
                    <a:srgbClr val="FABF8F"/>
                  </a:solidFill>
                  <a:latin typeface="Comic Sans MS" pitchFamily="66" charset="0"/>
                </a:rPr>
                <a:t>У звіринцях - …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b="1" dirty="0">
                <a:solidFill>
                  <a:srgbClr val="FABF8F"/>
                </a:solidFill>
                <a:latin typeface="Comic Sans MS" pitchFamily="66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111" name="Прямокутник 110"/>
          <p:cNvSpPr/>
          <p:nvPr/>
        </p:nvSpPr>
        <p:spPr>
          <a:xfrm>
            <a:off x="3626708" y="3956522"/>
            <a:ext cx="19062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Антилопа</a:t>
            </a:r>
            <a:endParaRPr lang="uk-UA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5" name="Групувати 45"/>
          <p:cNvGrpSpPr>
            <a:grpSpLocks/>
          </p:cNvGrpSpPr>
          <p:nvPr/>
        </p:nvGrpSpPr>
        <p:grpSpPr bwMode="auto">
          <a:xfrm>
            <a:off x="1202772" y="1104143"/>
            <a:ext cx="4731620" cy="3686128"/>
            <a:chOff x="473" y="796"/>
            <a:chExt cx="31259" cy="20374"/>
          </a:xfrm>
        </p:grpSpPr>
        <p:sp>
          <p:nvSpPr>
            <p:cNvPr id="46" name="Округлений прямокутник 46"/>
            <p:cNvSpPr>
              <a:spLocks noChangeArrowheads="1"/>
            </p:cNvSpPr>
            <p:nvPr/>
          </p:nvSpPr>
          <p:spPr bwMode="auto">
            <a:xfrm>
              <a:off x="473" y="862"/>
              <a:ext cx="31259" cy="20308"/>
            </a:xfrm>
            <a:prstGeom prst="roundRect">
              <a:avLst>
                <a:gd name="adj" fmla="val 16667"/>
              </a:avLst>
            </a:prstGeom>
            <a:solidFill>
              <a:srgbClr val="864300"/>
            </a:solidFill>
            <a:ln w="76200">
              <a:solidFill>
                <a:srgbClr val="98480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47" name="Рисунок 47" descr="http://os1.i.ua/3/1/1541481_2bbe23e8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67" y="4531"/>
              <a:ext cx="20703" cy="15441"/>
            </a:xfrm>
            <a:prstGeom prst="rect">
              <a:avLst/>
            </a:prstGeom>
            <a:noFill/>
            <a:effectLst>
              <a:outerShdw dist="38100" dir="7800003" algn="tl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48" name="Поле 48"/>
            <p:cNvSpPr txBox="1">
              <a:spLocks noChangeArrowheads="1"/>
            </p:cNvSpPr>
            <p:nvPr/>
          </p:nvSpPr>
          <p:spPr bwMode="auto">
            <a:xfrm>
              <a:off x="4486" y="796"/>
              <a:ext cx="21564" cy="3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3600" b="1" noProof="1" smtClean="0">
                  <a:solidFill>
                    <a:prstClr val="black"/>
                  </a:solidFill>
                  <a:latin typeface="Comic Sans MS" pitchFamily="66" charset="0"/>
                </a:rPr>
                <a:t>Асканія-Нова</a:t>
              </a:r>
              <a:endParaRPr lang="ru-RU" sz="24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112" name="Прямоугольник 111"/>
          <p:cNvSpPr/>
          <p:nvPr/>
        </p:nvSpPr>
        <p:spPr>
          <a:xfrm>
            <a:off x="376073" y="5661248"/>
            <a:ext cx="4420569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i="1" dirty="0" smtClean="0">
                <a:ln w="1270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Наступна координата</a:t>
            </a:r>
            <a:r>
              <a:rPr lang="en-US" sz="2800" b="1" i="1" dirty="0" smtClean="0">
                <a:ln w="1270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uk-UA" sz="2800" b="1" i="1" dirty="0" smtClean="0">
                <a:ln w="1270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В-7</a:t>
            </a:r>
            <a:endParaRPr lang="uk-UA" sz="2800" b="1" i="1" dirty="0">
              <a:ln w="12700">
                <a:solidFill>
                  <a:srgbClr val="F79646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9" name="Стрелка вправо 38">
            <a:hlinkClick r:id="rId4" action="ppaction://hlinksldjump"/>
          </p:cNvPr>
          <p:cNvSpPr/>
          <p:nvPr/>
        </p:nvSpPr>
        <p:spPr>
          <a:xfrm>
            <a:off x="7710066" y="5865047"/>
            <a:ext cx="1339407" cy="93610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prstClr val="white"/>
                </a:solidFill>
              </a:rPr>
              <a:t>Далі</a:t>
            </a:r>
            <a:endParaRPr lang="ru-RU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8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-43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880142">
            <a:off x="275239" y="511969"/>
            <a:ext cx="6462878" cy="3327311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dirty="0" smtClean="0">
                <a:solidFill>
                  <a:srgbClr val="E0E501"/>
                </a:solidFill>
              </a:rPr>
              <a:t> </a:t>
            </a:r>
            <a:r>
              <a:rPr lang="uk-UA" sz="32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« </a:t>
            </a:r>
            <a:r>
              <a:rPr lang="uk-UA" sz="32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Чорноморський </a:t>
            </a:r>
            <a:r>
              <a:rPr lang="uk-UA" sz="32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заповідник</a:t>
            </a:r>
            <a:r>
              <a:rPr lang="uk-UA" sz="32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» </a:t>
            </a:r>
            <a:endParaRPr lang="uk-UA" sz="3200" b="1" i="1" dirty="0">
              <a:ln w="15773" cap="flat" cmpd="sng" algn="ctr">
                <a:noFill/>
                <a:prstDash val="solid"/>
                <a:round/>
              </a:ln>
              <a:solidFill>
                <a:srgbClr val="36AA2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2992" y="954014"/>
            <a:ext cx="4572000" cy="37466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1600" b="1" i="1" dirty="0" err="1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Це</a:t>
            </a:r>
            <a:r>
              <a:rPr lang="ru-RU" sz="16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16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найбільший</a:t>
            </a:r>
            <a:r>
              <a:rPr lang="ru-RU" sz="16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16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морський</a:t>
            </a:r>
            <a:r>
              <a:rPr lang="ru-RU" sz="16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16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заповідник</a:t>
            </a:r>
            <a:r>
              <a:rPr lang="ru-RU" sz="16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16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держави</a:t>
            </a:r>
            <a:r>
              <a:rPr lang="ru-RU" sz="16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, один з </a:t>
            </a:r>
            <a:r>
              <a:rPr lang="ru-RU" sz="16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найстаріших</a:t>
            </a:r>
            <a:r>
              <a:rPr lang="ru-RU" sz="16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та </a:t>
            </a:r>
            <a:r>
              <a:rPr lang="ru-RU" sz="16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найбільш</a:t>
            </a:r>
            <a:r>
              <a:rPr lang="ru-RU" sz="16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16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цінних</a:t>
            </a:r>
            <a:r>
              <a:rPr lang="ru-RU" sz="16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в </a:t>
            </a:r>
            <a:r>
              <a:rPr lang="ru-RU" sz="1600" b="1" i="1" dirty="0" err="1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Україні</a:t>
            </a:r>
            <a:r>
              <a:rPr lang="ru-RU" sz="16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1600" b="1" i="1" dirty="0" err="1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Його</a:t>
            </a:r>
            <a:r>
              <a:rPr lang="ru-RU" sz="16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</a:t>
            </a:r>
            <a:r>
              <a:rPr lang="ru-RU" sz="1600" b="1" i="1" dirty="0" err="1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називають</a:t>
            </a:r>
            <a:r>
              <a:rPr lang="ru-RU" sz="16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царством </a:t>
            </a:r>
            <a:r>
              <a:rPr lang="ru-RU" sz="1600" b="1" i="1" dirty="0" err="1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птахів</a:t>
            </a:r>
            <a:r>
              <a:rPr lang="ru-RU" sz="16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 Заповідник є </a:t>
            </a:r>
            <a:r>
              <a:rPr lang="uk-UA" sz="16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центром гніздування таких рідкісних видів, як кулик-сорока, морський </a:t>
            </a:r>
            <a:r>
              <a:rPr lang="uk-UA" sz="1600" b="1" i="1" dirty="0" err="1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зуйок</a:t>
            </a:r>
            <a:r>
              <a:rPr lang="uk-UA" sz="16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, гага звичайна, ходуличник, крохаль довгоногий, реготун чорноголовий. Менш численними є орлан-білохвіст, дрохва, пелікан рожевий та інші. Почали гніздуватися баклан великий та біла чапля мала.</a:t>
            </a:r>
            <a:endParaRPr lang="ru-RU" sz="1600" b="1" i="1" dirty="0">
              <a:ln w="15773" cap="flat" cmpd="sng" algn="ctr">
                <a:noFill/>
                <a:prstDash val="solid"/>
                <a:round/>
              </a:ln>
              <a:solidFill>
                <a:srgbClr val="CC3399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ea typeface="Calibri"/>
              <a:cs typeface="Times New Roman"/>
            </a:endParaRPr>
          </a:p>
        </p:txBody>
      </p:sp>
      <p:sp>
        <p:nvSpPr>
          <p:cNvPr id="9" name="Стрелка вправо 8">
            <a:hlinkClick r:id="rId4" action="ppaction://hlinksldjump"/>
          </p:cNvPr>
          <p:cNvSpPr/>
          <p:nvPr/>
        </p:nvSpPr>
        <p:spPr>
          <a:xfrm>
            <a:off x="7773260" y="5902165"/>
            <a:ext cx="1339407" cy="93610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prstClr val="white"/>
                </a:solidFill>
              </a:rPr>
              <a:t>Далі</a:t>
            </a: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2052" name="Picture 4" descr="http://exploreua.com/wp-content/uploads/2012/10/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0" y="4557877"/>
            <a:ext cx="3768353" cy="23348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-2002-10.photosight.ru/22/1028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4549">
            <a:off x="6343135" y="-12441"/>
            <a:ext cx="2921844" cy="19329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touregion.od.ua/uploaded/Pelican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5" y="4459289"/>
            <a:ext cx="3612533" cy="24083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5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-43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880142">
            <a:off x="275239" y="511969"/>
            <a:ext cx="6462878" cy="3327311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dirty="0" smtClean="0">
                <a:solidFill>
                  <a:srgbClr val="E0E501"/>
                </a:solidFill>
              </a:rPr>
              <a:t> </a:t>
            </a:r>
            <a:r>
              <a:rPr lang="uk-UA" sz="3200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« Чорноморський заповідник</a:t>
            </a:r>
            <a:r>
              <a:rPr lang="uk-UA" sz="3200" b="1" i="1" dirty="0" smtClean="0">
                <a:ln w="15773" cap="flat" cmpd="sng" algn="ctr">
                  <a:noFill/>
                  <a:prstDash val="solid"/>
                  <a:round/>
                </a:ln>
                <a:solidFill>
                  <a:srgbClr val="36AA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» </a:t>
            </a:r>
            <a:endParaRPr lang="uk-UA" sz="3200" b="1" i="1" dirty="0">
              <a:ln w="15773" cap="flat" cmpd="sng" algn="ctr">
                <a:noFill/>
                <a:prstDash val="solid"/>
                <a:round/>
              </a:ln>
              <a:solidFill>
                <a:srgbClr val="36AA2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980728"/>
            <a:ext cx="556269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Обчисли приклади. Відповідь – це номер літери за алфавітом, склади їх разом і ти дізнаєшся, який птах є символом Чорноморського заповідника</a:t>
            </a:r>
            <a:endParaRPr lang="ru-RU" b="1" i="1" dirty="0">
              <a:ln w="15773" cap="flat" cmpd="sng" algn="ctr">
                <a:noFill/>
                <a:prstDash val="solid"/>
                <a:round/>
              </a:ln>
              <a:solidFill>
                <a:srgbClr val="CC3399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016375"/>
            <a:ext cx="604867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i="1" dirty="0">
                <a:ln w="15773" cap="flat" cmpd="sng" algn="ctr">
                  <a:noFill/>
                  <a:prstDash val="solid"/>
                  <a:round/>
                </a:ln>
                <a:solidFill>
                  <a:srgbClr val="CC3399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До останньої літери додай 10 і ти отримаєш координати для наступного кроку </a:t>
            </a:r>
            <a:endParaRPr lang="ru-RU" b="1" i="1" dirty="0">
              <a:ln w="15773" cap="flat" cmpd="sng" algn="ctr">
                <a:noFill/>
                <a:prstDash val="solid"/>
                <a:round/>
              </a:ln>
              <a:solidFill>
                <a:srgbClr val="CC3399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ea typeface="Calibri"/>
              <a:cs typeface="Times New Roman"/>
            </a:endParaRPr>
          </a:p>
        </p:txBody>
      </p:sp>
      <p:sp>
        <p:nvSpPr>
          <p:cNvPr id="9" name="Стрелка вправо 8">
            <a:hlinkClick r:id="rId4" action="ppaction://hlinksldjump"/>
          </p:cNvPr>
          <p:cNvSpPr/>
          <p:nvPr/>
        </p:nvSpPr>
        <p:spPr>
          <a:xfrm>
            <a:off x="7773260" y="5902165"/>
            <a:ext cx="1339407" cy="93610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prstClr val="white"/>
                </a:solidFill>
              </a:rPr>
              <a:t>Далі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708920"/>
            <a:ext cx="262924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х 6 – 2 = ?</a:t>
            </a:r>
          </a:p>
          <a:p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 х 4 – 15 = ?</a:t>
            </a:r>
          </a:p>
          <a:p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 х 3 +5 = ?</a:t>
            </a:r>
          </a:p>
          <a:p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 х 5 – 10 = ?</a:t>
            </a:r>
          </a:p>
          <a:p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 х 6 – 17 = ?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483768" y="5445224"/>
            <a:ext cx="1728192" cy="6148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Прямоугольник 2"/>
          <p:cNvSpPr/>
          <p:nvPr/>
        </p:nvSpPr>
        <p:spPr>
          <a:xfrm>
            <a:off x="6371095" y="6016375"/>
            <a:ext cx="10070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?</a:t>
            </a:r>
            <a:r>
              <a:rPr lang="en-US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-10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10" name="Прямая со стрелкой 6"/>
          <p:cNvCxnSpPr/>
          <p:nvPr/>
        </p:nvCxnSpPr>
        <p:spPr>
          <a:xfrm>
            <a:off x="4500169" y="5442190"/>
            <a:ext cx="1870926" cy="897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0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462</Words>
  <Application>Microsoft Office PowerPoint</Application>
  <PresentationFormat>Экран (4:3)</PresentationFormat>
  <Paragraphs>102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mal3</dc:creator>
  <cp:lastModifiedBy>Пользователь</cp:lastModifiedBy>
  <cp:revision>6</cp:revision>
  <dcterms:created xsi:type="dcterms:W3CDTF">2013-06-19T12:02:04Z</dcterms:created>
  <dcterms:modified xsi:type="dcterms:W3CDTF">2013-06-21T13:50:35Z</dcterms:modified>
</cp:coreProperties>
</file>