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66" r:id="rId5"/>
    <p:sldId id="263" r:id="rId6"/>
    <p:sldId id="267" r:id="rId7"/>
    <p:sldId id="265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66"/>
    <a:srgbClr val="CCFF33"/>
    <a:srgbClr val="0000FF"/>
    <a:srgbClr val="FF6600"/>
    <a:srgbClr val="FFCC00"/>
    <a:srgbClr val="00FFFF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15" autoAdjust="0"/>
  </p:normalViewPr>
  <p:slideViewPr>
    <p:cSldViewPr>
      <p:cViewPr varScale="1">
        <p:scale>
          <a:sx n="60" d="100"/>
          <a:sy n="60" d="100"/>
        </p:scale>
        <p:origin x="-13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390A849-9664-42A8-B21C-E4F28B6FAFC7}" type="datetimeFigureOut">
              <a:rPr lang="ru-RU"/>
              <a:pPr/>
              <a:t>23.06.2013</a:t>
            </a:fld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76AB03F-85BF-4BF2-B22B-543FBC48D6C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604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F467EDB-5975-4EB5-9B11-4C5B524AD318}" type="datetimeFigureOut">
              <a:rPr lang="ru-RU"/>
              <a:pPr/>
              <a:t>23.06.2013</a:t>
            </a:fld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0CF371F-1E4F-44B3-AC72-CE591DEE10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1222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A8EA0-315D-4176-B153-9DEA5A1A57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206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EA368-1E1A-4B0D-A8F2-3744D698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29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AFA6-5968-40B9-B7AD-4745DFB1C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512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D07BD-8025-4F63-BB54-E6CD77E31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80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17F14-C741-4FB8-8FED-B08F3F414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295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0FC5-C206-4A91-9E3F-FC09091A0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21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066C-B586-4744-96FA-7DD442F9C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28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0F274-8BE6-46E7-B112-236EBAD08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163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9D35D-52BD-49B0-9C9A-E030BCAA5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702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26E92-8B0E-41AD-B5BF-0E8E4575A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85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A43B-289A-4521-9611-0EC53D86F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64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7D0BE64-0704-4E0A-BEAD-B5479F199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world-book-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7252">
            <a:off x="-84138" y="114300"/>
            <a:ext cx="4370388" cy="641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2938461" y="1340768"/>
            <a:ext cx="624562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5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Літературний</a:t>
            </a:r>
            <a:endParaRPr lang="en-US" sz="54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  <a:p>
            <a:pPr algn="ctr">
              <a:defRPr/>
            </a:pPr>
            <a:r>
              <a:rPr lang="uk-UA" sz="5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  крос</a:t>
            </a:r>
            <a:endParaRPr lang="en-US" sz="5400" b="1" i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+mn-cs"/>
            </a:endParaRPr>
          </a:p>
          <a:p>
            <a:pPr algn="ctr">
              <a:defRPr/>
            </a:pPr>
            <a:r>
              <a:rPr lang="uk-UA" sz="5400" b="1" i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 «Знайди друга»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707904" y="4923518"/>
            <a:ext cx="5741988" cy="727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uk-UA" sz="2800" b="1" i="1" kern="0" dirty="0" smtClean="0">
                <a:latin typeface="Bookman Old Style" pitchFamily="18" charset="0"/>
              </a:rPr>
              <a:t>Сектор абонемента</a:t>
            </a:r>
            <a:r>
              <a:rPr lang="en-US" sz="2800" b="1" i="1" kern="0" dirty="0" smtClean="0">
                <a:latin typeface="Bookman Old Style" pitchFamily="18" charset="0"/>
              </a:rPr>
              <a:t> </a:t>
            </a:r>
            <a:r>
              <a:rPr lang="uk-UA" sz="2800" b="1" i="1" kern="0" dirty="0" smtClean="0">
                <a:solidFill>
                  <a:srgbClr val="C00000"/>
                </a:solidFill>
                <a:latin typeface="Bookman Old Style" pitchFamily="18" charset="0"/>
              </a:rPr>
              <a:t>Херсонської обласної бібліотеки для дітей</a:t>
            </a:r>
            <a:endParaRPr lang="en-US" sz="2800" b="1" i="1" kern="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ru-RU" sz="2400" b="1" i="1" kern="0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 txBox="1">
            <a:spLocks noChangeArrowheads="1"/>
          </p:cNvSpPr>
          <p:nvPr/>
        </p:nvSpPr>
        <p:spPr bwMode="auto">
          <a:xfrm>
            <a:off x="203200" y="2708920"/>
            <a:ext cx="8940800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2400" b="1" i="1" u="sng" dirty="0">
                <a:solidFill>
                  <a:srgbClr val="C00000"/>
                </a:solidFill>
                <a:latin typeface="Bookman Old Style" pitchFamily="18" charset="0"/>
              </a:rPr>
              <a:t>Мета:</a:t>
            </a:r>
            <a:r>
              <a:rPr lang="uk-UA" sz="2400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2400" i="1" dirty="0">
                <a:solidFill>
                  <a:srgbClr val="C00000"/>
                </a:solidFill>
              </a:rPr>
              <a:t>  </a:t>
            </a:r>
            <a:r>
              <a:rPr lang="uk-UA" sz="2400" i="1" dirty="0">
                <a:solidFill>
                  <a:srgbClr val="002060"/>
                </a:solidFill>
                <a:latin typeface="Bookman Old Style" pitchFamily="18" charset="0"/>
              </a:rPr>
              <a:t>привернути увагу до читання, як </a:t>
            </a:r>
            <a:r>
              <a:rPr lang="uk-UA" sz="2400" i="1" dirty="0" smtClean="0">
                <a:solidFill>
                  <a:srgbClr val="002060"/>
                </a:solidFill>
                <a:latin typeface="Bookman Old Style" pitchFamily="18" charset="0"/>
              </a:rPr>
              <a:t>явища, </a:t>
            </a:r>
            <a:r>
              <a:rPr lang="uk-UA" sz="2400" i="1" dirty="0">
                <a:solidFill>
                  <a:srgbClr val="002060"/>
                </a:solidFill>
                <a:latin typeface="Bookman Old Style" pitchFamily="18" charset="0"/>
              </a:rPr>
              <a:t>яке об’єднує цікавих </a:t>
            </a:r>
            <a:r>
              <a:rPr lang="uk-UA" sz="2400" i="1" dirty="0" smtClean="0">
                <a:solidFill>
                  <a:srgbClr val="002060"/>
                </a:solidFill>
                <a:latin typeface="Bookman Old Style" pitchFamily="18" charset="0"/>
              </a:rPr>
              <a:t>і </a:t>
            </a:r>
            <a:r>
              <a:rPr lang="uk-UA" sz="2400" i="1" dirty="0">
                <a:solidFill>
                  <a:srgbClr val="002060"/>
                </a:solidFill>
                <a:latin typeface="Bookman Old Style" pitchFamily="18" charset="0"/>
              </a:rPr>
              <a:t>розумних людей, та є корисним заняттям. </a:t>
            </a:r>
            <a:endParaRPr lang="uk-UA" sz="2400" b="1" i="1" u="sng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uk-UA" sz="24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Завдання:</a:t>
            </a:r>
            <a:endParaRPr lang="uk-UA" sz="2400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uk-UA" sz="2400" dirty="0" smtClean="0">
                <a:solidFill>
                  <a:srgbClr val="000066"/>
                </a:solidFill>
                <a:latin typeface="Bookman Old Style" pitchFamily="18" charset="0"/>
              </a:rPr>
              <a:t>- Розширити коло читачів, залучивши їх до бібліотеки через гру;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uk-UA" sz="2400" dirty="0" smtClean="0">
                <a:solidFill>
                  <a:srgbClr val="000066"/>
                </a:solidFill>
                <a:latin typeface="Bookman Old Style" pitchFamily="18" charset="0"/>
              </a:rPr>
              <a:t> Формування та розвиток комунікабельності, командного духу в учасників гри;</a:t>
            </a:r>
          </a:p>
          <a:p>
            <a:pPr eaLnBrk="1" hangingPunct="1">
              <a:spcBef>
                <a:spcPct val="20000"/>
              </a:spcBef>
              <a:buFontTx/>
              <a:buChar char="-"/>
            </a:pPr>
            <a:r>
              <a:rPr lang="uk-UA" sz="2400" dirty="0" smtClean="0">
                <a:solidFill>
                  <a:srgbClr val="000066"/>
                </a:solidFill>
                <a:latin typeface="Bookman Old Style" pitchFamily="18" charset="0"/>
              </a:rPr>
              <a:t> Залучення дітей до читання кращих творів світової літератури.</a:t>
            </a:r>
            <a:endParaRPr lang="uk-UA" sz="24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  <p:pic>
        <p:nvPicPr>
          <p:cNvPr id="11268" name="Picture 4" descr="http://www.tryggoppvekst.no/f/D749/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685" t="32578" r="3573" b="19157"/>
          <a:stretch/>
        </p:blipFill>
        <p:spPr bwMode="auto">
          <a:xfrm>
            <a:off x="203096" y="188640"/>
            <a:ext cx="8763000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5875"/>
            <a:ext cx="5219700" cy="25923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uk-UA" sz="2800" b="1" i="1" dirty="0" smtClean="0">
                <a:latin typeface="Bookman Old Style" pitchFamily="18" charset="0"/>
              </a:rPr>
              <a:t>  </a:t>
            </a:r>
            <a:r>
              <a:rPr lang="uk-UA" sz="28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Умови гри</a:t>
            </a:r>
            <a:r>
              <a:rPr lang="uk-UA" sz="2400" b="1" i="1" u="sng" dirty="0" smtClean="0">
                <a:solidFill>
                  <a:srgbClr val="C00000"/>
                </a:solidFill>
                <a:latin typeface="Bookman Old Style" pitchFamily="18" charset="0"/>
              </a:rPr>
              <a:t>: </a:t>
            </a:r>
            <a:r>
              <a:rPr lang="uk-UA" sz="2400" i="1" dirty="0" smtClean="0">
                <a:latin typeface="Bookman Old Style" pitchFamily="18" charset="0"/>
              </a:rPr>
              <a:t>Перший читач - капітан команди, вибирає будь-яку книгу із запропонованих. </a:t>
            </a:r>
            <a:endParaRPr lang="ru-RU" sz="2400" i="1" dirty="0" smtClean="0">
              <a:latin typeface="Bookman Old Style" pitchFamily="18" charset="0"/>
            </a:endParaRPr>
          </a:p>
        </p:txBody>
      </p:sp>
      <p:sp>
        <p:nvSpPr>
          <p:cNvPr id="4099" name="Прямокутник 1"/>
          <p:cNvSpPr>
            <a:spLocks noChangeArrowheads="1"/>
          </p:cNvSpPr>
          <p:nvPr/>
        </p:nvSpPr>
        <p:spPr bwMode="auto">
          <a:xfrm>
            <a:off x="4240213" y="2205038"/>
            <a:ext cx="4500562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i="1" dirty="0">
                <a:latin typeface="Bookman Old Style" pitchFamily="18" charset="0"/>
              </a:rPr>
              <a:t>Прочитавши сам, радить її своєму </a:t>
            </a:r>
            <a:r>
              <a:rPr lang="uk-UA" sz="2400" i="1" dirty="0" smtClean="0">
                <a:latin typeface="Bookman Old Style" pitchFamily="18" charset="0"/>
              </a:rPr>
              <a:t>другу…, </a:t>
            </a:r>
            <a:r>
              <a:rPr lang="uk-UA" sz="2400" i="1" dirty="0">
                <a:latin typeface="Bookman Old Style" pitchFamily="18" charset="0"/>
              </a:rPr>
              <a:t>а </a:t>
            </a:r>
            <a:r>
              <a:rPr lang="uk-UA" sz="2400" i="1" dirty="0" smtClean="0">
                <a:latin typeface="Bookman Old Style" pitchFamily="18" charset="0"/>
              </a:rPr>
              <a:t>той </a:t>
            </a:r>
            <a:r>
              <a:rPr lang="uk-UA" sz="2400" i="1" dirty="0">
                <a:latin typeface="Bookman Old Style" pitchFamily="18" charset="0"/>
              </a:rPr>
              <a:t>в свою </a:t>
            </a:r>
            <a:r>
              <a:rPr lang="uk-UA" sz="2400" i="1" dirty="0" smtClean="0">
                <a:latin typeface="Bookman Old Style" pitchFamily="18" charset="0"/>
              </a:rPr>
              <a:t>чергу, </a:t>
            </a:r>
            <a:r>
              <a:rPr lang="uk-UA" sz="2400" i="1" dirty="0">
                <a:latin typeface="Bookman Old Style" pitchFamily="18" charset="0"/>
              </a:rPr>
              <a:t>іншому. </a:t>
            </a:r>
          </a:p>
          <a:p>
            <a:pPr>
              <a:lnSpc>
                <a:spcPct val="150000"/>
              </a:lnSpc>
            </a:pPr>
            <a:r>
              <a:rPr lang="uk-UA" sz="2400" i="1" dirty="0">
                <a:latin typeface="Bookman Old Style" pitchFamily="18" charset="0"/>
              </a:rPr>
              <a:t>Навколо однієї книги «виростає» команда прихильників</a:t>
            </a:r>
            <a:r>
              <a:rPr lang="uk-UA" sz="2800" i="1" dirty="0">
                <a:latin typeface="Bookman Old Style" pitchFamily="18" charset="0"/>
              </a:rPr>
              <a:t>.</a:t>
            </a:r>
            <a:endParaRPr lang="ru-RU" sz="2800" i="1" dirty="0">
              <a:latin typeface="Bookman Old Style" pitchFamily="18" charset="0"/>
            </a:endParaRPr>
          </a:p>
        </p:txBody>
      </p:sp>
      <p:pic>
        <p:nvPicPr>
          <p:cNvPr id="3081" name="Picture 9" descr="http://www.readinc.com/images/GirlReadingSm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4312" y="392440"/>
            <a:ext cx="3974723" cy="60608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 rot="19937576">
            <a:off x="714916" y="2598724"/>
            <a:ext cx="4386136" cy="212365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uk-UA" sz="4400" i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10 найкращих</a:t>
            </a:r>
          </a:p>
          <a:p>
            <a:pPr algn="ctr">
              <a:defRPr/>
            </a:pPr>
            <a:r>
              <a:rPr lang="uk-UA" sz="4400" i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художніх</a:t>
            </a:r>
          </a:p>
          <a:p>
            <a:pPr algn="ctr">
              <a:defRPr/>
            </a:pPr>
            <a:r>
              <a:rPr lang="uk-UA" sz="4400" i="1" spc="50" dirty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+mn-cs"/>
              </a:rPr>
              <a:t>творів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499992" y="-387424"/>
            <a:ext cx="4824536" cy="67687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spcBef>
                <a:spcPct val="20000"/>
              </a:spcBef>
            </a:pPr>
            <a:endParaRPr lang="uk-UA" sz="2800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>
                <a:solidFill>
                  <a:srgbClr val="C00000"/>
                </a:solidFill>
              </a:rPr>
              <a:t>С</a:t>
            </a:r>
            <a:r>
              <a:rPr lang="uk-UA" sz="2000" b="1" i="1" dirty="0" smtClean="0">
                <a:solidFill>
                  <a:srgbClr val="C00000"/>
                </a:solidFill>
              </a:rPr>
              <a:t>. Фраска</a:t>
            </a:r>
            <a:r>
              <a:rPr lang="uk-UA" sz="2000" b="1" i="1" dirty="0">
                <a:solidFill>
                  <a:srgbClr val="C00000"/>
                </a:solidFill>
              </a:rPr>
              <a:t>. Підземне чудовисько.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>
                <a:solidFill>
                  <a:srgbClr val="C00000"/>
                </a:solidFill>
              </a:rPr>
              <a:t>Р</a:t>
            </a:r>
            <a:r>
              <a:rPr lang="uk-UA" sz="2000" b="1" i="1" dirty="0" smtClean="0">
                <a:solidFill>
                  <a:srgbClr val="C00000"/>
                </a:solidFill>
              </a:rPr>
              <a:t>. Ріордан</a:t>
            </a:r>
            <a:r>
              <a:rPr lang="uk-UA" sz="2000" b="1" i="1" dirty="0">
                <a:solidFill>
                  <a:srgbClr val="C00000"/>
                </a:solidFill>
              </a:rPr>
              <a:t>. Викрадач блискавок.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>
                <a:solidFill>
                  <a:srgbClr val="C00000"/>
                </a:solidFill>
              </a:rPr>
              <a:t>В</a:t>
            </a:r>
            <a:r>
              <a:rPr lang="uk-UA" sz="2000" b="1" i="1" dirty="0" smtClean="0">
                <a:solidFill>
                  <a:srgbClr val="C00000"/>
                </a:solidFill>
              </a:rPr>
              <a:t>. Каверін</a:t>
            </a:r>
            <a:r>
              <a:rPr lang="uk-UA" sz="2000" b="1" i="1" dirty="0">
                <a:solidFill>
                  <a:srgbClr val="C00000"/>
                </a:solidFill>
              </a:rPr>
              <a:t>. Два капітана.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 smtClean="0">
                <a:solidFill>
                  <a:srgbClr val="C00000"/>
                </a:solidFill>
              </a:rPr>
              <a:t>С</a:t>
            </a:r>
            <a:r>
              <a:rPr lang="uk-UA" sz="2000" b="1" i="1" dirty="0" smtClean="0">
                <a:solidFill>
                  <a:srgbClr val="C00000"/>
                </a:solidFill>
              </a:rPr>
              <a:t>. Процюк</a:t>
            </a:r>
            <a:r>
              <a:rPr lang="uk-UA" sz="2000" b="1" i="1" dirty="0">
                <a:solidFill>
                  <a:srgbClr val="C00000"/>
                </a:solidFill>
              </a:rPr>
              <a:t>. Аргонавти.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>
                <a:solidFill>
                  <a:srgbClr val="C00000"/>
                </a:solidFill>
              </a:rPr>
              <a:t>М. та С.Дяченки. Мідний король.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 smtClean="0">
                <a:solidFill>
                  <a:srgbClr val="C00000"/>
                </a:solidFill>
              </a:rPr>
              <a:t>К. Льюис</a:t>
            </a:r>
            <a:r>
              <a:rPr lang="uk-UA" sz="2000" b="1" i="1" dirty="0">
                <a:solidFill>
                  <a:srgbClr val="C00000"/>
                </a:solidFill>
              </a:rPr>
              <a:t>. Хроніки Нарнії.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>
                <a:solidFill>
                  <a:srgbClr val="C00000"/>
                </a:solidFill>
              </a:rPr>
              <a:t>Г</a:t>
            </a:r>
            <a:r>
              <a:rPr lang="uk-UA" sz="2000" b="1" i="1" dirty="0" smtClean="0">
                <a:solidFill>
                  <a:srgbClr val="C00000"/>
                </a:solidFill>
              </a:rPr>
              <a:t>. Ткачук</a:t>
            </a:r>
            <a:r>
              <a:rPr lang="uk-UA" sz="2000" b="1" i="1" dirty="0">
                <a:solidFill>
                  <a:srgbClr val="C00000"/>
                </a:solidFill>
              </a:rPr>
              <a:t>. Вікно до собаки.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>
                <a:solidFill>
                  <a:srgbClr val="C00000"/>
                </a:solidFill>
              </a:rPr>
              <a:t>К</a:t>
            </a:r>
            <a:r>
              <a:rPr lang="uk-UA" sz="2000" b="1" i="1" dirty="0" smtClean="0">
                <a:solidFill>
                  <a:srgbClr val="C00000"/>
                </a:solidFill>
              </a:rPr>
              <a:t>. Гарднер</a:t>
            </a:r>
            <a:r>
              <a:rPr lang="uk-UA" sz="2000" b="1" i="1" dirty="0">
                <a:solidFill>
                  <a:srgbClr val="C00000"/>
                </a:solidFill>
              </a:rPr>
              <a:t>. Інший Симбад.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 smtClean="0">
                <a:solidFill>
                  <a:srgbClr val="C00000"/>
                </a:solidFill>
              </a:rPr>
              <a:t>С</a:t>
            </a:r>
            <a:r>
              <a:rPr lang="uk-UA" sz="2000" b="1" i="1" dirty="0" smtClean="0">
                <a:solidFill>
                  <a:srgbClr val="C00000"/>
                </a:solidFill>
              </a:rPr>
              <a:t>. Палій</a:t>
            </a:r>
            <a:r>
              <a:rPr lang="uk-UA" sz="2000" b="1" i="1" dirty="0" smtClean="0">
                <a:solidFill>
                  <a:srgbClr val="C00000"/>
                </a:solidFill>
              </a:rPr>
              <a:t>. Монохром</a:t>
            </a:r>
            <a:r>
              <a:rPr lang="uk-UA" sz="2000" b="1" i="1" dirty="0">
                <a:solidFill>
                  <a:srgbClr val="C00000"/>
                </a:solidFill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uk-UA" sz="2000" b="1" i="1" dirty="0" smtClean="0">
                <a:solidFill>
                  <a:srgbClr val="C00000"/>
                </a:solidFill>
              </a:rPr>
              <a:t> Е</a:t>
            </a:r>
            <a:r>
              <a:rPr lang="uk-UA" sz="2000" b="1" i="1" dirty="0" smtClean="0">
                <a:solidFill>
                  <a:srgbClr val="C00000"/>
                </a:solidFill>
              </a:rPr>
              <a:t>. Брашарес</a:t>
            </a:r>
            <a:r>
              <a:rPr lang="uk-UA" sz="2000" b="1" i="1" dirty="0">
                <a:solidFill>
                  <a:srgbClr val="C00000"/>
                </a:solidFill>
              </a:rPr>
              <a:t>. Товариство мандрівних джинсів.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</a:pPr>
            <a:endParaRPr lang="uk-UA" sz="2000" b="1" i="1" dirty="0"/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</a:pPr>
            <a:endParaRPr lang="uk-UA" sz="2000" b="1" i="1" dirty="0">
              <a:latin typeface="Bookman Old Style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</a:pPr>
            <a:endParaRPr lang="uk-UA" sz="1600" b="1" i="1" dirty="0">
              <a:latin typeface="Bookman Old Style" pitchFamily="18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rabicPeriod"/>
            </a:pPr>
            <a:endParaRPr lang="uk-UA" sz="16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gumilev-center.ru/wp-content/uploads/2011/12/%D1%87%D0%B8%D1%82%D0%B0%D1%82%D0%B5%D0%BB%D0%B8-%D0%B4%D0%B5%D0%B2%D0%BE%D1%87%D0%BA%D0%B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24458" y="1"/>
            <a:ext cx="5695084" cy="429309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468313" y="4146550"/>
            <a:ext cx="82296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400" b="1" i="1" dirty="0">
                <a:solidFill>
                  <a:srgbClr val="C00000"/>
                </a:solidFill>
                <a:latin typeface="Bookman Old Style" pitchFamily="18" charset="0"/>
              </a:rPr>
              <a:t>Головна умова</a:t>
            </a:r>
            <a:r>
              <a:rPr lang="uk-UA" sz="2400" i="1" dirty="0">
                <a:solidFill>
                  <a:srgbClr val="C00000"/>
                </a:solidFill>
                <a:latin typeface="Bookman Old Style" pitchFamily="18" charset="0"/>
              </a:rPr>
              <a:t>: </a:t>
            </a:r>
            <a:r>
              <a:rPr lang="uk-UA" sz="2400" i="1" dirty="0">
                <a:latin typeface="Bookman Old Style" pitchFamily="18" charset="0"/>
              </a:rPr>
              <a:t>любити книги і читання, бути читачем СА.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400" b="1" i="1" dirty="0">
                <a:solidFill>
                  <a:srgbClr val="C00000"/>
                </a:solidFill>
                <a:latin typeface="Bookman Old Style" pitchFamily="18" charset="0"/>
              </a:rPr>
              <a:t>Учасники</a:t>
            </a:r>
            <a:r>
              <a:rPr lang="uk-UA" sz="2400" i="1" dirty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r>
              <a:rPr lang="uk-UA" sz="2400" i="1" dirty="0">
                <a:latin typeface="Bookman Old Style" pitchFamily="18" charset="0"/>
              </a:rPr>
              <a:t> учні 5-9 класів</a:t>
            </a:r>
            <a:r>
              <a:rPr lang="uk-UA" sz="2400" i="1" dirty="0" smtClean="0">
                <a:latin typeface="Bookman Old Style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Пункт передачі книги</a:t>
            </a:r>
            <a:r>
              <a:rPr lang="uk-UA" sz="2400" i="1" dirty="0" smtClean="0">
                <a:solidFill>
                  <a:srgbClr val="C00000"/>
                </a:solidFill>
              </a:rPr>
              <a:t>:</a:t>
            </a:r>
            <a:r>
              <a:rPr lang="uk-UA" sz="2400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2400" i="1" dirty="0" smtClean="0">
                <a:latin typeface="Bookman Old Style" pitchFamily="18" charset="0"/>
              </a:rPr>
              <a:t>СА.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Термін читання</a:t>
            </a:r>
            <a:r>
              <a:rPr lang="uk-UA" sz="2400" i="1" dirty="0" smtClean="0">
                <a:solidFill>
                  <a:srgbClr val="C00000"/>
                </a:solidFill>
              </a:rPr>
              <a:t>: </a:t>
            </a:r>
            <a:r>
              <a:rPr lang="uk-UA" sz="2400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2400" i="1" dirty="0" smtClean="0">
                <a:latin typeface="Bookman Old Style" pitchFamily="18" charset="0"/>
              </a:rPr>
              <a:t>два тижні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uk-UA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Дистанція </a:t>
            </a:r>
            <a:r>
              <a:rPr lang="uk-UA" sz="2400" b="1" i="1" dirty="0">
                <a:solidFill>
                  <a:srgbClr val="C00000"/>
                </a:solidFill>
                <a:latin typeface="Bookman Old Style" pitchFamily="18" charset="0"/>
              </a:rPr>
              <a:t>читацького забігу</a:t>
            </a:r>
            <a:r>
              <a:rPr lang="uk-UA" sz="2400" i="1" dirty="0">
                <a:solidFill>
                  <a:srgbClr val="C00000"/>
                </a:solidFill>
                <a:latin typeface="Bookman Old Style" pitchFamily="18" charset="0"/>
              </a:rPr>
              <a:t>: </a:t>
            </a:r>
            <a:r>
              <a:rPr lang="uk-UA" sz="2400" i="1" dirty="0">
                <a:latin typeface="Bookman Old Style" pitchFamily="18" charset="0"/>
              </a:rPr>
              <a:t>10 тижнів.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sz="2400" i="1" dirty="0" smtClean="0">
              <a:latin typeface="Bookman Old Style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uk-UA" sz="24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reninform.ru/upload/iblock/25e/11.11%20rytzospdowkizszbdn%201%20+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259632" y="13712"/>
            <a:ext cx="6256741" cy="42945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http://img-fotki.yandex.ru/get/5303/ousoil33.8/0_68a0c_805a553_L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976" y="4467224"/>
            <a:ext cx="4286250" cy="23907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40200" y="4467225"/>
            <a:ext cx="4824413" cy="2201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У </a:t>
            </a:r>
            <a:r>
              <a:rPr lang="uk-UA" sz="12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фінал виходять команди, мінімум із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5 читачів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http://lenagold.narod.ru/fon/clipart/k/knig/kniga1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9075"/>
            <a:ext cx="87376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1116013" y="4076700"/>
            <a:ext cx="68405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2400" i="1" dirty="0">
                <a:latin typeface="Bookman Old Style" pitchFamily="18" charset="0"/>
              </a:rPr>
              <a:t>      На фінальному заході, турнірі –</a:t>
            </a:r>
            <a:r>
              <a:rPr lang="en-US" sz="2400" i="1" dirty="0">
                <a:latin typeface="Bookman Old Style" pitchFamily="18" charset="0"/>
              </a:rPr>
              <a:t> </a:t>
            </a:r>
            <a:endParaRPr lang="uk-UA" sz="2400" i="1" dirty="0">
              <a:latin typeface="Bookman Old Style" pitchFamily="18" charset="0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uk-UA" sz="2400" i="1" dirty="0">
                <a:latin typeface="Bookman Old Style" pitchFamily="18" charset="0"/>
              </a:rPr>
              <a:t>«</a:t>
            </a:r>
            <a:r>
              <a:rPr lang="ru-RU" sz="2400" b="1" i="1" dirty="0">
                <a:solidFill>
                  <a:srgbClr val="C00000"/>
                </a:solidFill>
                <a:latin typeface="Bookman Old Style" pitchFamily="18" charset="0"/>
              </a:rPr>
              <a:t>Книга </a:t>
            </a:r>
            <a:r>
              <a:rPr lang="uk-UA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збирає </a:t>
            </a:r>
            <a:r>
              <a:rPr lang="uk-UA" sz="2400" b="1" i="1" dirty="0">
                <a:solidFill>
                  <a:srgbClr val="C00000"/>
                </a:solidFill>
                <a:latin typeface="Bookman Old Style" pitchFamily="18" charset="0"/>
              </a:rPr>
              <a:t>друзів»</a:t>
            </a:r>
            <a:r>
              <a:rPr lang="uk-UA" sz="2400" b="1" i="1" dirty="0">
                <a:solidFill>
                  <a:srgbClr val="C00000"/>
                </a:solidFill>
              </a:rPr>
              <a:t>,</a:t>
            </a:r>
            <a:r>
              <a:rPr lang="uk-UA" sz="2400" i="1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2400" i="1" dirty="0">
                <a:latin typeface="Bookman Old Style" pitchFamily="18" charset="0"/>
              </a:rPr>
              <a:t>команда цікаво представляє свою книгу, друзів і свій літературний крос.</a:t>
            </a:r>
          </a:p>
        </p:txBody>
      </p:sp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4716463" y="3644900"/>
            <a:ext cx="3744912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uk-UA" sz="2400" i="1">
                <a:latin typeface="Bookman Old Style" pitchFamily="18" charset="0"/>
              </a:rPr>
              <a:t>.</a:t>
            </a:r>
            <a:endParaRPr lang="ru-RU" sz="2400" i="1">
              <a:latin typeface="Bookman Old Style" pitchFamily="18" charset="0"/>
            </a:endParaRPr>
          </a:p>
        </p:txBody>
      </p:sp>
      <p:pic>
        <p:nvPicPr>
          <p:cNvPr id="1030" name="Picture 6" descr="http://bokobok.ru/files/offers/139/detki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475656" y="578007"/>
            <a:ext cx="6264696" cy="34894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6" descr="http://bokobok.ru/files/offers/139/detki1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475656" y="620688"/>
            <a:ext cx="6264696" cy="34894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2286000" y="2940050"/>
            <a:ext cx="45720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uk-UA" i="1">
                <a:latin typeface="Bookman Old Style" pitchFamily="18" charset="0"/>
              </a:rPr>
              <a:t>Вибір переможця відбувається шляхом голосування інших</a:t>
            </a:r>
          </a:p>
          <a:p>
            <a:pPr>
              <a:spcBef>
                <a:spcPct val="20000"/>
              </a:spcBef>
            </a:pPr>
            <a:r>
              <a:rPr lang="uk-UA" i="1">
                <a:latin typeface="Bookman Old Style" pitchFamily="18" charset="0"/>
              </a:rPr>
              <a:t> учасників та глядачів. Переможцем стає команда, яка найкраще представила свою книгу, та команда яка найбільше зібрала друзів-читачів.</a:t>
            </a:r>
            <a:endParaRPr lang="ru-RU" i="1">
              <a:latin typeface="Bookman Old Style" pitchFamily="18" charset="0"/>
            </a:endParaRPr>
          </a:p>
        </p:txBody>
      </p:sp>
      <p:pic>
        <p:nvPicPr>
          <p:cNvPr id="9219" name="Picture 2" descr="F:\фото абон\silver-bronze-vector-material_15-7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13" y="188913"/>
            <a:ext cx="8535988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539552" y="3140968"/>
            <a:ext cx="8320286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uk-UA" sz="2800" i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Вибір переможця,- команди, яка найкраще представила себе та свою книгу, відбувається шляхом голосування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uk-UA" sz="2800" i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глядачів та вболівальників.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uk-UA" sz="2800" i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У додатковій номінації перемагає команда, яка долучила найбільшу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uk-UA" sz="2800" i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кількість читачів до своєї книги.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827584" y="980728"/>
            <a:ext cx="7848997" cy="22018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uk-UA" sz="5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Дякуємо за увагу!</a:t>
            </a:r>
            <a:endParaRPr lang="uk-UA" sz="32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endParaRPr lang="uk-UA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uk-UA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 ідеї: Н. Ю. Кацарська</a:t>
            </a:r>
            <a:r>
              <a:rPr lang="uk-UA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pPr algn="ctr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uk-UA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завідуюча сектором абонемента</a:t>
            </a:r>
            <a:r>
              <a:rPr lang="uk-UA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645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341</Words>
  <Application>Microsoft Office PowerPoint</Application>
  <PresentationFormat>Экран (4:3)</PresentationFormat>
  <Paragraphs>48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HOBD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Літературний  крос «Знайди друга»</dc:title>
  <dc:creator>BIBL3</dc:creator>
  <cp:lastModifiedBy>Сергей</cp:lastModifiedBy>
  <cp:revision>38</cp:revision>
  <dcterms:created xsi:type="dcterms:W3CDTF">2013-06-18T12:41:42Z</dcterms:created>
  <dcterms:modified xsi:type="dcterms:W3CDTF">2013-06-23T19:52:18Z</dcterms:modified>
</cp:coreProperties>
</file>