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9" r:id="rId3"/>
    <p:sldId id="257" r:id="rId4"/>
    <p:sldId id="265" r:id="rId5"/>
    <p:sldId id="260" r:id="rId6"/>
    <p:sldId id="264" r:id="rId7"/>
    <p:sldId id="266" r:id="rId8"/>
    <p:sldId id="270" r:id="rId9"/>
    <p:sldId id="267" r:id="rId10"/>
    <p:sldId id="268" r:id="rId11"/>
    <p:sldId id="263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FF3399"/>
    <a:srgbClr val="FFCCFF"/>
    <a:srgbClr val="FF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81" autoAdjust="0"/>
    <p:restoredTop sz="94624" autoAdjust="0"/>
  </p:normalViewPr>
  <p:slideViewPr>
    <p:cSldViewPr snapToGrid="0">
      <p:cViewPr varScale="1">
        <p:scale>
          <a:sx n="74" d="100"/>
          <a:sy n="74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4F0D2-5D44-4CA3-BB1B-FB94F5E3FFAA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90345-5D68-4B2B-B4DC-38D7B92EA7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90345-5D68-4B2B-B4DC-38D7B92EA7B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6040-55FD-4F21-865A-5E294EF46358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4B6D-4511-4D8C-9F48-12865ECD48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6040-55FD-4F21-865A-5E294EF46358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4B6D-4511-4D8C-9F48-12865ECD48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6040-55FD-4F21-865A-5E294EF46358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4B6D-4511-4D8C-9F48-12865ECD48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6040-55FD-4F21-865A-5E294EF46358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4B6D-4511-4D8C-9F48-12865ECD48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6040-55FD-4F21-865A-5E294EF46358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4B6D-4511-4D8C-9F48-12865ECD48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6040-55FD-4F21-865A-5E294EF46358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4B6D-4511-4D8C-9F48-12865ECD48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6040-55FD-4F21-865A-5E294EF46358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4B6D-4511-4D8C-9F48-12865ECD48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6040-55FD-4F21-865A-5E294EF46358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4B6D-4511-4D8C-9F48-12865ECD48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6040-55FD-4F21-865A-5E294EF46358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4B6D-4511-4D8C-9F48-12865ECD48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6040-55FD-4F21-865A-5E294EF46358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4B6D-4511-4D8C-9F48-12865ECD48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6040-55FD-4F21-865A-5E294EF46358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4B6D-4511-4D8C-9F48-12865ECD48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56040-55FD-4F21-865A-5E294EF46358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C4B6D-4511-4D8C-9F48-12865ECD48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main\&#1084;&#1072;&#1084;&#1072;\bookfighter\BOOKFIGHTER\sportivnaya-gimnastika-quotBez-slovquot-Muzyka-Bardin-A(muzofon.com).mp3" TargetMode="Externa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my.mail.ru/mail/detskaya.biblioteka.91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Дмитрий\Desktop\Рисунок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282225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6215" y="2691685"/>
            <a:ext cx="8564450" cy="4166315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sz="3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(Инновационный проект)</a:t>
            </a:r>
          </a:p>
          <a:p>
            <a:pPr algn="ctr"/>
            <a:endParaRPr lang="ru-RU" sz="28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  <a:p>
            <a:pPr algn="ctr"/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Автор</a:t>
            </a: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: </a:t>
            </a:r>
            <a:r>
              <a:rPr lang="ru-RU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Волошина  Виктория </a:t>
            </a:r>
            <a:r>
              <a:rPr lang="ru-RU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Николаевна </a:t>
            </a:r>
            <a:endParaRPr lang="ru-RU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  <a:p>
            <a:pPr algn="ctr"/>
            <a:endParaRPr lang="ru-RU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8841" y="2650885"/>
            <a:ext cx="184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6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04686" y="399534"/>
            <a:ext cx="672011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6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adeus" pitchFamily="2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deus" pitchFamily="2" charset="0"/>
                <a:ea typeface="Arial Unicode MS" pitchFamily="34" charset="-128"/>
                <a:cs typeface="Arial Unicode MS" pitchFamily="34" charset="-128"/>
              </a:rPr>
              <a:t>«   </a:t>
            </a:r>
            <a:r>
              <a:rPr lang="en-US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Arial Unicode MS" pitchFamily="34" charset="-128"/>
                <a:cs typeface="Arial Unicode MS" pitchFamily="34" charset="-128"/>
              </a:rPr>
              <a:t>Bookfighter</a:t>
            </a:r>
            <a:r>
              <a:rPr lang="uk-U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deus" pitchFamily="2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deus" pitchFamily="2" charset="0"/>
                <a:ea typeface="Arial Unicode MS" pitchFamily="34" charset="-128"/>
                <a:cs typeface="Arial Unicode MS" pitchFamily="34" charset="-128"/>
              </a:rPr>
              <a:t>»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deus" pitchFamily="2" charset="0"/>
                <a:ea typeface="Arial Unicode MS" pitchFamily="34" charset="-128"/>
                <a:cs typeface="Arial Unicode MS" pitchFamily="34" charset="-128"/>
              </a:rPr>
              <a:t> </a:t>
            </a:r>
            <a:b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deus" pitchFamily="2" charset="0"/>
                <a:ea typeface="Arial Unicode MS" pitchFamily="34" charset="-128"/>
                <a:cs typeface="Arial Unicode MS" pitchFamily="34" charset="-128"/>
              </a:rPr>
            </a:b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Arial Unicode MS" pitchFamily="34" charset="-128"/>
                <a:cs typeface="Arial Unicode MS" pitchFamily="34" charset="-128"/>
              </a:rPr>
              <a:t> « </a:t>
            </a: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Arial Unicode MS" pitchFamily="34" charset="-128"/>
                <a:cs typeface="Arial Unicode MS" pitchFamily="34" charset="-128"/>
              </a:rPr>
              <a:t>Книжный боец</a:t>
            </a: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Arial Unicode MS" pitchFamily="34" charset="-128"/>
                <a:cs typeface="Arial Unicode MS" pitchFamily="34" charset="-128"/>
              </a:rPr>
              <a:t>»</a:t>
            </a:r>
            <a:b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Arial Unicode MS" pitchFamily="34" charset="-128"/>
                <a:cs typeface="Arial Unicode MS" pitchFamily="34" charset="-128"/>
              </a:rPr>
            </a:br>
            <a:r>
              <a:rPr lang="uk-UA" sz="6000" dirty="0" smtClean="0">
                <a:latin typeface="Round Script" pitchFamily="34" charset="0"/>
              </a:rPr>
              <a:t/>
            </a:r>
            <a:br>
              <a:rPr lang="uk-UA" sz="6000" dirty="0" smtClean="0">
                <a:latin typeface="Round Script" pitchFamily="34" charset="0"/>
              </a:rPr>
            </a:b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9" name="sportivnaya-gimnastika-quotBez-slovquot-Muzyka-Bardin-A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191818" y="5752270"/>
            <a:ext cx="304800" cy="304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96214" y="579549"/>
            <a:ext cx="8847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Городская детская библиотека г. Армянск</a:t>
            </a:r>
          </a:p>
        </p:txBody>
      </p:sp>
    </p:spTree>
  </p:cSld>
  <p:clrMapOvr>
    <a:masterClrMapping/>
  </p:clrMapOvr>
  <p:transition spd="slow" advTm="7130">
    <p:newsflash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1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8930" y="334852"/>
            <a:ext cx="81932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Обоснование </a:t>
            </a:r>
            <a:r>
              <a:rPr lang="ru-RU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инновационности</a:t>
            </a:r>
            <a:endParaRPr lang="ru-RU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4096" y="1416676"/>
            <a:ext cx="65553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Инновационность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идеи заключается в возможности даже в такие традиционные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мероприятия,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как «Читатель года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»,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внести немного новизны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Calibri" pitchFamily="34" charset="0"/>
                <a:cs typeface="Narkisim" pitchFamily="34" charset="-79"/>
              </a:rPr>
              <a:t>и свежести,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cs typeface="Narkisim" pitchFamily="34" charset="-79"/>
              </a:rPr>
              <a:t> с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Calibri" pitchFamily="34" charset="0"/>
                <a:cs typeface="Narkisim" pitchFamily="34" charset="-79"/>
              </a:rPr>
              <a:t>делать их ярче, динамичнее, зрелищнее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Выноска-облако 12"/>
          <p:cNvSpPr/>
          <p:nvPr/>
        </p:nvSpPr>
        <p:spPr>
          <a:xfrm rot="11183935">
            <a:off x="412124" y="4366494"/>
            <a:ext cx="3940936" cy="245986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Выноска-облако 13"/>
          <p:cNvSpPr/>
          <p:nvPr/>
        </p:nvSpPr>
        <p:spPr>
          <a:xfrm rot="10800000">
            <a:off x="4893971" y="4146997"/>
            <a:ext cx="4007801" cy="2407774"/>
          </a:xfrm>
          <a:prstGeom prst="cloudCallout">
            <a:avLst/>
          </a:prstGeom>
          <a:scene3d>
            <a:camera prst="orthographicFront">
              <a:rot lat="0" lon="10799978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12" name="Выноска-облако 11"/>
          <p:cNvSpPr/>
          <p:nvPr/>
        </p:nvSpPr>
        <p:spPr>
          <a:xfrm>
            <a:off x="4481848" y="425003"/>
            <a:ext cx="4250028" cy="206062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Выноска-облако 14"/>
          <p:cNvSpPr/>
          <p:nvPr/>
        </p:nvSpPr>
        <p:spPr>
          <a:xfrm>
            <a:off x="0" y="244698"/>
            <a:ext cx="4468970" cy="2562895"/>
          </a:xfrm>
          <a:prstGeom prst="cloudCallout">
            <a:avLst/>
          </a:prstGeom>
          <a:scene3d>
            <a:camera prst="orthographicFront">
              <a:rot lat="0" lon="10799977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49701" y="2784988"/>
            <a:ext cx="457368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Narkisim" pitchFamily="34" charset="-79"/>
              </a:rPr>
              <a:t>Результаты</a:t>
            </a:r>
          </a:p>
        </p:txBody>
      </p:sp>
      <p:sp>
        <p:nvSpPr>
          <p:cNvPr id="16" name="TextBox 15"/>
          <p:cNvSpPr txBox="1"/>
          <p:nvPr/>
        </p:nvSpPr>
        <p:spPr>
          <a:xfrm rot="239693">
            <a:off x="306719" y="498238"/>
            <a:ext cx="39938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200" b="1" dirty="0" smtClean="0">
                <a:latin typeface="Comic Sans MS" pitchFamily="66" charset="0"/>
                <a:ea typeface="Calibri" pitchFamily="34" charset="0"/>
                <a:cs typeface="Narkisim" pitchFamily="34" charset="-79"/>
              </a:rPr>
              <a:t>Откроет новые горизонты развития, повысит</a:t>
            </a:r>
            <a:r>
              <a:rPr lang="ru-RU" sz="2200" b="1" dirty="0" smtClean="0">
                <a:latin typeface="Comic Sans MS" pitchFamily="66" charset="0"/>
                <a:cs typeface="Narkisim" pitchFamily="34" charset="-79"/>
              </a:rPr>
              <a:t> </a:t>
            </a:r>
            <a:r>
              <a:rPr lang="ru-RU" sz="2200" b="1" dirty="0" smtClean="0">
                <a:latin typeface="Comic Sans MS" pitchFamily="66" charset="0"/>
                <a:ea typeface="Calibri" pitchFamily="34" charset="0"/>
                <a:cs typeface="Narkisim" pitchFamily="34" charset="-79"/>
              </a:rPr>
              <a:t>качество обслуживания и положительно повлияет на репутацию библиотеки.</a:t>
            </a:r>
            <a:endParaRPr lang="ru-RU" sz="2200" b="1" dirty="0" smtClean="0">
              <a:latin typeface="Comic Sans MS" pitchFamily="66" charset="0"/>
              <a:cs typeface="Narkisim" pitchFamily="34" charset="-79"/>
            </a:endParaRPr>
          </a:p>
          <a:p>
            <a:pPr algn="ctr"/>
            <a:endParaRPr lang="ru-RU" sz="2200" b="1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21327705">
            <a:off x="4788854" y="654799"/>
            <a:ext cx="35932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latin typeface="Comic Sans MS" pitchFamily="66" charset="0"/>
              </a:rPr>
              <a:t>Запись новых читателей в результате увеличения заявок на участие в мероприятии</a:t>
            </a:r>
            <a:endParaRPr lang="ru-RU" sz="2200" b="1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21254914">
            <a:off x="682580" y="4636394"/>
            <a:ext cx="330987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latin typeface="Comic Sans MS" pitchFamily="66" charset="0"/>
              </a:rPr>
              <a:t>Увеличение читательского спроса на увлекательную и интересную литературу</a:t>
            </a:r>
            <a:endParaRPr lang="ru-RU" sz="2200" b="1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316106">
            <a:off x="5331854" y="4456090"/>
            <a:ext cx="26015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omic Sans MS" pitchFamily="66" charset="0"/>
              </a:rPr>
              <a:t>Увеличение числа посещений библиотеки</a:t>
            </a:r>
            <a:endParaRPr lang="ru-RU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 advTm="66362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>
                <a:alpha val="58000"/>
              </a:srgb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4856" y="321973"/>
            <a:ext cx="7392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Спасибо за внимание!</a:t>
            </a:r>
            <a:endParaRPr lang="ru-RU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5460" y="1725769"/>
            <a:ext cx="765005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Городская детская библиотека г. Армянск</a:t>
            </a:r>
          </a:p>
          <a:p>
            <a:pPr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Наш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@: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hlinkClick r:id="rId2"/>
              </a:rPr>
              <a:t>detskaya.biblioteka.91@mail.ru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(06567) 3-28-43</a:t>
            </a:r>
            <a:b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</a:b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/>
            </a:r>
            <a:b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</a:br>
            <a:r>
              <a:rPr lang="uk-UA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м.т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050-745-88-09</a:t>
            </a:r>
          </a:p>
          <a:p>
            <a:pPr algn="ctr"/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       067-724-39-49</a:t>
            </a: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pPr algn="ctr"/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0000"/>
            <a:lumOff val="40000"/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Переустановка\Вика\BOOKFIGHTER\рис к презентации\книг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09744"/>
            <a:ext cx="3663810" cy="2824186"/>
          </a:xfrm>
          <a:prstGeom prst="rect">
            <a:avLst/>
          </a:prstGeom>
          <a:noFill/>
        </p:spPr>
      </p:pic>
      <p:sp>
        <p:nvSpPr>
          <p:cNvPr id="5" name="Выноска-облако 4"/>
          <p:cNvSpPr/>
          <p:nvPr/>
        </p:nvSpPr>
        <p:spPr>
          <a:xfrm rot="958695">
            <a:off x="2805382" y="52159"/>
            <a:ext cx="6274614" cy="4894914"/>
          </a:xfrm>
          <a:prstGeom prst="cloudCallout">
            <a:avLst>
              <a:gd name="adj1" fmla="val -26095"/>
              <a:gd name="adj2" fmla="val 72992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074505" y="-265043"/>
            <a:ext cx="606949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ru-RU" sz="2800" i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ru-RU" sz="2800" i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ru-RU" sz="2800" i="1" dirty="0" smtClean="0">
                <a:latin typeface="Comic Sans MS" pitchFamily="66" charset="0"/>
              </a:rPr>
              <a:t>Дорогие друзья!</a:t>
            </a:r>
          </a:p>
          <a:p>
            <a:pPr algn="ctr">
              <a:buNone/>
            </a:pPr>
            <a:r>
              <a:rPr lang="ru-RU" sz="2800" i="1" dirty="0" smtClean="0">
                <a:latin typeface="Comic Sans MS" pitchFamily="66" charset="0"/>
              </a:rPr>
              <a:t>Предлагаем провести  соревнование под названием </a:t>
            </a:r>
          </a:p>
          <a:p>
            <a:pPr algn="ctr">
              <a:buNone/>
            </a:pPr>
            <a:r>
              <a:rPr lang="ru-RU" sz="2800" i="1" dirty="0" smtClean="0">
                <a:latin typeface="Comic Sans MS" pitchFamily="66" charset="0"/>
              </a:rPr>
              <a:t>«</a:t>
            </a:r>
            <a:r>
              <a:rPr lang="en-US" sz="2800" i="1" dirty="0" err="1" smtClean="0">
                <a:latin typeface="Comic Sans MS" pitchFamily="66" charset="0"/>
              </a:rPr>
              <a:t>Bookfighter</a:t>
            </a:r>
            <a:r>
              <a:rPr lang="ru-RU" sz="2800" i="1" dirty="0" smtClean="0">
                <a:latin typeface="Comic Sans MS" pitchFamily="66" charset="0"/>
              </a:rPr>
              <a:t>» (</a:t>
            </a:r>
            <a:r>
              <a:rPr lang="en-US" sz="2800" i="1" dirty="0" smtClean="0">
                <a:latin typeface="Comic Sans MS" pitchFamily="66" charset="0"/>
              </a:rPr>
              <a:t>fighter</a:t>
            </a:r>
            <a:r>
              <a:rPr lang="ru-RU" sz="2800" i="1" dirty="0" smtClean="0">
                <a:latin typeface="Comic Sans MS" pitchFamily="66" charset="0"/>
              </a:rPr>
              <a:t>  от англ. - боец) - «Книжный боец». </a:t>
            </a:r>
          </a:p>
          <a:p>
            <a:pPr algn="ctr">
              <a:buNone/>
            </a:pPr>
            <a:r>
              <a:rPr lang="ru-RU" sz="2800" i="1" dirty="0" smtClean="0">
                <a:latin typeface="Comic Sans MS" pitchFamily="66" charset="0"/>
              </a:rPr>
              <a:t>Девиз битвы:</a:t>
            </a:r>
          </a:p>
          <a:p>
            <a:pPr algn="ctr">
              <a:buNone/>
            </a:pP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«Читайте с нами, читайте как мы, читайте лучше нас!»  </a:t>
            </a:r>
          </a:p>
          <a:p>
            <a:endParaRPr lang="ru-RU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Tm="15087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4546" y="-122546"/>
            <a:ext cx="9298546" cy="69869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970468" y="0"/>
            <a:ext cx="7495504" cy="271744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Идеей к созданию данного мероприятия послужило английское движение «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Буккроссинг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». Только в нашем соревновании участники не </a:t>
            </a:r>
          </a:p>
          <a:p>
            <a:pPr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«отпускают» любимую книгу, </a:t>
            </a:r>
          </a:p>
          <a:p>
            <a:pPr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 «бьются» за нее.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advTm="32869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6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Дмитрий\Desktop\ornament+vektornij+ornament+tcvetochnij+ornament+ornament+tcveti+geometricheskij+ornament+ornament+oboi+97161554085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-1" y="0"/>
            <a:ext cx="9144001" cy="6858987"/>
          </a:xfrm>
          <a:prstGeom prst="rect">
            <a:avLst/>
          </a:prstGeom>
          <a:noFill/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70189" y="2523064"/>
            <a:ext cx="49798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3">
                  <a:lumMod val="60000"/>
                  <a:lumOff val="40000"/>
                </a:schemeClr>
              </a:buClr>
              <a:buSzTx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1326524"/>
            <a:ext cx="9144000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Пропаганда литературы</a:t>
            </a:r>
          </a:p>
          <a:p>
            <a:pPr lvl="0" algn="ctr">
              <a:lnSpc>
                <a:spcPct val="150000"/>
              </a:lnSpc>
              <a:buFont typeface="Wingdings" pitchFamily="2" charset="2"/>
              <a:buChar char="ü"/>
            </a:pPr>
            <a:r>
              <a:rPr lang="uk-UA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Calibri" pitchFamily="34" charset="0"/>
                <a:cs typeface="Times New Roman" pitchFamily="18" charset="0"/>
              </a:rPr>
              <a:t>Обмен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Calibri" pitchFamily="34" charset="0"/>
                <a:cs typeface="Times New Roman" pitchFamily="18" charset="0"/>
              </a:rPr>
              <a:t>мнениями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Calibri" pitchFamily="34" charset="0"/>
                <a:cs typeface="Times New Roman" pitchFamily="18" charset="0"/>
              </a:rPr>
              <a:t> и культура </a:t>
            </a:r>
            <a:r>
              <a:rPr lang="uk-UA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ea typeface="Calibri" pitchFamily="34" charset="0"/>
                <a:cs typeface="Times New Roman" pitchFamily="18" charset="0"/>
              </a:rPr>
              <a:t>общения</a:t>
            </a: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  <a:ea typeface="Calibri" pitchFamily="34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Выявление уровня самообразования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Привлечение к чтению, поиск увлекательной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и интересной литературы</a:t>
            </a:r>
          </a:p>
          <a:p>
            <a:pPr algn="ctr">
              <a:lnSpc>
                <a:spcPct val="150000"/>
              </a:lnSpc>
            </a:pPr>
            <a:endParaRPr lang="ru-RU" sz="4000" dirty="0" smtClean="0">
              <a:latin typeface="Gabriola" pitchFamily="82" charset="0"/>
            </a:endParaRPr>
          </a:p>
          <a:p>
            <a:pPr lvl="0" algn="ctr">
              <a:lnSpc>
                <a:spcPct val="150000"/>
              </a:lnSpc>
            </a:pPr>
            <a:endParaRPr lang="ru-RU" sz="4000" dirty="0" smtClean="0">
              <a:latin typeface="Gabriola" pitchFamily="82" charset="0"/>
            </a:endParaRPr>
          </a:p>
          <a:p>
            <a:pPr algn="ctr">
              <a:lnSpc>
                <a:spcPct val="150000"/>
              </a:lnSpc>
            </a:pPr>
            <a:endParaRPr lang="ru-RU" sz="4000" dirty="0" smtClean="0">
              <a:latin typeface="Gabriola" pitchFamily="82" charset="0"/>
            </a:endParaRPr>
          </a:p>
          <a:p>
            <a:pPr algn="ctr">
              <a:lnSpc>
                <a:spcPct val="150000"/>
              </a:lnSpc>
            </a:pPr>
            <a:endParaRPr lang="ru-RU" sz="4000" dirty="0">
              <a:latin typeface="Gabriola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60608"/>
            <a:ext cx="9234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7200" b="1" dirty="0" err="1" smtClean="0">
                <a:latin typeface="Gabriola" pitchFamily="82" charset="0"/>
              </a:rPr>
              <a:t>Цель</a:t>
            </a:r>
            <a:r>
              <a:rPr lang="uk-UA" sz="7200" b="1" dirty="0" smtClean="0">
                <a:latin typeface="Gabriola" pitchFamily="82" charset="0"/>
              </a:rPr>
              <a:t>:</a:t>
            </a:r>
            <a:endParaRPr lang="ru-RU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37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Motion origin="layout" path="M -0.00833 -0.00093 C 0.12083 0.17199 0.24965 0.34491 0.37344 0.41181 C 0.49636 0.4787 0.64184 0.4213 0.73281 0.40023 C 0.82361 0.37917 0.87552 0.34537 0.91875 0.28565 C 0.96146 0.22593 0.97726 0.10023 0.99011 0.04213 C 1.00313 -0.0162 0.99497 -0.04583 0.99618 -0.06389 " pathEditMode="relative" rAng="0" ptsTypes="aa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6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alpha val="1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69383" y="318255"/>
            <a:ext cx="4647426" cy="1015663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prstMaterial="powder"/>
          </a:bodyPr>
          <a:lstStyle/>
          <a:p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План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  <a:latin typeface="Gabriola" pitchFamily="82" charset="0"/>
              </a:rPr>
              <a:t> 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Gabriola" pitchFamily="82" charset="0"/>
              </a:rPr>
              <a:t>реализации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  <a:latin typeface="Gabriola" pitchFamily="82" charset="0"/>
              </a:rPr>
              <a:t>:</a:t>
            </a:r>
            <a:endParaRPr lang="ru-RU" sz="6000" dirty="0">
              <a:solidFill>
                <a:schemeClr val="tx2">
                  <a:lumMod val="75000"/>
                </a:schemeClr>
              </a:solidFill>
              <a:latin typeface="Gabriola" pitchFamily="82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51693" y="1089289"/>
            <a:ext cx="8792307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71500" marR="0" lvl="0" indent="-57150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sz="3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еклама и объявления о данном мероприятии в библиотеках, по ТВ, учебных заведениях</a:t>
            </a:r>
          </a:p>
          <a:p>
            <a:pPr marL="571500" marR="0" lvl="0" indent="-57150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uk-UA" sz="3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ыбор</a:t>
            </a:r>
            <a:r>
              <a:rPr lang="ru-RU" sz="3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участников.</a:t>
            </a:r>
          </a:p>
          <a:p>
            <a:pPr marL="571500" marR="0" lvl="0" indent="-57150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sz="3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 темы</a:t>
            </a:r>
          </a:p>
          <a:p>
            <a:pPr marL="571500" marR="0" lvl="0" indent="-57150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Работа над сценарием</a:t>
            </a:r>
          </a:p>
          <a:p>
            <a:pPr marL="571500" marR="0" lvl="0" indent="-57150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sz="3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Подборка вопросов</a:t>
            </a:r>
          </a:p>
          <a:p>
            <a:pPr marL="571500" marR="0" lvl="0" indent="-57150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Разработка книжной выставки</a:t>
            </a:r>
          </a:p>
          <a:p>
            <a:pPr marL="571500" marR="0" lvl="0" indent="-57150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sz="3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Подборка литературы </a:t>
            </a:r>
          </a:p>
          <a:p>
            <a:pPr marL="571500" marR="0" lvl="0" indent="-57150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sz="3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Выбор музыкального оформления</a:t>
            </a:r>
          </a:p>
          <a:p>
            <a:pPr marL="571500" marR="0" lvl="0" indent="-57150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sz="32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Приглашение жюри</a:t>
            </a:r>
          </a:p>
          <a:p>
            <a:pPr marL="571500" marR="0" lvl="0" indent="-5715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romanUcPeriod"/>
              <a:tabLst/>
            </a:pP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Рисунок 1" descr="sova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3685" y="4916182"/>
            <a:ext cx="1678297" cy="1663524"/>
          </a:xfrm>
          <a:prstGeom prst="rect">
            <a:avLst/>
          </a:prstGeom>
          <a:noFill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660" y="183105"/>
            <a:ext cx="1369441" cy="11061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 advTm="18704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06303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          Этапы </a:t>
            </a: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«битвы»</a:t>
            </a:r>
            <a:endParaRPr lang="ru-RU" sz="4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3336" y="643944"/>
            <a:ext cx="8860664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50000"/>
              </a:lnSpc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Битва длится 3 раунда:</a:t>
            </a:r>
          </a:p>
          <a:p>
            <a:pPr marL="342900" indent="-342900">
              <a:lnSpc>
                <a:spcPct val="150000"/>
              </a:lnSpc>
            </a:pPr>
            <a:r>
              <a:rPr lang="ru-RU" sz="3200" b="1" dirty="0" smtClean="0">
                <a:latin typeface="Segoe Print" pitchFamily="2" charset="0"/>
              </a:rPr>
              <a:t>1 раунд </a:t>
            </a:r>
            <a:r>
              <a:rPr lang="ru-RU" sz="3200" dirty="0" smtClean="0">
                <a:latin typeface="Segoe Print" pitchFamily="2" charset="0"/>
              </a:rPr>
              <a:t>– приветствие соперников</a:t>
            </a:r>
          </a:p>
          <a:p>
            <a:pPr marL="342900" indent="-342900">
              <a:lnSpc>
                <a:spcPct val="150000"/>
              </a:lnSpc>
            </a:pPr>
            <a:r>
              <a:rPr lang="ru-RU" sz="3200" b="1" dirty="0" smtClean="0">
                <a:latin typeface="Segoe Print" pitchFamily="2" charset="0"/>
              </a:rPr>
              <a:t>2 раунд </a:t>
            </a:r>
            <a:r>
              <a:rPr lang="ru-RU" sz="3200" dirty="0" smtClean="0">
                <a:latin typeface="Segoe Print" pitchFamily="2" charset="0"/>
              </a:rPr>
              <a:t>– творческий подход к пропаганде или рекламе любимой книги.</a:t>
            </a:r>
          </a:p>
          <a:p>
            <a:pPr marL="342900" indent="-342900">
              <a:lnSpc>
                <a:spcPct val="150000"/>
              </a:lnSpc>
            </a:pPr>
            <a:r>
              <a:rPr lang="ru-RU" sz="3200" b="1" dirty="0" smtClean="0">
                <a:latin typeface="Segoe Print" pitchFamily="2" charset="0"/>
              </a:rPr>
              <a:t>3 раунд </a:t>
            </a:r>
            <a:r>
              <a:rPr lang="ru-RU" sz="3200" dirty="0" smtClean="0">
                <a:latin typeface="Segoe Print" pitchFamily="2" charset="0"/>
              </a:rPr>
              <a:t>– «Битва»  ( ведущий задает каждому из участников вопросы по его теме.</a:t>
            </a:r>
          </a:p>
          <a:p>
            <a:pPr marL="342900" indent="-342900">
              <a:lnSpc>
                <a:spcPct val="150000"/>
              </a:lnSpc>
            </a:pPr>
            <a:r>
              <a:rPr lang="ru-RU" sz="3200" dirty="0" smtClean="0">
                <a:latin typeface="Segoe Print" pitchFamily="2" charset="0"/>
              </a:rPr>
              <a:t/>
            </a:r>
            <a:br>
              <a:rPr lang="ru-RU" sz="3200" dirty="0" smtClean="0">
                <a:latin typeface="Segoe Print" pitchFamily="2" charset="0"/>
              </a:rPr>
            </a:br>
            <a:endParaRPr lang="ru-RU" sz="3200" dirty="0">
              <a:latin typeface="Segoe Print" pitchFamily="2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5512805"/>
            <a:ext cx="891177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Segoe Print" pitchFamily="2" charset="0"/>
                <a:ea typeface="Calibri" pitchFamily="34" charset="0"/>
                <a:cs typeface="Times New Roman" pitchFamily="18" charset="0"/>
              </a:rPr>
              <a:t>       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Segoe Print" pitchFamily="2" charset="0"/>
              <a:cs typeface="Arial" pitchFamily="34" charset="0"/>
            </a:endParaRPr>
          </a:p>
        </p:txBody>
      </p:sp>
    </p:spTree>
  </p:cSld>
  <p:clrMapOvr>
    <a:masterClrMapping/>
  </p:clrMapOvr>
  <p:transition advTm="48703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500" decel="100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100000" fill="hold">
                                          <p:stCondLst>
                                            <p:cond delay="4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Горизонтальный свиток 6"/>
          <p:cNvSpPr/>
          <p:nvPr/>
        </p:nvSpPr>
        <p:spPr>
          <a:xfrm>
            <a:off x="154545" y="2498501"/>
            <a:ext cx="8770513" cy="4198513"/>
          </a:xfrm>
          <a:prstGeom prst="horizont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2123" y="373488"/>
            <a:ext cx="6490953" cy="5752676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Б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ойцы» могут использовать</a:t>
            </a:r>
            <a:r>
              <a:rPr kumimoji="0" lang="ru-RU" b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0-секундные паузы.</a:t>
            </a:r>
            <a:r>
              <a:rPr kumimoji="0" lang="ru-RU" b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НО, в случае задержки ответа после 20 сек. 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частнику объявляется</a:t>
            </a:r>
            <a:r>
              <a:rPr kumimoji="0" lang="ru-RU" b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endParaRPr lang="ru-RU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5123" name="Picture 3" descr="C:\Users\Дмитрий\Desktop\retsept_kokteilya_s_sake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9944" y="0"/>
            <a:ext cx="2404055" cy="180304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34096" y="2794715"/>
            <a:ext cx="79977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latin typeface="Segoe Print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C00000"/>
                </a:solidFill>
                <a:latin typeface="Segoe Print" pitchFamily="2" charset="0"/>
              </a:rPr>
              <a:t> нокаут- </a:t>
            </a:r>
            <a:r>
              <a:rPr lang="ru-RU" sz="2800" dirty="0" smtClean="0">
                <a:latin typeface="Segoe Print" pitchFamily="2" charset="0"/>
              </a:rPr>
              <a:t>если «боец» не дает ответ на вопрос.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C00000"/>
                </a:solidFill>
                <a:latin typeface="Segoe Print" pitchFamily="2" charset="0"/>
              </a:rPr>
              <a:t> нокдаун </a:t>
            </a:r>
            <a:r>
              <a:rPr lang="ru-RU" sz="2800" dirty="0" smtClean="0">
                <a:latin typeface="Segoe Print" pitchFamily="2" charset="0"/>
              </a:rPr>
              <a:t>– ответ есть, но неправильный или неполный.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C00000"/>
                </a:solidFill>
                <a:latin typeface="Segoe Print" pitchFamily="2" charset="0"/>
              </a:rPr>
              <a:t> аут </a:t>
            </a:r>
            <a:r>
              <a:rPr lang="ru-RU" sz="2800" dirty="0" smtClean="0">
                <a:latin typeface="Segoe Print" pitchFamily="2" charset="0"/>
              </a:rPr>
              <a:t>– нет ответов на все вопросы. Выход из битвы.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347730" y="1700011"/>
            <a:ext cx="8487177" cy="3052293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“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Экспресс</a:t>
            </a:r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-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лото</a:t>
            </a:r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”</a:t>
            </a:r>
            <a:r>
              <a:rPr lang="ru-RU" dirty="0" smtClean="0">
                <a:latin typeface="Gabriola" pitchFamily="82" charset="0"/>
              </a:rPr>
              <a:t/>
            </a:r>
            <a:br>
              <a:rPr lang="ru-RU" dirty="0" smtClean="0">
                <a:latin typeface="Gabriola" pitchFamily="82" charset="0"/>
              </a:rPr>
            </a:br>
            <a:r>
              <a:rPr lang="ru-RU" sz="5300" dirty="0" smtClean="0">
                <a:latin typeface="Gabriola" pitchFamily="82" charset="0"/>
              </a:rPr>
              <a:t>(дополнительные вопросы от жюри)</a:t>
            </a:r>
            <a:endParaRPr lang="ru-RU" sz="5300" dirty="0"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>
              <a:buNone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Если «бойцы» набирают равное количество баллов и жюри затрудняется в определении победителя «битвы»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1026" name="Picture 2" descr="C:\Users\Дмитрий\Downloads\ris_k_prezentatsii\рис к презентации\loto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7008" y="4385256"/>
            <a:ext cx="3296991" cy="2472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8338" y="154546"/>
            <a:ext cx="61432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Партнёрство</a:t>
            </a:r>
            <a:endParaRPr lang="ru-RU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3" name="Волна 2"/>
          <p:cNvSpPr/>
          <p:nvPr/>
        </p:nvSpPr>
        <p:spPr>
          <a:xfrm rot="261283">
            <a:off x="193396" y="1411091"/>
            <a:ext cx="4489292" cy="2292439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/>
          </a:p>
        </p:txBody>
      </p:sp>
      <p:sp>
        <p:nvSpPr>
          <p:cNvPr id="4" name="Двойная волна 3"/>
          <p:cNvSpPr/>
          <p:nvPr/>
        </p:nvSpPr>
        <p:spPr>
          <a:xfrm>
            <a:off x="5009882" y="3322749"/>
            <a:ext cx="3644721" cy="2343955"/>
          </a:xfrm>
          <a:prstGeom prst="double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/>
          </a:p>
        </p:txBody>
      </p:sp>
      <p:sp>
        <p:nvSpPr>
          <p:cNvPr id="5" name="Двойная волна 4"/>
          <p:cNvSpPr/>
          <p:nvPr/>
        </p:nvSpPr>
        <p:spPr>
          <a:xfrm>
            <a:off x="695459" y="4172755"/>
            <a:ext cx="3786389" cy="2189408"/>
          </a:xfrm>
          <a:prstGeom prst="double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/>
          </a:p>
        </p:txBody>
      </p:sp>
      <p:sp>
        <p:nvSpPr>
          <p:cNvPr id="6" name="TextBox 5"/>
          <p:cNvSpPr txBox="1"/>
          <p:nvPr/>
        </p:nvSpPr>
        <p:spPr>
          <a:xfrm rot="498346">
            <a:off x="214748" y="1912280"/>
            <a:ext cx="4402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Студенты Крымского Гуманитарного Университета 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2761" y="3490175"/>
            <a:ext cx="35932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Центр Детского и юношеского творчества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1217" y="4378817"/>
            <a:ext cx="37606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Читатели детской библиотеки и учащиеся школ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pic>
        <p:nvPicPr>
          <p:cNvPr id="6146" name="Picture 2" descr="C:\Users\Дмитрий\Desktop\handsha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3070" y="252949"/>
            <a:ext cx="2862402" cy="22326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1571</TotalTime>
  <Words>369</Words>
  <Application>Microsoft Office PowerPoint</Application>
  <PresentationFormat>Экран (4:3)</PresentationFormat>
  <Paragraphs>67</Paragraphs>
  <Slides>12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“Экспресс-лото” (дополнительные вопросы от жюри)</vt:lpstr>
      <vt:lpstr>Слайд 9</vt:lpstr>
      <vt:lpstr>Слайд 10</vt:lpstr>
      <vt:lpstr>Слайд 11</vt:lpstr>
      <vt:lpstr>Слайд 12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Дмитрий</cp:lastModifiedBy>
  <cp:revision>171</cp:revision>
  <dcterms:created xsi:type="dcterms:W3CDTF">2013-01-20T12:16:46Z</dcterms:created>
  <dcterms:modified xsi:type="dcterms:W3CDTF">2013-06-19T10:35:59Z</dcterms:modified>
</cp:coreProperties>
</file>