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48"/>
  </p:handoutMasterIdLst>
  <p:sldIdLst>
    <p:sldId id="256" r:id="rId2"/>
    <p:sldId id="258" r:id="rId3"/>
    <p:sldId id="267" r:id="rId4"/>
    <p:sldId id="268" r:id="rId5"/>
    <p:sldId id="270" r:id="rId6"/>
    <p:sldId id="271" r:id="rId7"/>
    <p:sldId id="272" r:id="rId8"/>
    <p:sldId id="273" r:id="rId9"/>
    <p:sldId id="274" r:id="rId10"/>
    <p:sldId id="275" r:id="rId11"/>
    <p:sldId id="278" r:id="rId12"/>
    <p:sldId id="257" r:id="rId13"/>
    <p:sldId id="279" r:id="rId14"/>
    <p:sldId id="280" r:id="rId15"/>
    <p:sldId id="282" r:id="rId16"/>
    <p:sldId id="259" r:id="rId17"/>
    <p:sldId id="283" r:id="rId18"/>
    <p:sldId id="284" r:id="rId19"/>
    <p:sldId id="285" r:id="rId20"/>
    <p:sldId id="261" r:id="rId21"/>
    <p:sldId id="286" r:id="rId22"/>
    <p:sldId id="287" r:id="rId23"/>
    <p:sldId id="288" r:id="rId24"/>
    <p:sldId id="289" r:id="rId25"/>
    <p:sldId id="290" r:id="rId26"/>
    <p:sldId id="260" r:id="rId27"/>
    <p:sldId id="291" r:id="rId28"/>
    <p:sldId id="292" r:id="rId29"/>
    <p:sldId id="293" r:id="rId30"/>
    <p:sldId id="262" r:id="rId31"/>
    <p:sldId id="294" r:id="rId32"/>
    <p:sldId id="295" r:id="rId33"/>
    <p:sldId id="296" r:id="rId34"/>
    <p:sldId id="263" r:id="rId35"/>
    <p:sldId id="297" r:id="rId36"/>
    <p:sldId id="298" r:id="rId37"/>
    <p:sldId id="299" r:id="rId38"/>
    <p:sldId id="300" r:id="rId39"/>
    <p:sldId id="264" r:id="rId40"/>
    <p:sldId id="301" r:id="rId41"/>
    <p:sldId id="302" r:id="rId42"/>
    <p:sldId id="303" r:id="rId43"/>
    <p:sldId id="304" r:id="rId44"/>
    <p:sldId id="305" r:id="rId45"/>
    <p:sldId id="265" r:id="rId46"/>
    <p:sldId id="277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1" autoAdjust="0"/>
    <p:restoredTop sz="86409" autoAdjust="0"/>
  </p:normalViewPr>
  <p:slideViewPr>
    <p:cSldViewPr>
      <p:cViewPr varScale="1">
        <p:scale>
          <a:sx n="75" d="100"/>
          <a:sy n="75" d="100"/>
        </p:scale>
        <p:origin x="-8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100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81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BBC36-B56E-4983-8F3E-D38886D8E39E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068399-9694-4D71-9007-53BF631D1D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030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B732B-C1E6-4E77-9F7A-140A27D0AAEB}" type="datetimeFigureOut">
              <a:rPr lang="ru-RU" smtClean="0"/>
              <a:pPr/>
              <a:t>21.06.2011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CF88B-4FC1-4DCD-91BF-0EBAFE7A9C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hyperlink" Target="http://www.proza.ru/pics/2009/04/21/650.jpg" TargetMode="External"/><Relationship Id="rId3" Type="http://schemas.openxmlformats.org/officeDocument/2006/relationships/hyperlink" Target="http://www.machaon.net/pic/978-5-389-01454-1_large.jpg" TargetMode="External"/><Relationship Id="rId7" Type="http://schemas.openxmlformats.org/officeDocument/2006/relationships/image" Target="../media/image4.jpeg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1" Type="http://schemas.openxmlformats.org/officeDocument/2006/relationships/audio" Target="file:///d:\Documents%20and%20Settings\admin_inet\&#1056;&#1072;&#1073;&#1086;&#1095;&#1080;&#1081;%20&#1089;&#1090;&#1086;&#1083;\&#1042;&#1099;&#1089;&#1090;&#1091;&#1087;&#1083;&#1077;&#1085;&#1080;&#1077;%20&#1052;&#1083;&#1072;&#1076;&#1096;&#1080;&#1081;%20&#1086;&#1090;&#1076;&#1077;&#1083;\&#1057;&#1082;&#1072;&#1079;&#1082;&#1080;%20&#1075;&#1091;&#1083;&#1103;&#1102;&#1090;%20&#1087;&#1086;%20&#1089;&#1074;&#1077;&#1090;&#1091;.mp3" TargetMode="External"/><Relationship Id="rId6" Type="http://schemas.openxmlformats.org/officeDocument/2006/relationships/hyperlink" Target="http://img-fotki.yandex.ru/get/4110/hds-shah.29/0_3c25d_7b99dd70_XL" TargetMode="External"/><Relationship Id="rId11" Type="http://schemas.openxmlformats.org/officeDocument/2006/relationships/hyperlink" Target="http://www.bankreceptov.ru/pic/skazki-0092.jpg" TargetMode="External"/><Relationship Id="rId5" Type="http://schemas.openxmlformats.org/officeDocument/2006/relationships/image" Target="../media/image3.jpeg"/><Relationship Id="rId15" Type="http://schemas.openxmlformats.org/officeDocument/2006/relationships/image" Target="../media/image9.jpeg"/><Relationship Id="rId10" Type="http://schemas.openxmlformats.org/officeDocument/2006/relationships/image" Target="../media/image6.jpeg"/><Relationship Id="rId4" Type="http://schemas.openxmlformats.org/officeDocument/2006/relationships/image" Target="../media/image2.jpeg"/><Relationship Id="rId9" Type="http://schemas.openxmlformats.org/officeDocument/2006/relationships/hyperlink" Target="http://www.kmrz.ru/catimg/58/58021.jpg" TargetMode="External"/><Relationship Id="rId1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admin_inet\&#1056;&#1072;&#1073;&#1086;&#1095;&#1080;&#1081;%20&#1089;&#1090;&#1086;&#1083;\&#1042;&#1099;&#1089;&#1090;&#1091;&#1087;&#1083;&#1077;&#1085;&#1080;&#1077;%20&#1052;&#1083;&#1072;&#1076;&#1096;&#1080;&#1081;%20&#1086;&#1090;&#1076;&#1077;&#1083;\&#1044;&#1077;&#1090;&#1089;&#1082;&#1072;&#1103;%20&#1084;&#1091;&#1079;&#1099;&#1082;&#1072;%20-%20&#1055;&#1077;&#1089;&#1085;&#1103;%20&#1094;&#1072;&#1088;&#1077;&#1074;&#1085;&#1099;%20&#1047;&#1072;&#1073;&#1072;&#1074;&#1099;.mp3" TargetMode="Externa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admin_inet\&#1056;&#1072;&#1073;&#1086;&#1095;&#1080;&#1081;%20&#1089;&#1090;&#1086;&#1083;\&#1042;&#1099;&#1089;&#1090;&#1091;&#1087;&#1083;&#1077;&#1085;&#1080;&#1077;%20&#1052;&#1083;&#1072;&#1076;&#1096;&#1080;&#1081;%20&#1086;&#1090;&#1076;&#1077;&#1083;\&#1041;&#1072;&#1088;&#1073;&#1072;&#1088;&#1080;&#1082;&#1080;%20-%20&#1025;&#1078;&#1080;&#1082;%20(&#1084;&#1080;&#1085;&#1091;&#1089;&#1086;&#1074;&#1082;&#1072;).mp3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6.pn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admin_inet\&#1056;&#1072;&#1073;&#1086;&#1095;&#1080;&#1081;%20&#1089;&#1090;&#1086;&#1083;\&#1042;&#1099;&#1089;&#1090;&#1091;&#1087;&#1083;&#1077;&#1085;&#1080;&#1077;%20&#1052;&#1083;&#1072;&#1076;&#1096;&#1080;&#1081;%20&#1086;&#1090;&#1076;&#1077;&#1083;\&#1063;&#1072;&#1089;&#1090;&#1091;&#1096;&#1082;&#1080;%20-%20&#1041;&#1072;&#1073;&#1082;&#1080;%20&#1025;&#1078;&#1082;&#1080;.mp3" TargetMode="External"/><Relationship Id="rId6" Type="http://schemas.openxmlformats.org/officeDocument/2006/relationships/hyperlink" Target="http://www.karusel-toys.ru/images/catalog/image_b.php?namephoto=s_65693.jpg" TargetMode="External"/><Relationship Id="rId5" Type="http://schemas.openxmlformats.org/officeDocument/2006/relationships/image" Target="../media/image37.jpeg"/><Relationship Id="rId4" Type="http://schemas.openxmlformats.org/officeDocument/2006/relationships/hyperlink" Target="http://www.interpres.ru/catalog/images/070784.jpg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img.labirint.ru/images/nanya/books5/246801/big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admin_inet\&#1056;&#1072;&#1073;&#1086;&#1095;&#1080;&#1081;%20&#1089;&#1090;&#1086;&#1083;\&#1042;&#1099;&#1089;&#1090;&#1091;&#1087;&#1083;&#1077;&#1085;&#1080;&#1077;%20&#1052;&#1083;&#1072;&#1076;&#1096;&#1080;&#1081;%20&#1086;&#1090;&#1076;&#1077;&#1083;\&#1041;&#1072;&#1088;&#1073;&#1072;&#1088;&#1080;&#1082;&#1080;%20-%20&#1041;&#1072;&#1088;&#1073;&#1072;&#1088;&#1080;&#1082;&#1080;%20(&#1084;&#1080;&#1085;&#1091;&#1089;&#1086;&#1074;&#1082;&#1072;).mp3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admin_inet\&#1056;&#1072;&#1073;&#1086;&#1095;&#1080;&#1081;%20&#1089;&#1090;&#1086;&#1083;\&#1042;&#1099;&#1089;&#1090;&#1091;&#1087;&#1083;&#1077;&#1085;&#1080;&#1077;%20&#1052;&#1083;&#1072;&#1076;&#1096;&#1080;&#1081;%20&#1086;&#1090;&#1076;&#1077;&#1083;\&#1094;%2023.%20&#1051;&#1077;&#1073;&#1077;&#1076;&#1100;.wma" TargetMode="Externa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13" Type="http://schemas.openxmlformats.org/officeDocument/2006/relationships/image" Target="../media/image68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12" Type="http://schemas.openxmlformats.org/officeDocument/2006/relationships/image" Target="../media/image6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admin_inet\&#1056;&#1072;&#1073;&#1086;&#1095;&#1080;&#1081;%20&#1089;&#1090;&#1086;&#1083;\&#1042;&#1099;&#1089;&#1090;&#1091;&#1087;&#1083;&#1077;&#1085;&#1080;&#1077;%20&#1052;&#1083;&#1072;&#1076;&#1096;&#1080;&#1081;%20&#1086;&#1090;&#1076;&#1077;&#1083;\&#1103;%2032.%20&#1044;&#1086;&#1088;&#1086;&#1075;&#1072;%20&#1076;&#1086;&#1073;&#1088;&#1072;.mp3" TargetMode="External"/><Relationship Id="rId6" Type="http://schemas.openxmlformats.org/officeDocument/2006/relationships/image" Target="../media/image61.jpeg"/><Relationship Id="rId11" Type="http://schemas.openxmlformats.org/officeDocument/2006/relationships/image" Target="../media/image66.jpeg"/><Relationship Id="rId5" Type="http://schemas.openxmlformats.org/officeDocument/2006/relationships/image" Target="../media/image60.jpeg"/><Relationship Id="rId10" Type="http://schemas.openxmlformats.org/officeDocument/2006/relationships/image" Target="../media/image65.jpeg"/><Relationship Id="rId4" Type="http://schemas.openxmlformats.org/officeDocument/2006/relationships/image" Target="../media/image59.png"/><Relationship Id="rId9" Type="http://schemas.openxmlformats.org/officeDocument/2006/relationships/image" Target="../media/image64.jpeg"/><Relationship Id="rId14" Type="http://schemas.openxmlformats.org/officeDocument/2006/relationships/image" Target="../media/image69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857628"/>
            <a:ext cx="7772400" cy="2357454"/>
          </a:xfrm>
        </p:spPr>
        <p:txBody>
          <a:bodyPr>
            <a:normAutofit/>
          </a:bodyPr>
          <a:lstStyle/>
          <a:p>
            <a:pPr algn="ctr"/>
            <a:endParaRPr lang="ru-RU" sz="1600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5000" b="1" dirty="0" smtClean="0">
                <a:solidFill>
                  <a:srgbClr val="002060"/>
                </a:solidFill>
                <a:latin typeface="HeinrichScript" pitchFamily="2" charset="0"/>
                <a:cs typeface="Tahoma" pitchFamily="34" charset="0"/>
              </a:rPr>
              <a:t>«Напрасно время не теряй – </a:t>
            </a:r>
          </a:p>
          <a:p>
            <a:pPr algn="ctr"/>
            <a:r>
              <a:rPr lang="ru-RU" sz="5000" b="1" dirty="0" smtClean="0">
                <a:solidFill>
                  <a:srgbClr val="002060"/>
                </a:solidFill>
                <a:latin typeface="HeinrichScript" pitchFamily="2" charset="0"/>
                <a:cs typeface="Tahoma" pitchFamily="34" charset="0"/>
              </a:rPr>
              <a:t>в гостях у сказки побывай!»</a:t>
            </a:r>
            <a:endParaRPr lang="ru-RU" sz="5000" b="1" dirty="0">
              <a:latin typeface="HeinrichScrip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500042"/>
            <a:ext cx="521497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rgbClr val="FFFF00"/>
                </a:solidFill>
                <a:cs typeface="Tahoma" pitchFamily="34" charset="0"/>
              </a:rPr>
              <a:t>КРУ «ДБ им. В. Н. Орлова»</a:t>
            </a:r>
            <a:br>
              <a:rPr lang="ru-RU" sz="2600" dirty="0" smtClean="0">
                <a:solidFill>
                  <a:srgbClr val="FFFF00"/>
                </a:solidFill>
                <a:cs typeface="Tahoma" pitchFamily="34" charset="0"/>
              </a:rPr>
            </a:br>
            <a:r>
              <a:rPr lang="ru-RU" sz="2600" dirty="0" smtClean="0">
                <a:solidFill>
                  <a:srgbClr val="FFFF00"/>
                </a:solidFill>
                <a:cs typeface="Tahoma" pitchFamily="34" charset="0"/>
              </a:rPr>
              <a:t>Ярмарка библиотечных инноваций</a:t>
            </a:r>
            <a:endParaRPr lang="ru-RU" sz="26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3643314"/>
            <a:ext cx="528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HeinrichScript" pitchFamily="2" charset="0"/>
                <a:cs typeface="Tahoma" pitchFamily="34" charset="0"/>
              </a:rPr>
              <a:t>Литературная карусель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HeinrichScript" pitchFamily="2" charset="0"/>
              </a:rPr>
              <a:t>Методика проведения</a:t>
            </a:r>
            <a:endParaRPr lang="ru-RU" sz="6000" dirty="0">
              <a:solidFill>
                <a:srgbClr val="FFFF00"/>
              </a:solidFill>
              <a:latin typeface="HeinrichScript" pitchFamily="2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92500"/>
          </a:bodyPr>
          <a:lstStyle/>
          <a:p>
            <a:pPr>
              <a:spcBef>
                <a:spcPts val="1000"/>
              </a:spcBef>
            </a:pPr>
            <a:r>
              <a:rPr lang="ru-RU" dirty="0" smtClean="0"/>
              <a:t>Поделить читательскую аудиторию на две группы:  девочек и мальчиков.</a:t>
            </a:r>
          </a:p>
          <a:p>
            <a:pPr>
              <a:spcBef>
                <a:spcPts val="1000"/>
              </a:spcBef>
            </a:pPr>
            <a:r>
              <a:rPr lang="ru-RU" dirty="0" smtClean="0"/>
              <a:t>Провести викторину среди мальчиков: за верные ответы раздать жетоны; если мальчики не знают ответа, отвечают девочки. </a:t>
            </a:r>
          </a:p>
          <a:p>
            <a:pPr>
              <a:spcBef>
                <a:spcPts val="1000"/>
              </a:spcBef>
            </a:pPr>
            <a:r>
              <a:rPr lang="ru-RU" dirty="0" smtClean="0"/>
              <a:t>Провести подсчет жетонов, при этом девочки дарят свои жетоны мальчикам по своему выбору. </a:t>
            </a:r>
          </a:p>
          <a:p>
            <a:pPr>
              <a:spcBef>
                <a:spcPts val="1000"/>
              </a:spcBef>
            </a:pPr>
            <a:r>
              <a:rPr lang="ru-RU" dirty="0" smtClean="0"/>
              <a:t>Определить победителя.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ru-RU" dirty="0" smtClean="0"/>
              <a:t>Прослушать музыкальное произведение и определить, с каким сказочным персонажем оно ассоциируется. </a:t>
            </a:r>
          </a:p>
          <a:p>
            <a:pPr>
              <a:spcBef>
                <a:spcPts val="1000"/>
              </a:spcBef>
            </a:pPr>
            <a:r>
              <a:rPr lang="ru-RU" dirty="0" smtClean="0"/>
              <a:t>«Превратить» победителя викторины в этого сказочного героя. </a:t>
            </a:r>
          </a:p>
          <a:p>
            <a:pPr>
              <a:spcBef>
                <a:spcPts val="1000"/>
              </a:spcBef>
            </a:pPr>
            <a:r>
              <a:rPr lang="ru-RU" dirty="0" smtClean="0"/>
              <a:t>Провести игру. Ведущий – победитель викторины.</a:t>
            </a:r>
          </a:p>
          <a:p>
            <a:pPr>
              <a:spcBef>
                <a:spcPts val="1000"/>
              </a:spcBef>
            </a:pPr>
            <a:r>
              <a:rPr lang="ru-RU" dirty="0" smtClean="0"/>
              <a:t>Повторить выбор персонажа с девочками.</a:t>
            </a:r>
          </a:p>
          <a:p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einrichScript" pitchFamily="2" charset="0"/>
                <a:ea typeface="+mj-ea"/>
                <a:cs typeface="+mj-cs"/>
              </a:rPr>
              <a:t>Методика проведения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HeinrichScript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918" y="274638"/>
            <a:ext cx="8686800" cy="1143000"/>
          </a:xfrm>
        </p:spPr>
        <p:txBody>
          <a:bodyPr>
            <a:noAutofit/>
          </a:bodyPr>
          <a:lstStyle/>
          <a:p>
            <a:pPr algn="ctr">
              <a:lnSpc>
                <a:spcPct val="50000"/>
              </a:lnSpc>
            </a:pPr>
            <a:r>
              <a:rPr lang="ru-RU" sz="6000" dirty="0" smtClean="0">
                <a:solidFill>
                  <a:srgbClr val="FFFF00"/>
                </a:solidFill>
                <a:latin typeface="HeinrichScript" pitchFamily="2" charset="0"/>
                <a:cs typeface="Tahoma" pitchFamily="34" charset="0"/>
              </a:rPr>
              <a:t>Кто много читает, </a:t>
            </a:r>
            <a:br>
              <a:rPr lang="ru-RU" sz="6000" dirty="0" smtClean="0">
                <a:solidFill>
                  <a:srgbClr val="FFFF00"/>
                </a:solidFill>
                <a:latin typeface="HeinrichScript" pitchFamily="2" charset="0"/>
                <a:cs typeface="Tahoma" pitchFamily="34" charset="0"/>
              </a:rPr>
            </a:br>
            <a:r>
              <a:rPr lang="ru-RU" sz="6000" dirty="0" smtClean="0">
                <a:solidFill>
                  <a:srgbClr val="FFFF00"/>
                </a:solidFill>
                <a:latin typeface="HeinrichScript" pitchFamily="2" charset="0"/>
                <a:cs typeface="Tahoma" pitchFamily="34" charset="0"/>
              </a:rPr>
              <a:t>тот много знает</a:t>
            </a:r>
            <a:endParaRPr lang="ru-RU" sz="6000" dirty="0">
              <a:solidFill>
                <a:srgbClr val="FFFF00"/>
              </a:solidFill>
              <a:latin typeface="HeinrichScript" pitchFamily="2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28736"/>
            <a:ext cx="7072362" cy="530427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2011_06_07\IMG_1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786742" cy="5840057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7"/>
            <a:ext cx="7643866" cy="5732901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 r="49463"/>
          <a:stretch>
            <a:fillRect/>
          </a:stretch>
        </p:blipFill>
        <p:spPr bwMode="auto">
          <a:xfrm>
            <a:off x="500034" y="500042"/>
            <a:ext cx="3929058" cy="583094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 l="64655"/>
          <a:stretch>
            <a:fillRect/>
          </a:stretch>
        </p:blipFill>
        <p:spPr bwMode="auto">
          <a:xfrm>
            <a:off x="5072065" y="500042"/>
            <a:ext cx="3368651" cy="5833743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Игра «Собери монеты»</a:t>
            </a:r>
            <a:endParaRPr lang="ru-RU" sz="6000" dirty="0">
              <a:solidFill>
                <a:srgbClr val="FFFF00"/>
              </a:solidFill>
              <a:effectLst/>
              <a:latin typeface="HeinrichScript" pitchFamily="2" charset="0"/>
              <a:cs typeface="Tahoma" pitchFamily="34" charset="0"/>
            </a:endParaRPr>
          </a:p>
        </p:txBody>
      </p:sp>
      <p:pic>
        <p:nvPicPr>
          <p:cNvPr id="17414" name="Picture 6" descr="http://img.labirint.ru/images/comments_pic/0840/01lab3stp12231253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1142984"/>
            <a:ext cx="5429288" cy="4071966"/>
          </a:xfrm>
          <a:prstGeom prst="rect">
            <a:avLst/>
          </a:prstGeom>
          <a:noFill/>
        </p:spPr>
      </p:pic>
      <p:pic>
        <p:nvPicPr>
          <p:cNvPr id="6146" name="Picture 2" descr="http://copypast.ru/uploads/posts/1242547470_p146330.jpg"/>
          <p:cNvPicPr>
            <a:picLocks noChangeAspect="1" noChangeArrowheads="1"/>
          </p:cNvPicPr>
          <p:nvPr/>
        </p:nvPicPr>
        <p:blipFill>
          <a:blip r:embed="rId5" cstate="print"/>
          <a:srcRect b="6023"/>
          <a:stretch>
            <a:fillRect/>
          </a:stretch>
        </p:blipFill>
        <p:spPr bwMode="auto">
          <a:xfrm>
            <a:off x="714348" y="3829035"/>
            <a:ext cx="2000264" cy="2600361"/>
          </a:xfrm>
          <a:prstGeom prst="rect">
            <a:avLst/>
          </a:prstGeom>
          <a:noFill/>
        </p:spPr>
      </p:pic>
      <p:pic>
        <p:nvPicPr>
          <p:cNvPr id="6148" name="Picture 4" descr="http://s50.radikal.ru/i130/0903/55/8371785c2815t.jpg"/>
          <p:cNvPicPr>
            <a:picLocks noChangeAspect="1" noChangeArrowheads="1"/>
          </p:cNvPicPr>
          <p:nvPr/>
        </p:nvPicPr>
        <p:blipFill>
          <a:blip r:embed="rId6" cstate="print"/>
          <a:srcRect b="11082"/>
          <a:stretch>
            <a:fillRect/>
          </a:stretch>
        </p:blipFill>
        <p:spPr bwMode="auto">
          <a:xfrm>
            <a:off x="6850980" y="3857628"/>
            <a:ext cx="1997765" cy="2571768"/>
          </a:xfrm>
          <a:prstGeom prst="rect">
            <a:avLst/>
          </a:prstGeom>
          <a:noFill/>
        </p:spPr>
      </p:pic>
      <p:pic>
        <p:nvPicPr>
          <p:cNvPr id="7" name="Кощей - самое начало, выход Кощея или когда он приходит к царю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Admin\Мои документы\Мои рисунки\2011_06_07\IMG_1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37249"/>
            <a:ext cx="7643866" cy="5892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82158"/>
            <a:ext cx="7929618" cy="594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072494" cy="612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Сказки гуляют по свету…</a:t>
            </a:r>
            <a:endParaRPr lang="ru-RU" sz="6000" dirty="0">
              <a:solidFill>
                <a:srgbClr val="FFFF00"/>
              </a:solidFill>
              <a:effectLst/>
              <a:latin typeface="HeinrichScript" pitchFamily="2" charset="0"/>
              <a:cs typeface="Tahoma" pitchFamily="34" charset="0"/>
            </a:endParaRPr>
          </a:p>
        </p:txBody>
      </p:sp>
      <p:pic>
        <p:nvPicPr>
          <p:cNvPr id="4" name="Picture 4" descr="Картинка 18 из 96000">
            <a:hlinkClick r:id="rId3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21142624">
            <a:off x="2873321" y="3892300"/>
            <a:ext cx="1767052" cy="2510566"/>
          </a:xfrm>
          <a:prstGeom prst="rect">
            <a:avLst/>
          </a:prstGeom>
          <a:noFill/>
        </p:spPr>
      </p:pic>
      <p:pic>
        <p:nvPicPr>
          <p:cNvPr id="2050" name="Picture 2" descr="http://img1.liveinternet.ru/images/attach/c/0/47/729/47729103_Koch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14377">
            <a:off x="428596" y="1571612"/>
            <a:ext cx="1854214" cy="2315743"/>
          </a:xfrm>
          <a:prstGeom prst="rect">
            <a:avLst/>
          </a:prstGeom>
          <a:noFill/>
        </p:spPr>
      </p:pic>
      <p:pic>
        <p:nvPicPr>
          <p:cNvPr id="2052" name="Picture 4" descr="Картинка 32 из 9600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60302">
            <a:off x="6858016" y="4286256"/>
            <a:ext cx="2000264" cy="2309802"/>
          </a:xfrm>
          <a:prstGeom prst="rect">
            <a:avLst/>
          </a:prstGeom>
          <a:noFill/>
        </p:spPr>
      </p:pic>
      <p:pic>
        <p:nvPicPr>
          <p:cNvPr id="2054" name="Picture 6" descr="http://img1.liveinternet.ru/images/foto/b/1/212/1789212/f_6753626.jpg"/>
          <p:cNvPicPr>
            <a:picLocks noChangeAspect="1" noChangeArrowheads="1"/>
          </p:cNvPicPr>
          <p:nvPr/>
        </p:nvPicPr>
        <p:blipFill>
          <a:blip r:embed="rId8" cstate="print"/>
          <a:srcRect l="10360" t="19405" r="14640" b="9953"/>
          <a:stretch>
            <a:fillRect/>
          </a:stretch>
        </p:blipFill>
        <p:spPr bwMode="auto">
          <a:xfrm rot="338601">
            <a:off x="7000892" y="1571612"/>
            <a:ext cx="1855868" cy="2357454"/>
          </a:xfrm>
          <a:prstGeom prst="rect">
            <a:avLst/>
          </a:prstGeom>
          <a:noFill/>
        </p:spPr>
      </p:pic>
      <p:pic>
        <p:nvPicPr>
          <p:cNvPr id="2056" name="Picture 8" descr="Картинка 48 из 96000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461259">
            <a:off x="4749378" y="3876073"/>
            <a:ext cx="1766881" cy="2497358"/>
          </a:xfrm>
          <a:prstGeom prst="rect">
            <a:avLst/>
          </a:prstGeom>
          <a:noFill/>
        </p:spPr>
      </p:pic>
      <p:pic>
        <p:nvPicPr>
          <p:cNvPr id="2058" name="Picture 10" descr="http://www.bankreceptov.ru/pic/skazki-0092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1218141">
            <a:off x="2400977" y="1299623"/>
            <a:ext cx="1657699" cy="2166926"/>
          </a:xfrm>
          <a:prstGeom prst="rect">
            <a:avLst/>
          </a:prstGeom>
          <a:noFill/>
        </p:spPr>
      </p:pic>
      <p:pic>
        <p:nvPicPr>
          <p:cNvPr id="2060" name="Picture 12" descr="http://www.proza.ru/pics/2009/04/21/650.jp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16892">
            <a:off x="4119863" y="1304147"/>
            <a:ext cx="2794568" cy="2143140"/>
          </a:xfrm>
          <a:prstGeom prst="rect">
            <a:avLst/>
          </a:prstGeom>
          <a:noFill/>
        </p:spPr>
      </p:pic>
      <p:pic>
        <p:nvPicPr>
          <p:cNvPr id="2062" name="Picture 14" descr="http://f71.rimg.info/1908445_5e4e474347867337f5da473ba2190552_1.jpg"/>
          <p:cNvPicPr>
            <a:picLocks noChangeAspect="1" noChangeArrowheads="1"/>
          </p:cNvPicPr>
          <p:nvPr/>
        </p:nvPicPr>
        <p:blipFill>
          <a:blip r:embed="rId15" cstate="print"/>
          <a:srcRect l="14111" t="11483" r="10889" b="8620"/>
          <a:stretch>
            <a:fillRect/>
          </a:stretch>
        </p:blipFill>
        <p:spPr bwMode="auto">
          <a:xfrm rot="21024207">
            <a:off x="285720" y="4429132"/>
            <a:ext cx="2357454" cy="1948829"/>
          </a:xfrm>
          <a:prstGeom prst="rect">
            <a:avLst/>
          </a:prstGeom>
          <a:noFill/>
        </p:spPr>
      </p:pic>
      <p:pic>
        <p:nvPicPr>
          <p:cNvPr id="12" name="Сказки гуляют по свет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 cstate="print"/>
          <a:stretch>
            <a:fillRect/>
          </a:stretch>
        </p:blipFill>
        <p:spPr>
          <a:xfrm>
            <a:off x="500034" y="41433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 showWhenStopped="0">
                <p:cTn id="5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Игра «Рассмеши меня»</a:t>
            </a:r>
            <a:endParaRPr lang="ru-RU" sz="6000" dirty="0">
              <a:solidFill>
                <a:srgbClr val="FFFF00"/>
              </a:solidFill>
              <a:effectLst/>
              <a:latin typeface="HeinrichScript" pitchFamily="2" charset="0"/>
              <a:cs typeface="Tahoma" pitchFamily="34" charset="0"/>
            </a:endParaRPr>
          </a:p>
        </p:txBody>
      </p:sp>
      <p:pic>
        <p:nvPicPr>
          <p:cNvPr id="4098" name="Picture 2" descr="http://a14005.rimg.info/icon/1810434000896bd344a5003edac8e0b559d894071e.jpg"/>
          <p:cNvPicPr>
            <a:picLocks noChangeAspect="1" noChangeArrowheads="1"/>
          </p:cNvPicPr>
          <p:nvPr/>
        </p:nvPicPr>
        <p:blipFill>
          <a:blip r:embed="rId3" cstate="print"/>
          <a:srcRect b="2898"/>
          <a:stretch>
            <a:fillRect/>
          </a:stretch>
        </p:blipFill>
        <p:spPr bwMode="auto">
          <a:xfrm>
            <a:off x="2786050" y="1142984"/>
            <a:ext cx="4071965" cy="5518416"/>
          </a:xfrm>
          <a:prstGeom prst="rect">
            <a:avLst/>
          </a:prstGeom>
          <a:noFill/>
        </p:spPr>
      </p:pic>
      <p:pic>
        <p:nvPicPr>
          <p:cNvPr id="9" name="Детская музыка - Песня царевны Забав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28604"/>
            <a:ext cx="5143536" cy="609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646" y="428604"/>
            <a:ext cx="7206254" cy="628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Admin\Мои документы\Мои рисунки\2011_06_10\IMG_1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85728"/>
            <a:ext cx="5972204" cy="6371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Admin\Мои документы\Мои рисунки\2011_06_10\IMG_11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57166"/>
            <a:ext cx="5643602" cy="6132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196" y="357166"/>
            <a:ext cx="8159770" cy="6119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Игра «Не попадись!»</a:t>
            </a:r>
            <a:endParaRPr lang="ru-RU" sz="6000" dirty="0">
              <a:solidFill>
                <a:srgbClr val="FFFF00"/>
              </a:solidFill>
              <a:effectLst/>
              <a:latin typeface="HeinrichScript" pitchFamily="2" charset="0"/>
              <a:cs typeface="Tahoma" pitchFamily="34" charset="0"/>
            </a:endParaRPr>
          </a:p>
        </p:txBody>
      </p:sp>
      <p:pic>
        <p:nvPicPr>
          <p:cNvPr id="21510" name="Picture 6" descr="http://i038.radikal.ru/0901/65/92a37d8344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214422"/>
            <a:ext cx="6357982" cy="5086385"/>
          </a:xfrm>
          <a:prstGeom prst="rect">
            <a:avLst/>
          </a:prstGeom>
          <a:noFill/>
        </p:spPr>
      </p:pic>
      <p:pic>
        <p:nvPicPr>
          <p:cNvPr id="4098" name="Picture 2" descr="http://freelance.ru/img/portfolio/thumb/00/09/3A/60489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388995"/>
            <a:ext cx="2928958" cy="3397591"/>
          </a:xfrm>
          <a:prstGeom prst="rect">
            <a:avLst/>
          </a:prstGeom>
          <a:noFill/>
        </p:spPr>
      </p:pic>
      <p:pic>
        <p:nvPicPr>
          <p:cNvPr id="11" name="Барбарики - Ёжик 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71474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31847" y="428604"/>
            <a:ext cx="6783491" cy="6043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4348" y="571480"/>
            <a:ext cx="7842310" cy="588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33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59614"/>
            <a:ext cx="5429288" cy="616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err="1" smtClean="0">
                <a:solidFill>
                  <a:srgbClr val="FFFF00"/>
                </a:solidFill>
                <a:latin typeface="HeinrichScript" pitchFamily="2" charset="0"/>
              </a:rPr>
              <a:t>Оригинальность</a:t>
            </a:r>
            <a:r>
              <a:rPr lang="ru-RU" sz="6000" dirty="0" smtClean="0">
                <a:solidFill>
                  <a:srgbClr val="FFFF00"/>
                </a:solidFill>
                <a:latin typeface="HeinrichScript" pitchFamily="2" charset="0"/>
              </a:rPr>
              <a:t> идеи </a:t>
            </a:r>
            <a:endParaRPr lang="ru-RU" sz="6000" dirty="0">
              <a:solidFill>
                <a:srgbClr val="FFFF00"/>
              </a:solidFill>
              <a:latin typeface="HeinrichScript" pitchFamily="2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стремительная последовательная</a:t>
            </a:r>
            <a:br>
              <a:rPr lang="ru-RU" dirty="0" smtClean="0"/>
            </a:br>
            <a:r>
              <a:rPr lang="ru-RU" dirty="0" smtClean="0"/>
              <a:t>смена элементов:</a:t>
            </a:r>
          </a:p>
          <a:p>
            <a:pPr marL="1080000" indent="0">
              <a:buNone/>
            </a:pPr>
            <a:r>
              <a:rPr lang="ru-RU" sz="2800" dirty="0" smtClean="0"/>
              <a:t>интеллектуальной викторины,</a:t>
            </a:r>
          </a:p>
          <a:p>
            <a:pPr marL="1080000" indent="0">
              <a:buNone/>
            </a:pPr>
            <a:r>
              <a:rPr lang="ru-RU" sz="2800" dirty="0" smtClean="0"/>
              <a:t>музыкальной «</a:t>
            </a:r>
            <a:r>
              <a:rPr lang="ru-RU" sz="2800" dirty="0" err="1" smtClean="0"/>
              <a:t>Угадай-ки</a:t>
            </a:r>
            <a:r>
              <a:rPr lang="ru-RU" sz="2800" dirty="0" smtClean="0"/>
              <a:t>»,</a:t>
            </a:r>
          </a:p>
          <a:p>
            <a:pPr marL="1080000" indent="0">
              <a:buNone/>
            </a:pPr>
            <a:r>
              <a:rPr lang="ru-RU" sz="2800" dirty="0" smtClean="0"/>
              <a:t>ролевой игры,</a:t>
            </a:r>
          </a:p>
          <a:p>
            <a:pPr marL="1080000" indent="0">
              <a:buNone/>
            </a:pPr>
            <a:r>
              <a:rPr lang="ru-RU" sz="2800" dirty="0" smtClean="0"/>
              <a:t>конкурса,</a:t>
            </a:r>
          </a:p>
          <a:p>
            <a:pPr marL="1080000" indent="0">
              <a:buNone/>
            </a:pPr>
            <a:r>
              <a:rPr lang="ru-RU" sz="2800" dirty="0" smtClean="0"/>
              <a:t>подвижной игры</a:t>
            </a:r>
          </a:p>
          <a:p>
            <a:r>
              <a:rPr lang="ru-RU" dirty="0" smtClean="0"/>
              <a:t>взаимосвязь элементов.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Частушки - Бабки Ёж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Игра «Передай метлу»</a:t>
            </a:r>
            <a:endParaRPr lang="ru-RU" sz="6000" dirty="0">
              <a:solidFill>
                <a:srgbClr val="FFFF00"/>
              </a:solidFill>
              <a:effectLst/>
              <a:latin typeface="HeinrichScript" pitchFamily="2" charset="0"/>
              <a:cs typeface="Tahoma" pitchFamily="34" charset="0"/>
            </a:endParaRPr>
          </a:p>
        </p:txBody>
      </p:sp>
      <p:pic>
        <p:nvPicPr>
          <p:cNvPr id="2050" name="Picture 2" descr="Картинка 378 из 716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000108"/>
            <a:ext cx="4143404" cy="5652095"/>
          </a:xfrm>
          <a:prstGeom prst="rect">
            <a:avLst/>
          </a:prstGeom>
          <a:noFill/>
        </p:spPr>
      </p:pic>
      <p:pic>
        <p:nvPicPr>
          <p:cNvPr id="3074" name="Picture 2" descr="Картинка 4 из 2507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t="2774"/>
          <a:stretch>
            <a:fillRect/>
          </a:stretch>
        </p:blipFill>
        <p:spPr bwMode="auto">
          <a:xfrm>
            <a:off x="6072198" y="1000108"/>
            <a:ext cx="1957382" cy="2643182"/>
          </a:xfrm>
          <a:prstGeom prst="rect">
            <a:avLst/>
          </a:prstGeom>
          <a:noFill/>
        </p:spPr>
      </p:pic>
      <p:pic>
        <p:nvPicPr>
          <p:cNvPr id="3078" name="Picture 6" descr="http://ps3.petrovka.ua/thumbs/62767----.jpg"/>
          <p:cNvPicPr>
            <a:picLocks noChangeAspect="1" noChangeArrowheads="1"/>
          </p:cNvPicPr>
          <p:nvPr/>
        </p:nvPicPr>
        <p:blipFill>
          <a:blip r:embed="rId8" cstate="print"/>
          <a:srcRect b="4788"/>
          <a:stretch>
            <a:fillRect/>
          </a:stretch>
        </p:blipFill>
        <p:spPr bwMode="auto">
          <a:xfrm>
            <a:off x="6072198" y="3786190"/>
            <a:ext cx="1981096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r="10937"/>
          <a:stretch>
            <a:fillRect/>
          </a:stretch>
        </p:blipFill>
        <p:spPr bwMode="auto">
          <a:xfrm>
            <a:off x="928662" y="594039"/>
            <a:ext cx="6929486" cy="5835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7786742" cy="5840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00042"/>
            <a:ext cx="4429156" cy="590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80" y="-2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Игра «Поймай рыбку!»</a:t>
            </a:r>
            <a:endParaRPr lang="ru-RU" sz="6000" dirty="0">
              <a:solidFill>
                <a:srgbClr val="FFFF00"/>
              </a:solidFill>
              <a:effectLst/>
              <a:latin typeface="HeinrichScript" pitchFamily="2" charset="0"/>
              <a:cs typeface="Tahoma" pitchFamily="34" charset="0"/>
            </a:endParaRPr>
          </a:p>
        </p:txBody>
      </p:sp>
      <p:pic>
        <p:nvPicPr>
          <p:cNvPr id="21513" name="Picture 9" descr="http://img.labirint.ru/images/nanya/books5/246801/big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4412" b="11764"/>
          <a:stretch>
            <a:fillRect/>
          </a:stretch>
        </p:blipFill>
        <p:spPr bwMode="auto">
          <a:xfrm>
            <a:off x="500034" y="1357298"/>
            <a:ext cx="3929090" cy="5089993"/>
          </a:xfrm>
          <a:prstGeom prst="rect">
            <a:avLst/>
          </a:prstGeom>
          <a:noFill/>
        </p:spPr>
      </p:pic>
      <p:pic>
        <p:nvPicPr>
          <p:cNvPr id="21517" name="Picture 13" descr="http://shop.top-kniga.ru/data/m_ishc/867/8673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357298"/>
            <a:ext cx="3476636" cy="5084616"/>
          </a:xfrm>
          <a:prstGeom prst="rect">
            <a:avLst/>
          </a:prstGeom>
          <a:noFill/>
        </p:spPr>
      </p:pic>
      <p:pic>
        <p:nvPicPr>
          <p:cNvPr id="9" name="Барбарики - Барбарики 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 showWhenStopped="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Мои рисунки\2011_06_10\IMG_1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00042"/>
            <a:ext cx="7858180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Admin\Мои документы\Мои рисунки\2011_06_07\IMG_1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786742" cy="5840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2011_06_10\IMG_11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28604"/>
            <a:ext cx="6143668" cy="5890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Admin\Мои документы\Мои рисунки\2011_06_07\IMG_1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85728"/>
            <a:ext cx="3786214" cy="6092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ц 23. Лебедь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29124" y="2285992"/>
            <a:ext cx="304800" cy="3048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5736"/>
            <a:ext cx="91440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54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Ролевая постановка</a:t>
            </a:r>
            <a:br>
              <a:rPr lang="ru-RU" sz="54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</a:br>
            <a:r>
              <a:rPr lang="ru-RU" sz="54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«Танец Василисы»</a:t>
            </a:r>
            <a:endParaRPr lang="ru-RU" sz="5400" dirty="0">
              <a:solidFill>
                <a:srgbClr val="FFFF00"/>
              </a:solidFill>
              <a:effectLst/>
              <a:latin typeface="HeinrichScript" pitchFamily="2" charset="0"/>
              <a:cs typeface="Tahoma" pitchFamily="34" charset="0"/>
            </a:endParaRPr>
          </a:p>
        </p:txBody>
      </p:sp>
      <p:pic>
        <p:nvPicPr>
          <p:cNvPr id="1032" name="Picture 8" descr="http://www.kniga.ru/upload/covers/4cd/4cd97e43468b9168045788f5dcda98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643050"/>
            <a:ext cx="3500462" cy="4855442"/>
          </a:xfrm>
          <a:prstGeom prst="rect">
            <a:avLst/>
          </a:prstGeom>
          <a:noFill/>
        </p:spPr>
      </p:pic>
      <p:pic>
        <p:nvPicPr>
          <p:cNvPr id="1034" name="Picture 10" descr="http://crazy.werd.ru/uploads/posts/thumbs/2009-02-03/1233641849_27b.jpg"/>
          <p:cNvPicPr>
            <a:picLocks noChangeAspect="1" noChangeArrowheads="1"/>
          </p:cNvPicPr>
          <p:nvPr/>
        </p:nvPicPr>
        <p:blipFill>
          <a:blip r:embed="rId5" cstate="print"/>
          <a:srcRect b="9135"/>
          <a:stretch>
            <a:fillRect/>
          </a:stretch>
        </p:blipFill>
        <p:spPr bwMode="auto">
          <a:xfrm>
            <a:off x="4572000" y="1571612"/>
            <a:ext cx="4000528" cy="4912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err="1" smtClean="0">
                <a:solidFill>
                  <a:srgbClr val="FFFF00"/>
                </a:solidFill>
                <a:latin typeface="HeinrichScript" pitchFamily="2" charset="0"/>
              </a:rPr>
              <a:t>Возрастн</a:t>
            </a:r>
            <a:r>
              <a:rPr lang="ru-RU" sz="6000" dirty="0" err="1" smtClean="0">
                <a:solidFill>
                  <a:srgbClr val="FFFF00"/>
                </a:solidFill>
                <a:latin typeface="HeinrichScript" pitchFamily="2" charset="0"/>
              </a:rPr>
              <a:t>ые</a:t>
            </a:r>
            <a:r>
              <a:rPr lang="ru-RU" sz="6000" dirty="0" smtClean="0">
                <a:solidFill>
                  <a:srgbClr val="FFFF00"/>
                </a:solidFill>
                <a:latin typeface="HeinrichScript" pitchFamily="2" charset="0"/>
              </a:rPr>
              <a:t> группы</a:t>
            </a:r>
            <a:endParaRPr lang="ru-RU" sz="6000" dirty="0">
              <a:solidFill>
                <a:srgbClr val="FFFF00"/>
              </a:solidFill>
              <a:latin typeface="HeinrichScript" pitchFamily="2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3697295"/>
          </a:xfrm>
        </p:spPr>
        <p:txBody>
          <a:bodyPr/>
          <a:lstStyle/>
          <a:p>
            <a:r>
              <a:rPr lang="ru-RU" dirty="0" smtClean="0"/>
              <a:t>читатели-учащиеся 2 – 4 классов, </a:t>
            </a:r>
          </a:p>
          <a:p>
            <a:endParaRPr lang="ru-RU" dirty="0" smtClean="0"/>
          </a:p>
          <a:p>
            <a:r>
              <a:rPr lang="ru-RU" dirty="0" smtClean="0"/>
              <a:t>читатели-первоклассники </a:t>
            </a:r>
            <a:br>
              <a:rPr lang="ru-RU" dirty="0" smtClean="0"/>
            </a:br>
            <a:r>
              <a:rPr lang="ru-RU" dirty="0" smtClean="0"/>
              <a:t>(при условии соответствующего изменения </a:t>
            </a:r>
            <a:br>
              <a:rPr lang="ru-RU" dirty="0" smtClean="0"/>
            </a:br>
            <a:r>
              <a:rPr lang="ru-RU" dirty="0" smtClean="0"/>
              <a:t>заданий и вопросов викторины).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2011_06_07\IMG_10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7572428" cy="5679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Admin\Мои документы\Мои рисунки\2011_06_10\IMG_1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2474" y="460162"/>
            <a:ext cx="5026980" cy="5969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Admin\Мои документы\Мои рисунки\2011_06_10\IMG_1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57165"/>
            <a:ext cx="6999321" cy="6173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Мои рисунки\2011_06_07\IMG_1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92885"/>
            <a:ext cx="7858180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Admin\Мои документы\Мои рисунки\2011_06_07\IMG_1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07200"/>
            <a:ext cx="7715304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46076"/>
            <a:ext cx="8229600" cy="72547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5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Сказки нужно читать</a:t>
            </a:r>
            <a:r>
              <a:rPr lang="ru-RU" sz="5000" dirty="0">
                <a:solidFill>
                  <a:srgbClr val="FFFF00"/>
                </a:solidFill>
                <a:latin typeface="HeinrichScript" pitchFamily="2" charset="0"/>
                <a:cs typeface="Tahoma" pitchFamily="34" charset="0"/>
              </a:rPr>
              <a:t>!</a:t>
            </a:r>
            <a:r>
              <a:rPr lang="ru-RU" sz="5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/>
            </a:r>
            <a:br>
              <a:rPr lang="ru-RU" sz="5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</a:br>
            <a:r>
              <a:rPr lang="ru-RU" sz="5000" dirty="0" smtClean="0">
                <a:solidFill>
                  <a:srgbClr val="FFFF00"/>
                </a:solidFill>
                <a:effectLst/>
                <a:latin typeface="HeinrichScript" pitchFamily="2" charset="0"/>
                <a:cs typeface="Tahoma" pitchFamily="34" charset="0"/>
              </a:rPr>
              <a:t>В сказки можно играть!</a:t>
            </a:r>
            <a:endParaRPr lang="ru-RU" sz="5000" dirty="0">
              <a:solidFill>
                <a:srgbClr val="FFFF00"/>
              </a:solidFill>
              <a:effectLst/>
              <a:latin typeface="HeinrichScript" pitchFamily="2" charset="0"/>
              <a:cs typeface="Tahoma" pitchFamily="34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285860"/>
            <a:ext cx="4145311" cy="310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я 32. Дорога доб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1779663"/>
            <a:ext cx="5342218" cy="4006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 descr="C:\Documents and Settings\Admin\Мои документы\Мои рисунки\2011_02_27\IMG_9831.JPG"/>
          <p:cNvPicPr>
            <a:picLocks noChangeAspect="1" noChangeArrowheads="1"/>
          </p:cNvPicPr>
          <p:nvPr/>
        </p:nvPicPr>
        <p:blipFill>
          <a:blip r:embed="rId6" cstate="print"/>
          <a:srcRect l="28261"/>
          <a:stretch>
            <a:fillRect/>
          </a:stretch>
        </p:blipFill>
        <p:spPr bwMode="auto">
          <a:xfrm>
            <a:off x="2214546" y="1880095"/>
            <a:ext cx="4214842" cy="4406425"/>
          </a:xfrm>
          <a:prstGeom prst="rect">
            <a:avLst/>
          </a:prstGeom>
          <a:noFill/>
        </p:spPr>
      </p:pic>
      <p:pic>
        <p:nvPicPr>
          <p:cNvPr id="23560" name="Picture 8" descr="C:\Documents and Settings\Admin\Мои документы\Мои рисунки\2011_02_27\IMG_98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1285860"/>
            <a:ext cx="5880504" cy="4909690"/>
          </a:xfrm>
          <a:prstGeom prst="rect">
            <a:avLst/>
          </a:prstGeom>
          <a:noFill/>
        </p:spPr>
      </p:pic>
      <p:pic>
        <p:nvPicPr>
          <p:cNvPr id="23562" name="Picture 10" descr="http://img11.nnm.ru/7/c/7/3/7/1bd67e0030e4e5864a1fff3938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2" y="1285860"/>
            <a:ext cx="3238496" cy="3238496"/>
          </a:xfrm>
          <a:prstGeom prst="rect">
            <a:avLst/>
          </a:prstGeom>
          <a:noFill/>
        </p:spPr>
      </p:pic>
      <p:pic>
        <p:nvPicPr>
          <p:cNvPr id="23564" name="Picture 12" descr="http://www.zlatoriza.ru/uploads/items/big/01-224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0523" y="1285860"/>
            <a:ext cx="3003509" cy="4286256"/>
          </a:xfrm>
          <a:prstGeom prst="rect">
            <a:avLst/>
          </a:prstGeom>
          <a:noFill/>
        </p:spPr>
      </p:pic>
      <p:pic>
        <p:nvPicPr>
          <p:cNvPr id="23566" name="Picture 14" descr="http://www.kniga.ru/upload/image/93081500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08284" y="4071942"/>
            <a:ext cx="1854335" cy="2614612"/>
          </a:xfrm>
          <a:prstGeom prst="rect">
            <a:avLst/>
          </a:prstGeom>
          <a:noFill/>
        </p:spPr>
      </p:pic>
      <p:pic>
        <p:nvPicPr>
          <p:cNvPr id="23568" name="Picture 16" descr="http://www.mirknig.com/uploads/posts/2008-11/1226561942_volk-i-7-kozljat.jpg"/>
          <p:cNvPicPr>
            <a:picLocks noChangeAspect="1" noChangeArrowheads="1"/>
          </p:cNvPicPr>
          <p:nvPr/>
        </p:nvPicPr>
        <p:blipFill>
          <a:blip r:embed="rId11" cstate="print"/>
          <a:srcRect b="7370"/>
          <a:stretch>
            <a:fillRect/>
          </a:stretch>
        </p:blipFill>
        <p:spPr bwMode="auto">
          <a:xfrm>
            <a:off x="71406" y="3267077"/>
            <a:ext cx="2857500" cy="3590947"/>
          </a:xfrm>
          <a:prstGeom prst="rect">
            <a:avLst/>
          </a:prstGeom>
          <a:noFill/>
        </p:spPr>
      </p:pic>
      <p:pic>
        <p:nvPicPr>
          <p:cNvPr id="23570" name="Picture 18" descr="http://img.labirint.ru/images/books5/240321/big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15206" y="4037372"/>
            <a:ext cx="1928825" cy="2820627"/>
          </a:xfrm>
          <a:prstGeom prst="rect">
            <a:avLst/>
          </a:prstGeom>
          <a:noFill/>
        </p:spPr>
      </p:pic>
      <p:pic>
        <p:nvPicPr>
          <p:cNvPr id="23572" name="Picture 20" descr="http://www.kniga.ru/upload/covers/8bc/8bc44a84c1fa26b125a03213e71e9dc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14546" y="4071942"/>
            <a:ext cx="1948309" cy="2786082"/>
          </a:xfrm>
          <a:prstGeom prst="rect">
            <a:avLst/>
          </a:prstGeom>
          <a:noFill/>
        </p:spPr>
      </p:pic>
      <p:pic>
        <p:nvPicPr>
          <p:cNvPr id="23574" name="Picture 22" descr="http://bs-gemini.users.photofile.ru/photo/bs-gemini/96330628/xlarge/115077316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24892" y="4071942"/>
            <a:ext cx="2147438" cy="278608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6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42" y="1071546"/>
            <a:ext cx="8229600" cy="1143000"/>
          </a:xfrm>
        </p:spPr>
        <p:txBody>
          <a:bodyPr>
            <a:noAutofit/>
          </a:bodyPr>
          <a:lstStyle/>
          <a:p>
            <a:r>
              <a:rPr lang="uk-UA" sz="7000" dirty="0" err="1" smtClean="0">
                <a:solidFill>
                  <a:srgbClr val="FFFF00"/>
                </a:solidFill>
                <a:latin typeface="HeinrichScript" pitchFamily="2" charset="0"/>
              </a:rPr>
              <a:t>Спасибо</a:t>
            </a:r>
            <a:r>
              <a:rPr lang="uk-UA" sz="7000" dirty="0" smtClean="0">
                <a:solidFill>
                  <a:srgbClr val="FFFF00"/>
                </a:solidFill>
                <a:latin typeface="HeinrichScript" pitchFamily="2" charset="0"/>
              </a:rPr>
              <a:t> за </a:t>
            </a:r>
            <a:r>
              <a:rPr lang="uk-UA" sz="7000" dirty="0" err="1" smtClean="0">
                <a:solidFill>
                  <a:srgbClr val="FFFF00"/>
                </a:solidFill>
                <a:latin typeface="HeinrichScript" pitchFamily="2" charset="0"/>
              </a:rPr>
              <a:t>внимание</a:t>
            </a:r>
            <a:r>
              <a:rPr lang="uk-UA" sz="7000" dirty="0" smtClean="0">
                <a:solidFill>
                  <a:srgbClr val="FFFF00"/>
                </a:solidFill>
                <a:latin typeface="HeinrichScript" pitchFamily="2" charset="0"/>
              </a:rPr>
              <a:t>!</a:t>
            </a:r>
            <a:endParaRPr lang="ru-RU" sz="7000" dirty="0">
              <a:solidFill>
                <a:srgbClr val="FFFF00"/>
              </a:solidFill>
              <a:latin typeface="HeinrichScript" pitchFamily="2" charset="0"/>
            </a:endParaRPr>
          </a:p>
        </p:txBody>
      </p:sp>
      <p:pic>
        <p:nvPicPr>
          <p:cNvPr id="4" name="Рисунок 3" descr="New Logotype с кавычкам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4357694"/>
            <a:ext cx="2786082" cy="21113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2" y="2500306"/>
            <a:ext cx="800105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 идеи: </a:t>
            </a:r>
            <a:r>
              <a:rPr lang="ru-RU" sz="2400" b="1" dirty="0" smtClean="0"/>
              <a:t>Кондратюк Оксана Сергеевна</a:t>
            </a:r>
          </a:p>
          <a:p>
            <a:pPr algn="ctr"/>
            <a:r>
              <a:rPr lang="ru-RU" sz="2400" dirty="0" smtClean="0"/>
              <a:t>тел. рабочий: 0-652-27-55-57</a:t>
            </a:r>
          </a:p>
          <a:p>
            <a:pPr algn="ctr"/>
            <a:r>
              <a:rPr lang="ru-RU" sz="2400" dirty="0" smtClean="0"/>
              <a:t>тел. </a:t>
            </a:r>
            <a:r>
              <a:rPr lang="ru-RU" sz="2400" dirty="0" err="1" smtClean="0"/>
              <a:t>моб</a:t>
            </a:r>
            <a:r>
              <a:rPr lang="ru-RU" sz="2400" dirty="0" smtClean="0"/>
              <a:t>.: 099 71 97 447</a:t>
            </a:r>
          </a:p>
          <a:p>
            <a:pPr algn="ctr"/>
            <a:r>
              <a:rPr lang="en-US" sz="2400" dirty="0" smtClean="0"/>
              <a:t>e-mail</a:t>
            </a:r>
            <a:r>
              <a:rPr lang="ru-RU" sz="2400" dirty="0" smtClean="0"/>
              <a:t>: </a:t>
            </a:r>
            <a:r>
              <a:rPr lang="ru-RU" sz="2400" dirty="0" err="1" smtClean="0"/>
              <a:t>metod-orlovka@yandex.ua</a:t>
            </a:r>
            <a:endParaRPr lang="ru-RU" sz="2400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HeinrichScript" pitchFamily="2" charset="0"/>
              </a:rPr>
              <a:t>Литературная карусель</a:t>
            </a:r>
            <a:endParaRPr lang="ru-RU" sz="6000" dirty="0">
              <a:solidFill>
                <a:srgbClr val="FFFF00"/>
              </a:solidFill>
              <a:latin typeface="HeinrichScript" pitchFamily="2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Направлена на </a:t>
            </a:r>
          </a:p>
          <a:p>
            <a:pPr marL="1080000" indent="0">
              <a:buNone/>
            </a:pPr>
            <a:r>
              <a:rPr lang="ru-RU" sz="3000" dirty="0" smtClean="0"/>
              <a:t>повышение статуса чтения как творческого процесса, </a:t>
            </a:r>
          </a:p>
          <a:p>
            <a:pPr marL="1080000" indent="0">
              <a:buNone/>
            </a:pPr>
            <a:r>
              <a:rPr lang="ru-RU" sz="3000" dirty="0" smtClean="0"/>
              <a:t>раскрытие актерских и лидерских способностей детей, </a:t>
            </a:r>
          </a:p>
          <a:p>
            <a:pPr marL="1080000" indent="0">
              <a:buNone/>
            </a:pPr>
            <a:r>
              <a:rPr lang="ru-RU" sz="3000" dirty="0" smtClean="0"/>
              <a:t>развитие интереса к литературным играм. </a:t>
            </a:r>
          </a:p>
          <a:p>
            <a:r>
              <a:rPr lang="ru-RU" dirty="0" smtClean="0"/>
              <a:t>Стимулирует  читательскую активность детей. </a:t>
            </a:r>
          </a:p>
          <a:p>
            <a:r>
              <a:rPr lang="ru-RU" dirty="0" smtClean="0"/>
              <a:t>Поддерживает интерес к фольклорным жанрам.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HeinrichScript" pitchFamily="2" charset="0"/>
              </a:rPr>
              <a:t>Стоимость реализации</a:t>
            </a:r>
            <a:endParaRPr lang="ru-RU" sz="6000" dirty="0">
              <a:solidFill>
                <a:srgbClr val="FFFF00"/>
              </a:solidFill>
              <a:latin typeface="HeinrichScript" pitchFamily="2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3471874"/>
          </a:xfrm>
        </p:spPr>
        <p:txBody>
          <a:bodyPr>
            <a:normAutofit/>
          </a:bodyPr>
          <a:lstStyle/>
          <a:p>
            <a:r>
              <a:rPr lang="ru-RU" dirty="0" smtClean="0"/>
              <a:t>Игровой инвентарь, элементы костюмов сказочных героев можно легко сделать своими силами из подручных материалов</a:t>
            </a:r>
          </a:p>
          <a:p>
            <a:pPr algn="ctr">
              <a:buNone/>
            </a:pPr>
            <a:r>
              <a:rPr lang="ru-RU" dirty="0" smtClean="0"/>
              <a:t>или</a:t>
            </a:r>
          </a:p>
          <a:p>
            <a:r>
              <a:rPr lang="ru-RU" dirty="0" smtClean="0"/>
              <a:t>приобрести канцтовары на сумму 30 </a:t>
            </a:r>
            <a:r>
              <a:rPr lang="ru-RU" dirty="0" err="1" smtClean="0"/>
              <a:t>грн</a:t>
            </a:r>
            <a:r>
              <a:rPr lang="ru-RU" dirty="0" smtClean="0"/>
              <a:t>, ткань и другой реквизит на сумму 100 </a:t>
            </a:r>
            <a:r>
              <a:rPr lang="ru-RU" dirty="0" err="1" smtClean="0"/>
              <a:t>грн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HeinrichScript" pitchFamily="2" charset="0"/>
              </a:rPr>
              <a:t>Этапы подготовки</a:t>
            </a:r>
            <a:endParaRPr lang="ru-RU" sz="6000" dirty="0">
              <a:solidFill>
                <a:srgbClr val="FFFF00"/>
              </a:solidFill>
              <a:latin typeface="HeinrichScript" pitchFamily="2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rmAutofit/>
          </a:bodyPr>
          <a:lstStyle/>
          <a:p>
            <a:r>
              <a:rPr lang="ru-RU" dirty="0" smtClean="0"/>
              <a:t>Выбрать сказки.</a:t>
            </a:r>
          </a:p>
          <a:p>
            <a:r>
              <a:rPr lang="ru-RU" dirty="0" smtClean="0"/>
              <a:t>Определить группы читателей-участников; дать задание прочесть сказки.</a:t>
            </a:r>
          </a:p>
          <a:p>
            <a:r>
              <a:rPr lang="ru-RU" dirty="0" smtClean="0"/>
              <a:t>Продумать выбор сказочных персонажей.</a:t>
            </a:r>
          </a:p>
          <a:p>
            <a:r>
              <a:rPr lang="ru-RU" dirty="0" smtClean="0"/>
              <a:t>Разработать вопросы к циклу викторин.</a:t>
            </a:r>
          </a:p>
          <a:p>
            <a:r>
              <a:rPr lang="ru-RU" dirty="0" smtClean="0"/>
              <a:t>Подготовить книжную выставку.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Подобрать игры и конкурсы.</a:t>
            </a:r>
          </a:p>
          <a:p>
            <a:r>
              <a:rPr lang="ru-RU" dirty="0" smtClean="0"/>
              <a:t>Подготовить игровой реквизит.</a:t>
            </a:r>
          </a:p>
          <a:p>
            <a:r>
              <a:rPr lang="ru-RU" dirty="0" smtClean="0"/>
              <a:t>Продумать и изготовить элементы костюмов сказочных героев.</a:t>
            </a:r>
          </a:p>
          <a:p>
            <a:r>
              <a:rPr lang="ru-RU" dirty="0" smtClean="0"/>
              <a:t>Подобрать музыкальное оформление и произведения к «</a:t>
            </a:r>
            <a:r>
              <a:rPr lang="ru-RU" dirty="0" err="1" smtClean="0"/>
              <a:t>Угадай-ке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Провести рекламу мероприятия.</a:t>
            </a:r>
          </a:p>
          <a:p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einrichScript" pitchFamily="2" charset="0"/>
                <a:ea typeface="+mj-ea"/>
                <a:cs typeface="+mj-cs"/>
              </a:rPr>
              <a:t>Этапы подготовки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HeinrichScript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HeinrichScript" pitchFamily="2" charset="0"/>
              </a:rPr>
              <a:t>Ожидаемые результаты</a:t>
            </a:r>
            <a:endParaRPr lang="ru-RU" sz="6000" dirty="0">
              <a:solidFill>
                <a:srgbClr val="FFFF00"/>
              </a:solidFill>
              <a:latin typeface="HeinrichScript" pitchFamily="2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Увеличить количество посещений</a:t>
            </a:r>
            <a:br>
              <a:rPr lang="ru-RU" dirty="0" smtClean="0"/>
            </a:br>
            <a:r>
              <a:rPr lang="ru-RU" dirty="0" smtClean="0"/>
              <a:t>и книговыдачу.</a:t>
            </a:r>
          </a:p>
          <a:p>
            <a:r>
              <a:rPr lang="ru-RU" dirty="0" smtClean="0"/>
              <a:t>Привлечь внимание детей к фольклору; проверить знания народных сказок.</a:t>
            </a:r>
          </a:p>
          <a:p>
            <a:r>
              <a:rPr lang="ru-RU" dirty="0" smtClean="0"/>
              <a:t>Выявить и раскрыть творческие способности читателей-детей.</a:t>
            </a:r>
          </a:p>
          <a:p>
            <a:r>
              <a:rPr lang="ru-RU" dirty="0" smtClean="0"/>
              <a:t>Организовать познавательно-развлекательный досуг младших школьников.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962</TotalTime>
  <Words>326</Words>
  <Application>Microsoft Office PowerPoint</Application>
  <PresentationFormat>Экран (4:3)</PresentationFormat>
  <Paragraphs>69</Paragraphs>
  <Slides>46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Презентация PowerPoint</vt:lpstr>
      <vt:lpstr>Сказки гуляют по свету…</vt:lpstr>
      <vt:lpstr>Оригинальность идеи </vt:lpstr>
      <vt:lpstr>Возрастные группы</vt:lpstr>
      <vt:lpstr>Литературная карусель</vt:lpstr>
      <vt:lpstr>Стоимость реализации</vt:lpstr>
      <vt:lpstr>Этапы подготовки</vt:lpstr>
      <vt:lpstr>Презентация PowerPoint</vt:lpstr>
      <vt:lpstr>Ожидаемые результаты</vt:lpstr>
      <vt:lpstr>Методика проведения</vt:lpstr>
      <vt:lpstr>Презентация PowerPoint</vt:lpstr>
      <vt:lpstr>Кто много читает,  тот много знает</vt:lpstr>
      <vt:lpstr>Презентация PowerPoint</vt:lpstr>
      <vt:lpstr>Презентация PowerPoint</vt:lpstr>
      <vt:lpstr>Презентация PowerPoint</vt:lpstr>
      <vt:lpstr>Игра «Собери монеты»</vt:lpstr>
      <vt:lpstr>Презентация PowerPoint</vt:lpstr>
      <vt:lpstr>Презентация PowerPoint</vt:lpstr>
      <vt:lpstr>Презентация PowerPoint</vt:lpstr>
      <vt:lpstr>Игра «Рассмеши меня»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«Не попадись!»</vt:lpstr>
      <vt:lpstr>Презентация PowerPoint</vt:lpstr>
      <vt:lpstr>Презентация PowerPoint</vt:lpstr>
      <vt:lpstr>Презентация PowerPoint</vt:lpstr>
      <vt:lpstr>Игра «Передай метлу»</vt:lpstr>
      <vt:lpstr>Презентация PowerPoint</vt:lpstr>
      <vt:lpstr>Презентация PowerPoint</vt:lpstr>
      <vt:lpstr>Презентация PowerPoint</vt:lpstr>
      <vt:lpstr>Игра «Поймай рыбку!»</vt:lpstr>
      <vt:lpstr>Презентация PowerPoint</vt:lpstr>
      <vt:lpstr>Презентация PowerPoint</vt:lpstr>
      <vt:lpstr>Презентация PowerPoint</vt:lpstr>
      <vt:lpstr>Презентация PowerPoint</vt:lpstr>
      <vt:lpstr>Ролевая постановка «Танец Василисы»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Сказки нужно читать! В сказки можно играть!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admin_inet</cp:lastModifiedBy>
  <cp:revision>193</cp:revision>
  <dcterms:created xsi:type="dcterms:W3CDTF">2011-06-15T11:12:27Z</dcterms:created>
  <dcterms:modified xsi:type="dcterms:W3CDTF">2011-06-21T14:00:52Z</dcterms:modified>
</cp:coreProperties>
</file>