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9" r:id="rId6"/>
    <p:sldId id="265" r:id="rId7"/>
    <p:sldId id="266" r:id="rId8"/>
    <p:sldId id="264" r:id="rId9"/>
    <p:sldId id="262" r:id="rId10"/>
    <p:sldId id="268" r:id="rId11"/>
    <p:sldId id="267" r:id="rId12"/>
    <p:sldId id="263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CD70B-8E93-414E-8AED-9A2F870AB04B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C316B-B4D7-41DD-AB35-D3421F5253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971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C316B-B4D7-41DD-AB35-D3421F52531E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846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16A18C8-E1E0-4B7B-A686-0094AE137FDE}" type="datetimeFigureOut">
              <a:rPr lang="uk-UA" smtClean="0"/>
              <a:t>21.06.2011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879FD70-87FD-495A-B08F-492450C1CA26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39552" y="4653136"/>
            <a:ext cx="6553200" cy="457200"/>
          </a:xfrm>
        </p:spPr>
        <p:txBody>
          <a:bodyPr>
            <a:normAutofit fontScale="62500" lnSpcReduction="20000"/>
          </a:bodyPr>
          <a:lstStyle/>
          <a:p>
            <a:r>
              <a:rPr lang="uk-UA" sz="4800" i="1" dirty="0" smtClean="0">
                <a:solidFill>
                  <a:schemeClr val="bg2">
                    <a:lumMod val="90000"/>
                  </a:schemeClr>
                </a:solidFill>
              </a:rPr>
              <a:t>Літературна гра</a:t>
            </a:r>
            <a:endParaRPr lang="uk-UA" sz="4800" i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4400" dirty="0" err="1" smtClean="0">
                <a:solidFill>
                  <a:schemeClr val="accent4">
                    <a:lumMod val="75000"/>
                  </a:schemeClr>
                </a:solidFill>
              </a:rPr>
              <a:t>Бібліо-монополіст</a:t>
            </a:r>
            <a:endParaRPr lang="uk-UA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52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Якщо команда не може заплатити за поле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Якщо команді не вистачає </a:t>
            </a:r>
            <a:r>
              <a:rPr lang="uk-UA" dirty="0" err="1" smtClean="0"/>
              <a:t>Бівів</a:t>
            </a:r>
            <a:r>
              <a:rPr lang="uk-UA" dirty="0" smtClean="0"/>
              <a:t>, щоб захопити клітинку, то поле не покривається, а категорія запитань змінюється на іншу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3630736"/>
            <a:ext cx="1941621" cy="174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Штрихова стрілка вправо 3"/>
          <p:cNvSpPr/>
          <p:nvPr/>
        </p:nvSpPr>
        <p:spPr>
          <a:xfrm>
            <a:off x="3851920" y="3789040"/>
            <a:ext cx="1584176" cy="1144985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45023"/>
            <a:ext cx="1914069" cy="1713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860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Якщо команди покрили однакову кількість клітинок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735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3200" dirty="0" smtClean="0"/>
              <a:t>В такому випадку переможець визначається кількістю </a:t>
            </a:r>
            <a:r>
              <a:rPr lang="uk-UA" sz="3200" dirty="0" err="1" smtClean="0"/>
              <a:t>Бівів</a:t>
            </a:r>
            <a:r>
              <a:rPr lang="uk-UA" sz="3200" dirty="0" smtClean="0"/>
              <a:t>, що залишилися на руках команд</a:t>
            </a:r>
          </a:p>
          <a:p>
            <a:pPr marL="114300" indent="0">
              <a:buNone/>
            </a:pPr>
            <a:endParaRPr lang="uk-UA" sz="3200" dirty="0"/>
          </a:p>
          <a:p>
            <a:pPr marL="114300" indent="0">
              <a:buNone/>
            </a:pPr>
            <a:endParaRPr lang="uk-UA" sz="3200" dirty="0" smtClean="0"/>
          </a:p>
          <a:p>
            <a:pPr marL="114300" indent="0">
              <a:buNone/>
            </a:pPr>
            <a:r>
              <a:rPr lang="uk-UA" sz="3600" dirty="0"/>
              <a:t> </a:t>
            </a:r>
            <a:r>
              <a:rPr lang="uk-UA" sz="3600" dirty="0" smtClean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14</a:t>
            </a:r>
            <a:r>
              <a:rPr lang="uk-UA" sz="4800" dirty="0" smtClean="0">
                <a:solidFill>
                  <a:srgbClr val="FF0000"/>
                </a:solidFill>
              </a:rPr>
              <a:t> </a:t>
            </a:r>
            <a:r>
              <a:rPr lang="uk-UA" sz="4800" dirty="0" smtClean="0"/>
              <a:t>›</a:t>
            </a:r>
            <a:r>
              <a:rPr lang="en-US" sz="4800" dirty="0" smtClean="0"/>
              <a:t> 8</a:t>
            </a:r>
            <a:r>
              <a:rPr lang="en-US" sz="3600" dirty="0" smtClean="0"/>
              <a:t> =</a:t>
            </a:r>
            <a:r>
              <a:rPr lang="uk-UA" sz="3600" dirty="0" smtClean="0"/>
              <a:t> </a:t>
            </a:r>
            <a:r>
              <a:rPr lang="uk-UA" sz="3200" dirty="0" smtClean="0"/>
              <a:t>перемога </a:t>
            </a:r>
            <a:r>
              <a:rPr lang="uk-UA" sz="3200" b="1" dirty="0" smtClean="0">
                <a:solidFill>
                  <a:schemeClr val="bg1"/>
                </a:solidFill>
              </a:rPr>
              <a:t>ЧЕРВОНИХ</a:t>
            </a:r>
            <a:endParaRPr lang="uk-UA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81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8"/>
            <a:ext cx="7429500" cy="627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3926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90513"/>
            <a:ext cx="7429500" cy="627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24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Знаряддя для гри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4800" dirty="0" smtClean="0"/>
              <a:t>Фішки -          </a:t>
            </a:r>
            <a:r>
              <a:rPr lang="en-US" sz="4800" dirty="0" smtClean="0"/>
              <a:t> </a:t>
            </a:r>
            <a:r>
              <a:rPr lang="uk-UA" sz="4800" dirty="0" smtClean="0"/>
              <a:t>+ </a:t>
            </a:r>
          </a:p>
          <a:p>
            <a:pPr marL="114300" indent="0">
              <a:buNone/>
            </a:pPr>
            <a:endParaRPr lang="uk-UA" sz="1600" dirty="0" smtClean="0"/>
          </a:p>
          <a:p>
            <a:pPr marL="114300" indent="0">
              <a:buNone/>
            </a:pPr>
            <a:r>
              <a:rPr lang="uk-UA" sz="4800" dirty="0" smtClean="0"/>
              <a:t>Гральний кубик -   </a:t>
            </a:r>
          </a:p>
          <a:p>
            <a:pPr marL="114300" indent="0">
              <a:buNone/>
            </a:pPr>
            <a:endParaRPr lang="uk-UA" sz="1600" dirty="0" smtClean="0"/>
          </a:p>
          <a:p>
            <a:pPr marL="114300" indent="0">
              <a:buNone/>
            </a:pPr>
            <a:r>
              <a:rPr lang="uk-UA" sz="4800" dirty="0" err="1" smtClean="0"/>
              <a:t>БІВи</a:t>
            </a:r>
            <a:r>
              <a:rPr lang="uk-UA" sz="4800" dirty="0" smtClean="0"/>
              <a:t> </a:t>
            </a:r>
            <a:r>
              <a:rPr lang="uk-UA" sz="3200" dirty="0" smtClean="0"/>
              <a:t>(240 шт.)</a:t>
            </a:r>
            <a:r>
              <a:rPr lang="uk-UA" sz="4800" dirty="0" smtClean="0"/>
              <a:t>-</a:t>
            </a:r>
            <a:r>
              <a:rPr lang="en-US" sz="4800" dirty="0" smtClean="0"/>
              <a:t>  </a:t>
            </a:r>
            <a:r>
              <a:rPr lang="uk-UA" sz="3200" dirty="0" smtClean="0"/>
              <a:t> </a:t>
            </a:r>
            <a:r>
              <a:rPr lang="en-US" sz="3200" dirty="0" smtClean="0"/>
              <a:t>    </a:t>
            </a:r>
            <a:r>
              <a:rPr lang="uk-UA" sz="3200" dirty="0" smtClean="0"/>
              <a:t>      </a:t>
            </a:r>
            <a:r>
              <a:rPr lang="uk-UA" sz="4800" dirty="0" smtClean="0"/>
              <a:t>,</a:t>
            </a:r>
            <a:endParaRPr lang="en-US" sz="4800" dirty="0" smtClean="0"/>
          </a:p>
          <a:p>
            <a:pPr marL="114300" indent="0">
              <a:buNone/>
            </a:pPr>
            <a:r>
              <a:rPr lang="uk-UA" sz="4800" dirty="0" smtClean="0"/>
              <a:t>Картки(</a:t>
            </a:r>
            <a:r>
              <a:rPr lang="uk-UA" sz="4000" dirty="0" smtClean="0"/>
              <a:t>по 12 шт.) </a:t>
            </a:r>
            <a:r>
              <a:rPr lang="uk-UA" sz="4800" dirty="0" smtClean="0"/>
              <a:t>-  </a:t>
            </a:r>
            <a:endParaRPr lang="uk-UA" sz="4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7" y="3009350"/>
            <a:ext cx="1108378" cy="831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76" y="5044431"/>
            <a:ext cx="903324" cy="862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44430"/>
            <a:ext cx="955160" cy="8627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1789038"/>
            <a:ext cx="1220892" cy="100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6478" y="1804020"/>
            <a:ext cx="1102196" cy="98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554" y="4158204"/>
            <a:ext cx="1396549" cy="773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576" y="4158203"/>
            <a:ext cx="1389404" cy="773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6292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Правила гри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735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715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uk-UA" dirty="0" smtClean="0"/>
              <a:t>У грі беруть участь </a:t>
            </a:r>
            <a:r>
              <a:rPr lang="uk-UA" dirty="0"/>
              <a:t>я</a:t>
            </a:r>
            <a:r>
              <a:rPr lang="uk-UA" dirty="0" smtClean="0"/>
              <a:t>к мінімум дві команди (червоні та білі)</a:t>
            </a:r>
          </a:p>
          <a:p>
            <a:pPr marL="5715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uk-UA" dirty="0" smtClean="0"/>
              <a:t>Методом жеребкування визначається команда, котра ходить першою.</a:t>
            </a:r>
          </a:p>
          <a:p>
            <a:pPr marL="5715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uk-UA" dirty="0" smtClean="0"/>
              <a:t>Для того, щоб здійснити хід, команда кидає </a:t>
            </a:r>
            <a:r>
              <a:rPr lang="uk-UA" dirty="0" smtClean="0"/>
              <a:t>гральний кубик. </a:t>
            </a:r>
            <a:endParaRPr lang="uk-UA" dirty="0" smtClean="0"/>
          </a:p>
          <a:p>
            <a:pPr marL="5715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uk-UA" dirty="0" smtClean="0"/>
              <a:t>Хід починається з клітинки, котра відмічена стрілкою.  </a:t>
            </a:r>
          </a:p>
          <a:p>
            <a:pPr marL="571500" indent="-457200"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uk-UA" dirty="0" smtClean="0"/>
              <a:t>Після того, як хід здійснено, команда починає виконувати серію завдань, котрі містяться в тій категорії, на якій зупинилася команда.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227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Ведучий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73563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3600" dirty="0" smtClean="0"/>
              <a:t>Утримує банк </a:t>
            </a:r>
            <a:r>
              <a:rPr lang="uk-UA" sz="3600" dirty="0" err="1" smtClean="0"/>
              <a:t>БІВів</a:t>
            </a:r>
            <a:endParaRPr lang="uk-UA" sz="3600" dirty="0" smtClean="0"/>
          </a:p>
          <a:p>
            <a:r>
              <a:rPr lang="uk-UA" sz="3600" dirty="0" smtClean="0"/>
              <a:t>Зберігає та видає картки</a:t>
            </a:r>
          </a:p>
          <a:p>
            <a:r>
              <a:rPr lang="uk-UA" sz="3600" dirty="0" smtClean="0"/>
              <a:t>Оголошує завдання</a:t>
            </a:r>
          </a:p>
          <a:p>
            <a:r>
              <a:rPr lang="uk-UA" sz="3600" dirty="0" smtClean="0"/>
              <a:t>Оцінює відповіді</a:t>
            </a:r>
          </a:p>
          <a:p>
            <a:r>
              <a:rPr lang="uk-UA" sz="3600" dirty="0" smtClean="0"/>
              <a:t>Виплачує </a:t>
            </a:r>
            <a:r>
              <a:rPr lang="uk-UA" sz="3600" dirty="0" err="1" smtClean="0"/>
              <a:t>БІВи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341034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Капітани команд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uk-UA" sz="3600" dirty="0" smtClean="0"/>
              <a:t>Обов'язки:</a:t>
            </a:r>
          </a:p>
          <a:p>
            <a:pPr>
              <a:buFontTx/>
              <a:buChar char="-"/>
            </a:pPr>
            <a:r>
              <a:rPr lang="uk-UA" sz="3600" dirty="0" smtClean="0"/>
              <a:t>Кидання кубика </a:t>
            </a:r>
          </a:p>
          <a:p>
            <a:pPr>
              <a:buFontTx/>
              <a:buChar char="-"/>
            </a:pPr>
            <a:r>
              <a:rPr lang="uk-UA" sz="3600" dirty="0" smtClean="0"/>
              <a:t>Переставляння </a:t>
            </a:r>
            <a:r>
              <a:rPr lang="uk-UA" sz="3600" dirty="0" smtClean="0"/>
              <a:t>фішок</a:t>
            </a:r>
          </a:p>
          <a:p>
            <a:pPr>
              <a:buFontTx/>
              <a:buChar char="-"/>
            </a:pPr>
            <a:r>
              <a:rPr lang="uk-UA" sz="3600" dirty="0" smtClean="0"/>
              <a:t>Зберігання та розпорядження </a:t>
            </a:r>
            <a:r>
              <a:rPr lang="uk-UA" sz="3600" dirty="0" err="1" smtClean="0"/>
              <a:t>БІВами</a:t>
            </a:r>
            <a:endParaRPr lang="uk-UA" sz="3600" dirty="0" smtClean="0"/>
          </a:p>
          <a:p>
            <a:pPr>
              <a:buFontTx/>
              <a:buChar char="-"/>
            </a:pP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01848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Основне завдання:</a:t>
            </a:r>
            <a:br>
              <a:rPr lang="uk-UA" dirty="0" smtClean="0"/>
            </a:br>
            <a:r>
              <a:rPr lang="uk-UA" dirty="0" smtClean="0"/>
              <a:t>захоплення ігрових клітинок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4716016" y="2636913"/>
            <a:ext cx="3970784" cy="337185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uk-UA" sz="3200" dirty="0" smtClean="0"/>
              <a:t>В даному випадку спостерігаємо перемогу команди БІЛИХ</a:t>
            </a:r>
            <a:endParaRPr lang="uk-UA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36912"/>
            <a:ext cx="3933825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03760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Особливість використання </a:t>
            </a:r>
            <a:r>
              <a:rPr lang="uk-UA" dirty="0" err="1" smtClean="0"/>
              <a:t>БІВів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800" dirty="0" smtClean="0"/>
              <a:t>Після того, як команда виконує завдання, її відповідь оцінюється </a:t>
            </a:r>
            <a:r>
              <a:rPr lang="uk-UA" sz="2800" dirty="0" err="1" smtClean="0"/>
              <a:t>БІВами</a:t>
            </a:r>
            <a:r>
              <a:rPr lang="uk-UA" sz="2800" dirty="0" smtClean="0"/>
              <a:t>. Максимальна кількість за одну категорію – 20 </a:t>
            </a:r>
            <a:r>
              <a:rPr lang="uk-UA" sz="2800" dirty="0" err="1" smtClean="0"/>
              <a:t>БІВів</a:t>
            </a:r>
            <a:r>
              <a:rPr lang="uk-UA" sz="2800" dirty="0" smtClean="0"/>
              <a:t>. Щоб покрити своїм кольором ігрову клітинку, команда гравців повинна виплатити 10 </a:t>
            </a:r>
            <a:r>
              <a:rPr lang="uk-UA" sz="2800" dirty="0" err="1" smtClean="0"/>
              <a:t>Бівів</a:t>
            </a:r>
            <a:r>
              <a:rPr lang="uk-UA" sz="2800" dirty="0" smtClean="0"/>
              <a:t>. </a:t>
            </a:r>
          </a:p>
          <a:p>
            <a:pPr marL="114300" indent="0">
              <a:buNone/>
            </a:pPr>
            <a:endParaRPr lang="uk-UA" sz="2800" dirty="0"/>
          </a:p>
          <a:p>
            <a:pPr marL="114300" indent="0">
              <a:buNone/>
            </a:pPr>
            <a:r>
              <a:rPr lang="uk-UA" sz="4800" dirty="0" smtClean="0"/>
              <a:t>10 </a:t>
            </a:r>
            <a:r>
              <a:rPr lang="uk-UA" sz="4800" dirty="0" err="1" smtClean="0"/>
              <a:t>БІВів</a:t>
            </a:r>
            <a:r>
              <a:rPr lang="uk-UA" sz="4800" dirty="0" smtClean="0"/>
              <a:t> =            або </a:t>
            </a:r>
            <a:endParaRPr lang="uk-UA" sz="4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048" y="4211562"/>
            <a:ext cx="1531000" cy="146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548" y="4226161"/>
            <a:ext cx="1618855" cy="1462191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094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Якщо ігрове поле вже покрите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1752600"/>
            <a:ext cx="8291264" cy="491676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uk-UA" dirty="0" smtClean="0"/>
              <a:t>Якщо фішка потрапляє на поле, захоплене противником, то команда сплачує противнику штраф у розмірі 5 </a:t>
            </a:r>
            <a:r>
              <a:rPr lang="uk-UA" dirty="0" err="1" smtClean="0"/>
              <a:t>БІВів</a:t>
            </a:r>
            <a:r>
              <a:rPr lang="uk-UA" dirty="0" smtClean="0"/>
              <a:t> та переставляє фішку на наступну вільну ділянку. Якщо фішка потрапляє на поле, котре вже захоплене цією командою – штраф не сплачується.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149080"/>
            <a:ext cx="4469532" cy="2284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2384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419</TotalTime>
  <Words>273</Words>
  <Application>Microsoft Office PowerPoint</Application>
  <PresentationFormat>Екран (4:3)</PresentationFormat>
  <Paragraphs>42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3" baseType="lpstr">
      <vt:lpstr>Аптека</vt:lpstr>
      <vt:lpstr>Бібліо-монополіст</vt:lpstr>
      <vt:lpstr>Презентація PowerPoint</vt:lpstr>
      <vt:lpstr>Знаряддя для гри</vt:lpstr>
      <vt:lpstr>Правила гри</vt:lpstr>
      <vt:lpstr>Ведучий</vt:lpstr>
      <vt:lpstr>Капітани команд</vt:lpstr>
      <vt:lpstr>Основне завдання: захоплення ігрових клітинок</vt:lpstr>
      <vt:lpstr>Особливість використання БІВів</vt:lpstr>
      <vt:lpstr>Якщо ігрове поле вже покрите</vt:lpstr>
      <vt:lpstr>Якщо команда не може заплатити за поле</vt:lpstr>
      <vt:lpstr>Якщо команди покрили однакову кількість клітинок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user</cp:lastModifiedBy>
  <cp:revision>26</cp:revision>
  <dcterms:created xsi:type="dcterms:W3CDTF">2011-06-10T10:09:53Z</dcterms:created>
  <dcterms:modified xsi:type="dcterms:W3CDTF">2011-06-21T09:57:39Z</dcterms:modified>
</cp:coreProperties>
</file>