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avi" ContentType="video/avi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5" r:id="rId4"/>
    <p:sldId id="267" r:id="rId5"/>
    <p:sldId id="262" r:id="rId6"/>
    <p:sldId id="261" r:id="rId7"/>
    <p:sldId id="263" r:id="rId8"/>
    <p:sldId id="264" r:id="rId9"/>
    <p:sldId id="276" r:id="rId10"/>
    <p:sldId id="292" r:id="rId11"/>
    <p:sldId id="293" r:id="rId12"/>
    <p:sldId id="294" r:id="rId13"/>
    <p:sldId id="295" r:id="rId14"/>
    <p:sldId id="296" r:id="rId15"/>
    <p:sldId id="297" r:id="rId16"/>
    <p:sldId id="298" r:id="rId17"/>
    <p:sldId id="299" r:id="rId18"/>
    <p:sldId id="279" r:id="rId19"/>
    <p:sldId id="280" r:id="rId20"/>
    <p:sldId id="281" r:id="rId21"/>
    <p:sldId id="282" r:id="rId22"/>
    <p:sldId id="283" r:id="rId23"/>
    <p:sldId id="284" r:id="rId24"/>
    <p:sldId id="285" r:id="rId25"/>
    <p:sldId id="301" r:id="rId26"/>
    <p:sldId id="286" r:id="rId27"/>
    <p:sldId id="277" r:id="rId28"/>
    <p:sldId id="259" r:id="rId29"/>
    <p:sldId id="290" r:id="rId30"/>
    <p:sldId id="291" r:id="rId31"/>
    <p:sldId id="300" r:id="rId32"/>
    <p:sldId id="287" r:id="rId33"/>
    <p:sldId id="288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ECFF"/>
    <a:srgbClr val="FDFDFD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41" autoAdjust="0"/>
    <p:restoredTop sz="94671" autoAdjust="0"/>
  </p:normalViewPr>
  <p:slideViewPr>
    <p:cSldViewPr>
      <p:cViewPr varScale="1">
        <p:scale>
          <a:sx n="70" d="100"/>
          <a:sy n="70" d="100"/>
        </p:scale>
        <p:origin x="-13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290"/>
    </p:cViewPr>
  </p:outlineViewPr>
  <p:notesTextViewPr>
    <p:cViewPr>
      <p:scale>
        <a:sx n="150" d="100"/>
        <a:sy n="15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B1263-5657-4804-A251-7D591AC93667}" type="datetimeFigureOut">
              <a:rPr lang="ru-RU" smtClean="0"/>
              <a:t>16.07.2015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37E39-FFFB-40E3-B445-9E22F2D3E3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4306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B1263-5657-4804-A251-7D591AC93667}" type="datetimeFigureOut">
              <a:rPr lang="ru-RU" smtClean="0"/>
              <a:t>16.07.2015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37E39-FFFB-40E3-B445-9E22F2D3E3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98388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B1263-5657-4804-A251-7D591AC93667}" type="datetimeFigureOut">
              <a:rPr lang="ru-RU" smtClean="0"/>
              <a:t>16.07.2015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37E39-FFFB-40E3-B445-9E22F2D3E3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48821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B1263-5657-4804-A251-7D591AC93667}" type="datetimeFigureOut">
              <a:rPr lang="ru-RU" smtClean="0"/>
              <a:t>16.07.2015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37E39-FFFB-40E3-B445-9E22F2D3E3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24928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B1263-5657-4804-A251-7D591AC93667}" type="datetimeFigureOut">
              <a:rPr lang="ru-RU" smtClean="0"/>
              <a:t>16.07.2015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37E39-FFFB-40E3-B445-9E22F2D3E3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41399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B1263-5657-4804-A251-7D591AC93667}" type="datetimeFigureOut">
              <a:rPr lang="ru-RU" smtClean="0"/>
              <a:t>16.07.2015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37E39-FFFB-40E3-B445-9E22F2D3E3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39984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B1263-5657-4804-A251-7D591AC93667}" type="datetimeFigureOut">
              <a:rPr lang="ru-RU" smtClean="0"/>
              <a:t>16.07.2015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37E39-FFFB-40E3-B445-9E22F2D3E3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42473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B1263-5657-4804-A251-7D591AC93667}" type="datetimeFigureOut">
              <a:rPr lang="ru-RU" smtClean="0"/>
              <a:t>16.07.2015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37E39-FFFB-40E3-B445-9E22F2D3E3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61784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B1263-5657-4804-A251-7D591AC93667}" type="datetimeFigureOut">
              <a:rPr lang="ru-RU" smtClean="0"/>
              <a:t>16.07.2015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37E39-FFFB-40E3-B445-9E22F2D3E3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38180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B1263-5657-4804-A251-7D591AC93667}" type="datetimeFigureOut">
              <a:rPr lang="ru-RU" smtClean="0"/>
              <a:t>16.07.2015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37E39-FFFB-40E3-B445-9E22F2D3E3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92662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B1263-5657-4804-A251-7D591AC93667}" type="datetimeFigureOut">
              <a:rPr lang="ru-RU" smtClean="0"/>
              <a:t>16.07.2015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37E39-FFFB-40E3-B445-9E22F2D3E3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53738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4B1263-5657-4804-A251-7D591AC93667}" type="datetimeFigureOut">
              <a:rPr lang="ru-RU" smtClean="0"/>
              <a:t>16.07.2015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F37E39-FFFB-40E3-B445-9E22F2D3E3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5992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slide" Target="slide3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slide" Target="slide3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slide" Target="slide3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slide" Target="slide3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slide" Target="slide3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slide" Target="slide3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slide" Target="slide3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avi"/><Relationship Id="rId1" Type="http://schemas.microsoft.com/office/2007/relationships/media" Target="../media/media3.avi"/><Relationship Id="rId4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avi"/><Relationship Id="rId1" Type="http://schemas.microsoft.com/office/2007/relationships/media" Target="../media/media2.avi"/><Relationship Id="rId6" Type="http://schemas.openxmlformats.org/officeDocument/2006/relationships/image" Target="../media/image7.png"/><Relationship Id="rId5" Type="http://schemas.openxmlformats.org/officeDocument/2006/relationships/image" Target="../media/image6.jpg"/><Relationship Id="rId4" Type="http://schemas.openxmlformats.org/officeDocument/2006/relationships/image" Target="../media/image1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F:\капитан врунгель\7568320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51" t="3621" b="17628"/>
          <a:stretch/>
        </p:blipFill>
        <p:spPr bwMode="auto">
          <a:xfrm>
            <a:off x="-36712" y="0"/>
            <a:ext cx="878191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F:\капитан врунгель\prikluchenia.kapitana.vrungelya.04.avi.image6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24063" r="61250">
                        <a14:foregroundMark x1="47500" y1="16458" x2="47500" y2="16458"/>
                        <a14:foregroundMark x1="45313" y1="17917" x2="45313" y2="17917"/>
                        <a14:foregroundMark x1="46250" y1="16875" x2="46250" y2="16875"/>
                        <a14:foregroundMark x1="48750" y1="16458" x2="48750" y2="16458"/>
                        <a14:foregroundMark x1="50000" y1="16042" x2="50000" y2="16042"/>
                        <a14:foregroundMark x1="51406" y1="18333" x2="51406" y2="18333"/>
                        <a14:foregroundMark x1="50469" y1="17292" x2="50469" y2="17292"/>
                        <a14:foregroundMark x1="61250" y1="76875" x2="61250" y2="76875"/>
                        <a14:foregroundMark x1="52344" y1="37083" x2="52344" y2="37083"/>
                        <a14:backgroundMark x1="26094" y1="70833" x2="26094" y2="70833"/>
                        <a14:backgroundMark x1="26875" y1="70833" x2="26875" y2="70833"/>
                        <a14:backgroundMark x1="27656" y1="71458" x2="27656" y2="7145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608" r="35224" b="8724"/>
          <a:stretch/>
        </p:blipFill>
        <p:spPr bwMode="auto">
          <a:xfrm>
            <a:off x="4531641" y="-315416"/>
            <a:ext cx="4608545" cy="6984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260648"/>
            <a:ext cx="5465089" cy="4248472"/>
          </a:xfrm>
        </p:spPr>
        <p:txBody>
          <a:bodyPr>
            <a:normAutofit/>
          </a:bodyPr>
          <a:lstStyle/>
          <a:p>
            <a:r>
              <a:rPr lang="uk-UA" sz="8000" b="1" dirty="0" err="1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002060"/>
                </a:solidFill>
                <a:effectLst/>
                <a:cs typeface="Aparajita" pitchFamily="34" charset="0"/>
              </a:rPr>
              <a:t>Веб-агенція</a:t>
            </a:r>
            <a:r>
              <a:rPr lang="ru-RU" sz="80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002060"/>
                </a:solidFill>
                <a:effectLst/>
                <a:cs typeface="Aparajita" pitchFamily="34" charset="0"/>
              </a:rPr>
              <a:t> </a:t>
            </a:r>
            <a:r>
              <a:rPr lang="ru-RU" sz="54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002060"/>
                </a:solidFill>
                <a:effectLst/>
                <a:cs typeface="Aparajita" pitchFamily="34" charset="0"/>
              </a:rPr>
              <a:t/>
            </a:r>
            <a:br>
              <a:rPr lang="ru-RU" sz="54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002060"/>
                </a:solidFill>
                <a:effectLst/>
                <a:cs typeface="Aparajita" pitchFamily="34" charset="0"/>
              </a:rPr>
            </a:br>
            <a:r>
              <a:rPr lang="ru-RU" sz="8000" b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002060"/>
                </a:solidFill>
                <a:effectLst/>
                <a:cs typeface="Aparajita" pitchFamily="34" charset="0"/>
              </a:rPr>
              <a:t/>
            </a:r>
            <a:br>
              <a:rPr lang="ru-RU" sz="8000" b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002060"/>
                </a:solidFill>
                <a:effectLst/>
                <a:cs typeface="Aparajita" pitchFamily="34" charset="0"/>
              </a:rPr>
            </a:br>
            <a:r>
              <a:rPr lang="ru-RU" sz="80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002060"/>
                </a:solidFill>
                <a:effectLst/>
                <a:cs typeface="Aparajita" pitchFamily="34" charset="0"/>
              </a:rPr>
              <a:t> </a:t>
            </a:r>
            <a:r>
              <a:rPr lang="ru-RU" sz="107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002060"/>
                </a:solidFill>
                <a:effectLst/>
                <a:cs typeface="Aparajita" pitchFamily="34" charset="0"/>
              </a:rPr>
              <a:t>«С Б І»</a:t>
            </a:r>
            <a:endParaRPr lang="ru-RU" sz="10700" b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rgbClr val="002060"/>
              </a:solidFill>
              <a:effectLst/>
              <a:cs typeface="Aparajita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5661248"/>
            <a:ext cx="6400800" cy="864096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4000" b="1" smtClean="0">
                <a:ln>
                  <a:solidFill>
                    <a:schemeClr val="tx1"/>
                  </a:solidFill>
                </a:ln>
              </a:rPr>
              <a:t>Служба б</a:t>
            </a:r>
            <a:r>
              <a:rPr lang="uk-UA" sz="4000" b="1" smtClean="0">
                <a:ln>
                  <a:solidFill>
                    <a:schemeClr val="tx1"/>
                  </a:solidFill>
                </a:ln>
              </a:rPr>
              <a:t>езпеки</a:t>
            </a:r>
            <a:r>
              <a:rPr lang="ru-RU" sz="4000" b="1" dirty="0" smtClean="0">
                <a:ln>
                  <a:solidFill>
                    <a:schemeClr val="tx1"/>
                  </a:solidFill>
                </a:ln>
              </a:rPr>
              <a:t> в </a:t>
            </a:r>
            <a:r>
              <a:rPr lang="uk-UA" sz="4000" b="1" dirty="0" smtClean="0">
                <a:ln>
                  <a:solidFill>
                    <a:schemeClr val="tx1"/>
                  </a:solidFill>
                </a:ln>
              </a:rPr>
              <a:t>Інтернеті</a:t>
            </a:r>
            <a:endParaRPr lang="uk-UA" sz="4000" b="1" dirty="0">
              <a:ln>
                <a:solidFill>
                  <a:schemeClr val="tx1"/>
                </a:solidFill>
              </a:ln>
            </a:endParaRPr>
          </a:p>
        </p:txBody>
      </p:sp>
      <p:pic>
        <p:nvPicPr>
          <p:cNvPr id="4" name="letter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135603" y="573325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9153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8785097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80528" y="908720"/>
            <a:ext cx="6048300" cy="1930226"/>
          </a:xfrm>
          <a:effectLst>
            <a:outerShdw blurRad="50800" dir="19740000" sx="64000" sy="64000" algn="ctr" rotWithShape="0">
              <a:srgbClr val="000000">
                <a:alpha val="37000"/>
              </a:srgbClr>
            </a:outerShdw>
          </a:effectLst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r>
              <a:rPr lang="uk-UA" sz="6000" b="1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innerShdw blurRad="63500" dist="2540000" dir="21540000">
                    <a:prstClr val="black">
                      <a:alpha val="50000"/>
                    </a:prstClr>
                  </a:innerShdw>
                </a:effectLst>
                <a:latin typeface="Arial Black" panose="020B0A04020102020204" pitchFamily="34" charset="0"/>
              </a:rPr>
              <a:t>Правила безпеки </a:t>
            </a:r>
            <a:br>
              <a:rPr lang="uk-UA" sz="6000" b="1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innerShdw blurRad="63500" dist="2540000" dir="21540000">
                    <a:prstClr val="black">
                      <a:alpha val="50000"/>
                    </a:prstClr>
                  </a:innerShdw>
                </a:effectLst>
                <a:latin typeface="Arial Black" panose="020B0A04020102020204" pitchFamily="34" charset="0"/>
              </a:rPr>
            </a:br>
            <a:r>
              <a:rPr lang="uk-UA" sz="6000" b="1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innerShdw blurRad="63500" dist="2540000" dir="21540000">
                    <a:prstClr val="black">
                      <a:alpha val="50000"/>
                    </a:prstClr>
                  </a:innerShdw>
                </a:effectLst>
                <a:latin typeface="Arial Black" panose="020B0A04020102020204" pitchFamily="34" charset="0"/>
              </a:rPr>
              <a:t>в Інтернеті</a:t>
            </a:r>
            <a:endParaRPr lang="uk-UA" sz="6000" b="1" dirty="0">
              <a:ln>
                <a:solidFill>
                  <a:srgbClr val="002060"/>
                </a:solidFill>
              </a:ln>
              <a:solidFill>
                <a:srgbClr val="0070C0"/>
              </a:solidFill>
              <a:effectLst>
                <a:innerShdw blurRad="63500" dist="2540000" dir="21540000">
                  <a:prstClr val="black">
                    <a:alpha val="50000"/>
                  </a:prstClr>
                </a:inn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790" t="11598" r="861" b="8055"/>
          <a:stretch/>
        </p:blipFill>
        <p:spPr>
          <a:xfrm>
            <a:off x="5183560" y="764704"/>
            <a:ext cx="3960440" cy="580864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14891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0" name="Объект 9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7" y="-13658"/>
            <a:ext cx="9162211" cy="6871658"/>
          </a:xfrm>
        </p:spPr>
      </p:pic>
      <p:sp>
        <p:nvSpPr>
          <p:cNvPr id="8" name="Прямоугольник 7"/>
          <p:cNvSpPr/>
          <p:nvPr/>
        </p:nvSpPr>
        <p:spPr>
          <a:xfrm>
            <a:off x="-108520" y="122863"/>
            <a:ext cx="9137983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ln w="19050">
                  <a:noFill/>
                </a:ln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4400" b="1" dirty="0" err="1">
                <a:ln w="19050">
                  <a:noFill/>
                </a:ln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Нікому</a:t>
            </a:r>
            <a:r>
              <a:rPr lang="ru-RU" sz="4400" b="1" dirty="0">
                <a:ln w="19050">
                  <a:noFill/>
                </a:ln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без </a:t>
            </a:r>
            <a:r>
              <a:rPr lang="ru-RU" sz="4400" b="1" dirty="0" err="1">
                <a:ln w="19050">
                  <a:noFill/>
                </a:ln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дозволу</a:t>
            </a:r>
            <a:r>
              <a:rPr lang="ru-RU" sz="4400" b="1" dirty="0">
                <a:ln w="19050">
                  <a:noFill/>
                </a:ln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dirty="0" err="1">
                <a:ln w="19050">
                  <a:noFill/>
                </a:ln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батьків</a:t>
            </a:r>
            <a:r>
              <a:rPr lang="ru-RU" sz="4400" b="1" dirty="0">
                <a:ln w="19050">
                  <a:noFill/>
                </a:ln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не </a:t>
            </a:r>
            <a:r>
              <a:rPr lang="ru-RU" sz="4400" b="1" dirty="0" err="1">
                <a:ln w="19050">
                  <a:noFill/>
                </a:ln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давати</a:t>
            </a:r>
            <a:r>
              <a:rPr lang="ru-RU" sz="4400" b="1" dirty="0">
                <a:ln w="19050">
                  <a:noFill/>
                </a:ln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dirty="0" err="1">
                <a:ln w="19050">
                  <a:noFill/>
                </a:ln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особисту</a:t>
            </a:r>
            <a:r>
              <a:rPr lang="ru-RU" sz="4400" b="1" dirty="0">
                <a:ln w="19050">
                  <a:noFill/>
                </a:ln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dirty="0" err="1">
                <a:ln w="19050">
                  <a:noFill/>
                </a:ln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інформацію</a:t>
            </a:r>
            <a:r>
              <a:rPr lang="ru-RU" sz="4400" b="1" dirty="0">
                <a:ln w="19050">
                  <a:noFill/>
                </a:ln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uk-UA" sz="4400" b="1" dirty="0">
              <a:ln w="19050">
                <a:noFill/>
              </a:ln>
              <a:solidFill>
                <a:srgbClr val="FFFF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38910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088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548680"/>
            <a:ext cx="8229600" cy="1143000"/>
          </a:xfrm>
        </p:spPr>
        <p:txBody>
          <a:bodyPr>
            <a:noAutofit/>
          </a:bodyPr>
          <a:lstStyle/>
          <a:p>
            <a:r>
              <a:rPr lang="ru-RU" b="1" dirty="0">
                <a:ln w="19050"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* Не </a:t>
            </a:r>
            <a:r>
              <a:rPr lang="ru-RU" b="1" dirty="0" err="1">
                <a:ln w="19050"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посилати</a:t>
            </a:r>
            <a:r>
              <a:rPr lang="ru-RU" b="1" dirty="0">
                <a:ln w="19050"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n w="19050"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свої</a:t>
            </a:r>
            <a:r>
              <a:rPr lang="ru-RU" b="1" dirty="0">
                <a:ln w="19050"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n w="19050"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фотографії</a:t>
            </a:r>
            <a:r>
              <a:rPr lang="ru-RU" b="1" dirty="0">
                <a:ln w="19050"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n w="19050"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чи</a:t>
            </a:r>
            <a:r>
              <a:rPr lang="ru-RU" b="1" dirty="0">
                <a:ln w="19050"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n w="19050"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іншу</a:t>
            </a:r>
            <a:r>
              <a:rPr lang="ru-RU" b="1" dirty="0">
                <a:ln w="19050"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n w="19050"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інформацію</a:t>
            </a:r>
            <a:r>
              <a:rPr lang="ru-RU" b="1" dirty="0">
                <a:ln w="19050"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ln w="19050"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будь-кому без </a:t>
            </a:r>
            <a:r>
              <a:rPr lang="ru-RU" b="1" dirty="0" err="1">
                <a:ln w="19050"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дозволу</a:t>
            </a:r>
            <a:r>
              <a:rPr lang="ru-RU" b="1" dirty="0">
                <a:ln w="19050"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n w="19050"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батьків</a:t>
            </a:r>
            <a:r>
              <a:rPr lang="ru-RU" b="1" dirty="0">
                <a:ln w="19050"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 </a:t>
            </a:r>
            <a:endParaRPr lang="uk-UA" b="1" dirty="0">
              <a:ln w="19050">
                <a:noFill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1747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-99392"/>
            <a:ext cx="9252520" cy="700025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-108520" y="4135728"/>
            <a:ext cx="925252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 algn="ctr">
              <a:buFont typeface="Arial" panose="020B0604020202020204" pitchFamily="34" charset="0"/>
              <a:buChar char="•"/>
            </a:pPr>
            <a:r>
              <a:rPr lang="ru-RU" sz="4000" b="1" dirty="0" err="1" smtClean="0">
                <a:ln w="19050"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Ніколи</a:t>
            </a:r>
            <a:r>
              <a:rPr lang="ru-RU" sz="4000" b="1" dirty="0" smtClean="0">
                <a:ln w="19050"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dirty="0">
                <a:ln w="19050"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sz="4000" b="1" dirty="0" err="1">
                <a:ln w="19050"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погоджуватися</a:t>
            </a:r>
            <a:r>
              <a:rPr lang="ru-RU" sz="4000" b="1" dirty="0">
                <a:ln w="19050"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4000" b="1" dirty="0" err="1">
                <a:ln w="19050"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зустріч</a:t>
            </a:r>
            <a:r>
              <a:rPr lang="ru-RU" sz="4000" b="1" dirty="0">
                <a:ln w="19050"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sz="4000" b="1" dirty="0" err="1">
                <a:ln w="19050"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людиною</a:t>
            </a:r>
            <a:r>
              <a:rPr lang="ru-RU" sz="4000" b="1" dirty="0">
                <a:ln w="19050"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з </a:t>
            </a:r>
            <a:r>
              <a:rPr lang="ru-RU" sz="4000" b="1" dirty="0" err="1">
                <a:ln w="19050"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якою</a:t>
            </a:r>
            <a:r>
              <a:rPr lang="ru-RU" sz="4000" b="1" dirty="0">
                <a:ln w="19050"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dirty="0" err="1">
                <a:ln w="19050"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ви</a:t>
            </a:r>
            <a:r>
              <a:rPr lang="ru-RU" sz="4000" b="1" dirty="0">
                <a:ln w="19050"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dirty="0" err="1">
                <a:ln w="19050"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познайомилися</a:t>
            </a:r>
            <a:r>
              <a:rPr lang="ru-RU" sz="4000" b="1" dirty="0">
                <a:ln w="19050"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4000" b="1" dirty="0" err="1" smtClean="0">
                <a:ln w="19050"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Інтернеті</a:t>
            </a:r>
            <a:r>
              <a:rPr lang="ru-RU" sz="4000" b="1" dirty="0" smtClean="0">
                <a:ln w="19050"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algn="ctr"/>
            <a:r>
              <a:rPr lang="ru-RU" sz="4000" b="1" dirty="0" smtClean="0">
                <a:ln w="19050"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без </a:t>
            </a:r>
            <a:r>
              <a:rPr lang="ru-RU" sz="4000" b="1" dirty="0" err="1">
                <a:ln w="19050"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дозволу</a:t>
            </a:r>
            <a:r>
              <a:rPr lang="ru-RU" sz="4000" b="1" dirty="0">
                <a:ln w="19050"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dirty="0" err="1" smtClean="0">
                <a:ln w="19050"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батьків</a:t>
            </a:r>
            <a:r>
              <a:rPr lang="ru-RU" sz="4000" b="1" dirty="0" smtClean="0">
                <a:ln w="19050"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uk-UA" sz="4000" b="1" dirty="0">
              <a:ln w="19050">
                <a:noFill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9354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>
                <a:ln w="19050"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* Не </a:t>
            </a:r>
            <a:r>
              <a:rPr lang="ru-RU" b="1" dirty="0" err="1">
                <a:ln w="19050"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давати</a:t>
            </a:r>
            <a:r>
              <a:rPr lang="ru-RU" b="1" dirty="0">
                <a:ln w="19050"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n w="19050"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нікому</a:t>
            </a:r>
            <a:r>
              <a:rPr lang="ru-RU" b="1" dirty="0">
                <a:ln w="19050"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n w="19050"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свої</a:t>
            </a:r>
            <a:r>
              <a:rPr lang="ru-RU" b="1" dirty="0">
                <a:ln w="19050"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ln w="19050"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паролі</a:t>
            </a:r>
            <a:r>
              <a:rPr lang="ru-RU" b="1" dirty="0" smtClean="0">
                <a:ln w="19050"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 </a:t>
            </a:r>
            <a:endParaRPr lang="uk-UA" b="1" dirty="0">
              <a:ln w="19050">
                <a:noFill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9350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446550"/>
          </a:xfr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35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effectLst>
            <a:glow rad="101600">
              <a:schemeClr val="accent5">
                <a:satMod val="175000"/>
                <a:alpha val="40000"/>
              </a:schemeClr>
            </a:glow>
            <a:outerShdw blurRad="50800" dist="38100" dir="18900000" algn="bl" rotWithShape="0">
              <a:prstClr val="black">
                <a:alpha val="40000"/>
              </a:prstClr>
            </a:outerShdw>
            <a:softEdge rad="939800"/>
          </a:effectLst>
        </p:spPr>
        <p:txBody>
          <a:bodyPr vert="horz" wrap="square" lIns="91440" tIns="45720" rIns="91440" bIns="45720" rtlCol="0" anchor="ctr">
            <a:spAutoFit/>
          </a:bodyPr>
          <a:lstStyle/>
          <a:p>
            <a:r>
              <a:rPr lang="ru-RU" b="1" dirty="0">
                <a:ln w="19050"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* Не </a:t>
            </a:r>
            <a:r>
              <a:rPr lang="ru-RU" b="1" dirty="0" err="1">
                <a:ln w="19050"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відповідати</a:t>
            </a:r>
            <a:r>
              <a:rPr lang="ru-RU" b="1" dirty="0">
                <a:ln w="19050"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на </a:t>
            </a:r>
            <a:r>
              <a:rPr lang="ru-RU" b="1" dirty="0" err="1">
                <a:ln w="19050"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невиховані</a:t>
            </a:r>
            <a:r>
              <a:rPr lang="ru-RU" b="1" dirty="0">
                <a:ln w="19050"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та </a:t>
            </a:r>
            <a:r>
              <a:rPr lang="ru-RU" b="1" dirty="0" err="1">
                <a:ln w="19050"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грубі</a:t>
            </a:r>
            <a:r>
              <a:rPr lang="ru-RU" b="1" dirty="0">
                <a:ln w="19050"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n w="19050"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листи</a:t>
            </a:r>
            <a:r>
              <a:rPr lang="ru-RU" b="1" dirty="0">
                <a:ln w="19050"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 </a:t>
            </a:r>
            <a:endParaRPr lang="uk-UA" b="1" dirty="0">
              <a:ln w="19050">
                <a:noFill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8348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0568" y="0"/>
            <a:ext cx="9987834" cy="691196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57200" y="0"/>
            <a:ext cx="8239840" cy="2123658"/>
          </a:xfrm>
          <a:prstGeom prst="rect">
            <a:avLst/>
          </a:prstGeom>
          <a:solidFill>
            <a:schemeClr val="bg1"/>
          </a:solidFill>
          <a:effectLst>
            <a:glow rad="101600">
              <a:schemeClr val="accent5">
                <a:satMod val="175000"/>
                <a:alpha val="40000"/>
              </a:schemeClr>
            </a:glow>
            <a:outerShdw blurRad="50800" dist="38100" dir="18900000" algn="bl" rotWithShape="0">
              <a:prstClr val="black">
                <a:alpha val="40000"/>
              </a:prstClr>
            </a:outerShdw>
            <a:softEdge rad="939800"/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4400" b="1" dirty="0">
                <a:ln w="19050"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* З обережністю </a:t>
            </a:r>
            <a:r>
              <a:rPr lang="uk-UA" sz="4400" b="1" dirty="0" smtClean="0">
                <a:ln w="19050"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ставитись </a:t>
            </a:r>
            <a:r>
              <a:rPr lang="uk-UA" sz="4400" b="1" dirty="0">
                <a:ln w="19050"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 різного роду подарунків, безкоштовних лотерей, призів. </a:t>
            </a:r>
            <a:endParaRPr lang="ru-RU" sz="4400" b="1" dirty="0">
              <a:ln w="19050">
                <a:noFill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470047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63"/>
            <a:ext cx="9144000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323528" y="5229200"/>
            <a:ext cx="8496943" cy="1446550"/>
          </a:xfrm>
          <a:prstGeom prst="rect">
            <a:avLst/>
          </a:prstGeom>
          <a:solidFill>
            <a:schemeClr val="bg1"/>
          </a:solidFill>
          <a:effectLst>
            <a:glow rad="101600">
              <a:schemeClr val="accent5">
                <a:satMod val="175000"/>
                <a:alpha val="40000"/>
              </a:schemeClr>
            </a:glow>
            <a:outerShdw blurRad="50800" dist="38100" dir="18900000" algn="bl" rotWithShape="0">
              <a:prstClr val="black">
                <a:alpha val="40000"/>
              </a:prstClr>
            </a:outerShdw>
            <a:softEdge rad="635000"/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4400" b="1" dirty="0">
                <a:ln w="19050"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4400" b="1" dirty="0">
                <a:ln w="19050"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sz="4400" b="1" dirty="0" err="1">
                <a:ln w="19050"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скачувати</a:t>
            </a:r>
            <a:r>
              <a:rPr lang="ru-RU" sz="4400" b="1" dirty="0">
                <a:ln w="19050"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dirty="0" err="1">
                <a:ln w="19050"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нел</a:t>
            </a:r>
            <a:r>
              <a:rPr lang="uk-UA" sz="4400" b="1" dirty="0">
                <a:ln w="19050"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і</a:t>
            </a:r>
            <a:r>
              <a:rPr lang="ru-RU" sz="4400" b="1" dirty="0" err="1">
                <a:ln w="19050"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цензійні</a:t>
            </a:r>
            <a:r>
              <a:rPr lang="ru-RU" sz="4400" b="1" dirty="0">
                <a:ln w="19050"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dirty="0" err="1" smtClean="0">
                <a:ln w="19050"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комп’ютерні</a:t>
            </a:r>
            <a:r>
              <a:rPr lang="ru-RU" sz="4400" b="1" dirty="0" smtClean="0">
                <a:ln w="19050"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dirty="0" err="1" smtClean="0">
                <a:ln w="19050"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програми</a:t>
            </a:r>
            <a:r>
              <a:rPr lang="uk-UA" sz="4400" b="1" dirty="0" smtClean="0">
                <a:ln w="19050"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4400" b="1" dirty="0">
              <a:ln w="19050">
                <a:noFill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6809485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5013176"/>
            <a:ext cx="8229600" cy="1143000"/>
          </a:xfrm>
        </p:spPr>
        <p:txBody>
          <a:bodyPr>
            <a:noAutofit/>
          </a:bodyPr>
          <a:lstStyle/>
          <a:p>
            <a:r>
              <a:rPr lang="uk-UA" sz="11500" b="1" dirty="0" smtClean="0">
                <a:ln w="28575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Вікторина </a:t>
            </a:r>
            <a:endParaRPr lang="uk-UA" sz="11500" b="1" dirty="0">
              <a:ln w="28575">
                <a:solidFill>
                  <a:srgbClr val="002060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6482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22" r="13770"/>
          <a:stretch/>
        </p:blipFill>
        <p:spPr>
          <a:xfrm>
            <a:off x="-4588" y="-61228"/>
            <a:ext cx="9145016" cy="68580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88640"/>
            <a:ext cx="914400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b="1" dirty="0">
                <a:ln w="6600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Старший помічник Лом та матрос Фукс </a:t>
            </a:r>
            <a:r>
              <a:rPr lang="uk-UA" b="1" dirty="0" smtClean="0">
                <a:ln w="6600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на </a:t>
            </a:r>
            <a:r>
              <a:rPr lang="uk-UA" b="1" dirty="0" err="1" smtClean="0">
                <a:ln w="6600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уроці</a:t>
            </a:r>
            <a:r>
              <a:rPr lang="uk-UA" b="1" dirty="0" smtClean="0">
                <a:ln w="6600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 інформатики в навігаційній школі зайшли </a:t>
            </a:r>
          </a:p>
          <a:p>
            <a:pPr marL="0" indent="0" algn="ctr">
              <a:buNone/>
            </a:pPr>
            <a:r>
              <a:rPr lang="uk-UA" b="1" dirty="0" smtClean="0">
                <a:ln w="6600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на </a:t>
            </a:r>
            <a:r>
              <a:rPr lang="uk-UA" b="1" dirty="0">
                <a:ln w="6600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незнайомий </a:t>
            </a:r>
            <a:r>
              <a:rPr lang="uk-UA" b="1" dirty="0" smtClean="0">
                <a:ln w="6600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сайт</a:t>
            </a:r>
            <a:r>
              <a:rPr lang="uk-UA" b="1" dirty="0">
                <a:ln w="6600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. Раптом на екрані комп'ютера з'явилися незрозумілі їм повідомлення. Що їм </a:t>
            </a:r>
            <a:r>
              <a:rPr lang="uk-UA" b="1" dirty="0" smtClean="0">
                <a:ln w="6600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зробити?</a:t>
            </a:r>
            <a:endParaRPr lang="uk-UA" b="1" dirty="0">
              <a:ln w="6600">
                <a:solidFill>
                  <a:srgbClr val="002060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dist="38100" dir="2700000" algn="tl" rotWithShape="0">
                  <a:schemeClr val="accent2"/>
                </a:outerShdw>
              </a:effectLst>
            </a:endParaRPr>
          </a:p>
          <a:p>
            <a:pPr algn="ctr"/>
            <a:endParaRPr lang="uk-UA" b="1" dirty="0">
              <a:ln w="6600">
                <a:solidFill>
                  <a:srgbClr val="002060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7" name="Скругленная прямоугольная выноска 6">
            <a:hlinkClick r:id="rId3" action="ppaction://hlinksldjump"/>
          </p:cNvPr>
          <p:cNvSpPr/>
          <p:nvPr/>
        </p:nvSpPr>
        <p:spPr>
          <a:xfrm>
            <a:off x="179512" y="4151584"/>
            <a:ext cx="2485399" cy="1080120"/>
          </a:xfrm>
          <a:prstGeom prst="wedgeRoundRectCallout">
            <a:avLst>
              <a:gd name="adj1" fmla="val -5555"/>
              <a:gd name="adj2" fmla="val 70792"/>
              <a:gd name="adj3" fmla="val 16667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/>
              <a:t>Закрити </a:t>
            </a:r>
            <a:r>
              <a:rPr lang="uk-UA" sz="2400" b="1" dirty="0"/>
              <a:t>сайт</a:t>
            </a:r>
          </a:p>
        </p:txBody>
      </p:sp>
      <p:sp>
        <p:nvSpPr>
          <p:cNvPr id="8" name="Скругленная прямоугольная выноска 7">
            <a:hlinkClick r:id="rId4" action="ppaction://hlinksldjump"/>
          </p:cNvPr>
          <p:cNvSpPr/>
          <p:nvPr/>
        </p:nvSpPr>
        <p:spPr>
          <a:xfrm>
            <a:off x="4139952" y="4720407"/>
            <a:ext cx="2570584" cy="1090661"/>
          </a:xfrm>
          <a:prstGeom prst="wedgeRoundRectCallout">
            <a:avLst>
              <a:gd name="adj1" fmla="val 1"/>
              <a:gd name="adj2" fmla="val 66646"/>
              <a:gd name="adj3" fmla="val 16667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/>
              <a:t>Самим </a:t>
            </a:r>
            <a:r>
              <a:rPr lang="uk-UA" sz="2400" b="1" dirty="0"/>
              <a:t>усунути </a:t>
            </a:r>
            <a:r>
              <a:rPr lang="uk-UA" sz="2400" b="1" dirty="0" smtClean="0"/>
              <a:t>несправність</a:t>
            </a:r>
            <a:endParaRPr lang="uk-UA" sz="2400" b="1" dirty="0"/>
          </a:p>
        </p:txBody>
      </p:sp>
      <p:sp>
        <p:nvSpPr>
          <p:cNvPr id="9" name="Скругленная прямоугольная выноска 8">
            <a:hlinkClick r:id="rId3" action="ppaction://hlinksldjump"/>
          </p:cNvPr>
          <p:cNvSpPr/>
          <p:nvPr/>
        </p:nvSpPr>
        <p:spPr>
          <a:xfrm>
            <a:off x="5724128" y="2943848"/>
            <a:ext cx="3240360" cy="1277240"/>
          </a:xfrm>
          <a:prstGeom prst="wedgeRoundRectCallout">
            <a:avLst>
              <a:gd name="adj1" fmla="val 1"/>
              <a:gd name="adj2" fmla="val 74938"/>
              <a:gd name="adj3" fmla="val 16667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/>
              <a:t>Звернутися </a:t>
            </a:r>
            <a:r>
              <a:rPr lang="uk-UA" sz="2400" b="1" dirty="0"/>
              <a:t>до </a:t>
            </a:r>
            <a:r>
              <a:rPr lang="uk-UA" sz="2400" b="1" dirty="0" smtClean="0"/>
              <a:t>учителя інформатики за допомогою</a:t>
            </a:r>
            <a:endParaRPr lang="uk-UA" sz="2000" dirty="0"/>
          </a:p>
        </p:txBody>
      </p:sp>
      <p:sp>
        <p:nvSpPr>
          <p:cNvPr id="14" name="Стрелка вправо 13"/>
          <p:cNvSpPr/>
          <p:nvPr/>
        </p:nvSpPr>
        <p:spPr>
          <a:xfrm>
            <a:off x="7740352" y="5791470"/>
            <a:ext cx="1368896" cy="929725"/>
          </a:xfrm>
          <a:prstGeom prst="rightArrow">
            <a:avLst>
              <a:gd name="adj1" fmla="val 70285"/>
              <a:gd name="adj2" fmla="val 28448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/>
              <a:t>Наступне питання</a:t>
            </a:r>
            <a:endParaRPr lang="uk-UA" b="1" dirty="0"/>
          </a:p>
        </p:txBody>
      </p:sp>
    </p:spTree>
    <p:extLst>
      <p:ext uri="{BB962C8B-B14F-4D97-AF65-F5344CB8AC3E}">
        <p14:creationId xmlns:p14="http://schemas.microsoft.com/office/powerpoint/2010/main" val="1879323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0552" y="4725144"/>
            <a:ext cx="641578" cy="756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4231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7037E-7 L -0.86979 -0.01296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622" y="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00"/>
                            </p:stCondLst>
                            <p:childTnLst>
                              <p:par>
                                <p:cTn id="8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500"/>
                            </p:stCondLst>
                            <p:childTnLst>
                              <p:par>
                                <p:cTn id="1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778694"/>
            <a:ext cx="9144000" cy="1714202"/>
          </a:xfrm>
        </p:spPr>
        <p:txBody>
          <a:bodyPr>
            <a:noAutofit/>
          </a:bodyPr>
          <a:lstStyle/>
          <a:p>
            <a:r>
              <a:rPr lang="uk-UA" sz="3000" b="1" dirty="0">
                <a:ln w="6600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  <a:latin typeface="+mn-lt"/>
                <a:ea typeface="+mn-ea"/>
                <a:cs typeface="+mn-cs"/>
              </a:rPr>
              <a:t>Старший помічник Лом створив собі електронну скриньку. Тепер він може обмінюватися повідомленнями зі своїми друзями. </a:t>
            </a:r>
            <a:r>
              <a:rPr lang="uk-UA" sz="3000" b="1" dirty="0" smtClean="0">
                <a:ln w="6600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  <a:latin typeface="+mn-lt"/>
                <a:ea typeface="+mn-ea"/>
                <a:cs typeface="+mn-cs"/>
              </a:rPr>
              <a:t/>
            </a:r>
            <a:br>
              <a:rPr lang="uk-UA" sz="3000" b="1" dirty="0" smtClean="0">
                <a:ln w="6600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  <a:latin typeface="+mn-lt"/>
                <a:ea typeface="+mn-ea"/>
                <a:cs typeface="+mn-cs"/>
              </a:rPr>
            </a:br>
            <a:r>
              <a:rPr lang="uk-UA" sz="3000" b="1" dirty="0" smtClean="0">
                <a:ln w="6600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  <a:latin typeface="+mn-lt"/>
                <a:ea typeface="+mn-ea"/>
                <a:cs typeface="+mn-cs"/>
              </a:rPr>
              <a:t>Сьогодні </a:t>
            </a:r>
            <a:r>
              <a:rPr lang="uk-UA" sz="3000" b="1" dirty="0">
                <a:ln w="6600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  <a:latin typeface="+mn-lt"/>
                <a:ea typeface="+mn-ea"/>
                <a:cs typeface="+mn-cs"/>
              </a:rPr>
              <a:t>на адресу його електронної пошти </a:t>
            </a:r>
            <a:r>
              <a:rPr lang="uk-UA" sz="3000" b="1" dirty="0" smtClean="0">
                <a:ln w="6600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  <a:latin typeface="+mn-lt"/>
                <a:ea typeface="+mn-ea"/>
                <a:cs typeface="+mn-cs"/>
              </a:rPr>
              <a:t/>
            </a:r>
            <a:br>
              <a:rPr lang="uk-UA" sz="3000" b="1" dirty="0" smtClean="0">
                <a:ln w="6600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  <a:latin typeface="+mn-lt"/>
                <a:ea typeface="+mn-ea"/>
                <a:cs typeface="+mn-cs"/>
              </a:rPr>
            </a:br>
            <a:r>
              <a:rPr lang="uk-UA" sz="3000" b="1" dirty="0" smtClean="0">
                <a:ln w="6600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  <a:latin typeface="+mn-lt"/>
                <a:ea typeface="+mn-ea"/>
                <a:cs typeface="+mn-cs"/>
              </a:rPr>
              <a:t>прийшло </a:t>
            </a:r>
            <a:r>
              <a:rPr lang="uk-UA" sz="3000" b="1" dirty="0">
                <a:ln w="6600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  <a:latin typeface="+mn-lt"/>
                <a:ea typeface="+mn-ea"/>
                <a:cs typeface="+mn-cs"/>
              </a:rPr>
              <a:t>повідомлення: файл з грою від </a:t>
            </a:r>
            <a:r>
              <a:rPr lang="uk-UA" sz="3000" b="1" dirty="0" smtClean="0">
                <a:ln w="6600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  <a:latin typeface="+mn-lt"/>
                <a:ea typeface="+mn-ea"/>
                <a:cs typeface="+mn-cs"/>
              </a:rPr>
              <a:t/>
            </a:r>
            <a:br>
              <a:rPr lang="uk-UA" sz="3000" b="1" dirty="0" smtClean="0">
                <a:ln w="6600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  <a:latin typeface="+mn-lt"/>
                <a:ea typeface="+mn-ea"/>
                <a:cs typeface="+mn-cs"/>
              </a:rPr>
            </a:br>
            <a:r>
              <a:rPr lang="uk-UA" sz="3000" b="1" dirty="0" smtClean="0">
                <a:ln w="6600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  <a:latin typeface="+mn-lt"/>
                <a:ea typeface="+mn-ea"/>
                <a:cs typeface="+mn-cs"/>
              </a:rPr>
              <a:t>невідомого </a:t>
            </a:r>
            <a:r>
              <a:rPr lang="uk-UA" sz="3000" b="1" dirty="0">
                <a:ln w="6600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  <a:latin typeface="+mn-lt"/>
                <a:ea typeface="+mn-ea"/>
                <a:cs typeface="+mn-cs"/>
              </a:rPr>
              <a:t>користувача. </a:t>
            </a:r>
            <a:r>
              <a:rPr lang="uk-UA" sz="3000" b="1" dirty="0" smtClean="0">
                <a:ln w="6600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  <a:latin typeface="+mn-lt"/>
                <a:ea typeface="+mn-ea"/>
                <a:cs typeface="+mn-cs"/>
              </a:rPr>
              <a:t/>
            </a:r>
            <a:br>
              <a:rPr lang="uk-UA" sz="3000" b="1" dirty="0" smtClean="0">
                <a:ln w="6600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  <a:latin typeface="+mn-lt"/>
                <a:ea typeface="+mn-ea"/>
                <a:cs typeface="+mn-cs"/>
              </a:rPr>
            </a:br>
            <a:r>
              <a:rPr lang="uk-UA" sz="3000" b="1" dirty="0" smtClean="0">
                <a:ln w="6600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  <a:latin typeface="+mn-lt"/>
                <a:ea typeface="+mn-ea"/>
                <a:cs typeface="+mn-cs"/>
              </a:rPr>
              <a:t>Як </a:t>
            </a:r>
            <a:r>
              <a:rPr lang="uk-UA" sz="3000" b="1" dirty="0">
                <a:ln w="6600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  <a:latin typeface="+mn-lt"/>
                <a:ea typeface="+mn-ea"/>
                <a:cs typeface="+mn-cs"/>
              </a:rPr>
              <a:t>вчинити старшому помічнику </a:t>
            </a:r>
            <a:r>
              <a:rPr lang="uk-UA" sz="3000" b="1" dirty="0" smtClean="0">
                <a:ln w="6600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  <a:latin typeface="+mn-lt"/>
                <a:ea typeface="+mn-ea"/>
                <a:cs typeface="+mn-cs"/>
              </a:rPr>
              <a:t>Лому?</a:t>
            </a:r>
            <a:endParaRPr lang="uk-UA" sz="3000" b="1" dirty="0">
              <a:ln w="6600">
                <a:solidFill>
                  <a:srgbClr val="002060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dist="38100" dir="2700000" algn="tl" rotWithShape="0">
                  <a:schemeClr val="accent2"/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6" name="Скругленная прямоугольная выноска 5">
            <a:hlinkClick r:id="rId3" action="ppaction://hlinksldjump"/>
          </p:cNvPr>
          <p:cNvSpPr/>
          <p:nvPr/>
        </p:nvSpPr>
        <p:spPr>
          <a:xfrm>
            <a:off x="179512" y="3429000"/>
            <a:ext cx="2736304" cy="1080120"/>
          </a:xfrm>
          <a:prstGeom prst="wedgeRoundRectCallout">
            <a:avLst>
              <a:gd name="adj1" fmla="val -5555"/>
              <a:gd name="adj2" fmla="val 70792"/>
              <a:gd name="adj3" fmla="val 16667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/>
              <a:t>Завантажити </a:t>
            </a:r>
            <a:r>
              <a:rPr lang="uk-UA" sz="2400" b="1" dirty="0" smtClean="0"/>
              <a:t>файл </a:t>
            </a:r>
            <a:r>
              <a:rPr lang="uk-UA" sz="2400" b="1" dirty="0"/>
              <a:t>і почати грати</a:t>
            </a:r>
          </a:p>
        </p:txBody>
      </p:sp>
      <p:sp>
        <p:nvSpPr>
          <p:cNvPr id="7" name="Скругленная прямоугольная выноска 6">
            <a:hlinkClick r:id="rId4" action="ppaction://hlinksldjump"/>
          </p:cNvPr>
          <p:cNvSpPr/>
          <p:nvPr/>
        </p:nvSpPr>
        <p:spPr>
          <a:xfrm>
            <a:off x="755576" y="5373216"/>
            <a:ext cx="2485399" cy="1080120"/>
          </a:xfrm>
          <a:prstGeom prst="wedgeRoundRectCallout">
            <a:avLst>
              <a:gd name="adj1" fmla="val -5555"/>
              <a:gd name="adj2" fmla="val 70792"/>
              <a:gd name="adj3" fmla="val 16667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/>
              <a:t>Не </a:t>
            </a:r>
            <a:r>
              <a:rPr lang="uk-UA" sz="2400" b="1" dirty="0"/>
              <a:t>відкривати файл</a:t>
            </a:r>
          </a:p>
        </p:txBody>
      </p:sp>
      <p:sp>
        <p:nvSpPr>
          <p:cNvPr id="8" name="Скругленная прямоугольная выноска 7">
            <a:hlinkClick r:id="rId3" action="ppaction://hlinksldjump"/>
          </p:cNvPr>
          <p:cNvSpPr/>
          <p:nvPr/>
        </p:nvSpPr>
        <p:spPr>
          <a:xfrm>
            <a:off x="6300192" y="4086696"/>
            <a:ext cx="2701423" cy="1080120"/>
          </a:xfrm>
          <a:prstGeom prst="wedgeRoundRectCallout">
            <a:avLst>
              <a:gd name="adj1" fmla="val 1088"/>
              <a:gd name="adj2" fmla="val 70792"/>
              <a:gd name="adj3" fmla="val 16667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/>
              <a:t>Відправити файл своїм друзям</a:t>
            </a:r>
          </a:p>
        </p:txBody>
      </p:sp>
      <p:sp>
        <p:nvSpPr>
          <p:cNvPr id="9" name="Стрелка вправо 8"/>
          <p:cNvSpPr/>
          <p:nvPr/>
        </p:nvSpPr>
        <p:spPr>
          <a:xfrm>
            <a:off x="7770800" y="5791470"/>
            <a:ext cx="1338448" cy="929725"/>
          </a:xfrm>
          <a:prstGeom prst="rightArrow">
            <a:avLst>
              <a:gd name="adj1" fmla="val 70285"/>
              <a:gd name="adj2" fmla="val 28448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/>
              <a:t>Наступне питання</a:t>
            </a:r>
            <a:endParaRPr lang="uk-UA" b="1" dirty="0"/>
          </a:p>
        </p:txBody>
      </p:sp>
    </p:spTree>
    <p:extLst>
      <p:ext uri="{BB962C8B-B14F-4D97-AF65-F5344CB8AC3E}">
        <p14:creationId xmlns:p14="http://schemas.microsoft.com/office/powerpoint/2010/main" val="429841057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2560"/>
            <a:ext cx="9143999" cy="1143000"/>
          </a:xfrm>
        </p:spPr>
        <p:txBody>
          <a:bodyPr>
            <a:noAutofit/>
          </a:bodyPr>
          <a:lstStyle/>
          <a:p>
            <a:r>
              <a:rPr lang="uk-UA" sz="3000" b="1" dirty="0">
                <a:ln w="6600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  <a:latin typeface="+mn-lt"/>
                <a:ea typeface="+mn-ea"/>
                <a:cs typeface="+mn-cs"/>
              </a:rPr>
              <a:t>Старший помічник Лом познайомився в Інтернеті </a:t>
            </a:r>
            <a:r>
              <a:rPr lang="uk-UA" sz="3000" b="1" dirty="0" smtClean="0">
                <a:ln w="6600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  <a:latin typeface="+mn-lt"/>
                <a:ea typeface="+mn-ea"/>
                <a:cs typeface="+mn-cs"/>
              </a:rPr>
              <a:t/>
            </a:r>
            <a:br>
              <a:rPr lang="uk-UA" sz="3000" b="1" dirty="0" smtClean="0">
                <a:ln w="6600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  <a:latin typeface="+mn-lt"/>
                <a:ea typeface="+mn-ea"/>
                <a:cs typeface="+mn-cs"/>
              </a:rPr>
            </a:br>
            <a:r>
              <a:rPr lang="uk-UA" sz="3000" b="1" dirty="0" smtClean="0">
                <a:ln w="6600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  <a:latin typeface="+mn-lt"/>
                <a:ea typeface="+mn-ea"/>
                <a:cs typeface="+mn-cs"/>
              </a:rPr>
              <a:t>з </a:t>
            </a:r>
            <a:r>
              <a:rPr lang="uk-UA" sz="3000" b="1" dirty="0">
                <a:ln w="6600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  <a:latin typeface="+mn-lt"/>
                <a:ea typeface="+mn-ea"/>
                <a:cs typeface="+mn-cs"/>
              </a:rPr>
              <a:t>курсантом морехідної школи Іваном Невідомим. Іван не вчився з Ломом в одній групі, і взагалі Лом його жодного разу не бачив. </a:t>
            </a:r>
            <a:r>
              <a:rPr lang="uk-UA" sz="3000" b="1" dirty="0" smtClean="0">
                <a:ln w="6600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  <a:latin typeface="+mn-lt"/>
                <a:ea typeface="+mn-ea"/>
                <a:cs typeface="+mn-cs"/>
              </a:rPr>
              <a:t>Одного </a:t>
            </a:r>
            <a:r>
              <a:rPr lang="uk-UA" sz="3000" b="1" dirty="0">
                <a:ln w="6600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  <a:latin typeface="+mn-lt"/>
                <a:ea typeface="+mn-ea"/>
                <a:cs typeface="+mn-cs"/>
              </a:rPr>
              <a:t>разу Іван запросив </a:t>
            </a:r>
            <a:r>
              <a:rPr lang="uk-UA" sz="3000" b="1" dirty="0" smtClean="0">
                <a:ln w="6600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  <a:latin typeface="+mn-lt"/>
                <a:ea typeface="+mn-ea"/>
                <a:cs typeface="+mn-cs"/>
              </a:rPr>
              <a:t>Лома </a:t>
            </a:r>
            <a:r>
              <a:rPr lang="uk-UA" sz="3000" b="1" dirty="0" err="1" smtClean="0">
                <a:ln w="6600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  <a:latin typeface="+mn-lt"/>
                <a:ea typeface="+mn-ea"/>
                <a:cs typeface="+mn-cs"/>
              </a:rPr>
              <a:t>зустрітся</a:t>
            </a:r>
            <a:r>
              <a:rPr lang="uk-UA" sz="3000" b="1" dirty="0" smtClean="0">
                <a:ln w="6600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  <a:latin typeface="+mn-lt"/>
                <a:ea typeface="+mn-ea"/>
                <a:cs typeface="+mn-cs"/>
              </a:rPr>
              <a:t> </a:t>
            </a:r>
            <a:r>
              <a:rPr lang="uk-UA" sz="3000" b="1" dirty="0">
                <a:ln w="6600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  <a:latin typeface="+mn-lt"/>
                <a:ea typeface="+mn-ea"/>
                <a:cs typeface="+mn-cs"/>
              </a:rPr>
              <a:t>з ним у </a:t>
            </a:r>
            <a:r>
              <a:rPr lang="uk-UA" sz="3000" b="1" dirty="0" smtClean="0">
                <a:ln w="6600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  <a:latin typeface="+mn-lt"/>
                <a:ea typeface="+mn-ea"/>
                <a:cs typeface="+mn-cs"/>
              </a:rPr>
              <a:t>парку.</a:t>
            </a:r>
            <a:br>
              <a:rPr lang="uk-UA" sz="3000" b="1" dirty="0" smtClean="0">
                <a:ln w="6600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  <a:latin typeface="+mn-lt"/>
                <a:ea typeface="+mn-ea"/>
                <a:cs typeface="+mn-cs"/>
              </a:rPr>
            </a:br>
            <a:r>
              <a:rPr lang="uk-UA" sz="3000" b="1" dirty="0" smtClean="0">
                <a:ln w="6600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  <a:latin typeface="+mn-lt"/>
                <a:ea typeface="+mn-ea"/>
                <a:cs typeface="+mn-cs"/>
              </a:rPr>
              <a:t>Що </a:t>
            </a:r>
            <a:r>
              <a:rPr lang="uk-UA" sz="3000" b="1" dirty="0">
                <a:ln w="6600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  <a:latin typeface="+mn-lt"/>
                <a:ea typeface="+mn-ea"/>
                <a:cs typeface="+mn-cs"/>
              </a:rPr>
              <a:t>робити </a:t>
            </a:r>
            <a:r>
              <a:rPr lang="uk-UA" sz="3000" b="1" dirty="0" smtClean="0">
                <a:ln w="6600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  <a:latin typeface="+mn-lt"/>
                <a:ea typeface="+mn-ea"/>
                <a:cs typeface="+mn-cs"/>
              </a:rPr>
              <a:t>Лому? </a:t>
            </a:r>
            <a:r>
              <a:rPr lang="uk-UA" sz="3000" b="1" dirty="0">
                <a:ln w="6600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  <a:latin typeface="+mn-lt"/>
                <a:ea typeface="+mn-ea"/>
                <a:cs typeface="+mn-cs"/>
              </a:rPr>
              <a:t/>
            </a:r>
            <a:br>
              <a:rPr lang="uk-UA" sz="3000" b="1" dirty="0">
                <a:ln w="6600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  <a:latin typeface="+mn-lt"/>
                <a:ea typeface="+mn-ea"/>
                <a:cs typeface="+mn-cs"/>
              </a:rPr>
            </a:br>
            <a:endParaRPr lang="uk-UA" sz="3000" b="1" dirty="0">
              <a:ln w="6600">
                <a:solidFill>
                  <a:srgbClr val="002060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dist="38100" dir="2700000" algn="tl" rotWithShape="0">
                  <a:schemeClr val="accent2"/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5" name="Скругленная прямоугольная выноска 4">
            <a:hlinkClick r:id="rId3" action="ppaction://hlinksldjump"/>
          </p:cNvPr>
          <p:cNvSpPr/>
          <p:nvPr/>
        </p:nvSpPr>
        <p:spPr>
          <a:xfrm>
            <a:off x="89756" y="4905164"/>
            <a:ext cx="3330115" cy="1080120"/>
          </a:xfrm>
          <a:prstGeom prst="wedgeRoundRectCallout">
            <a:avLst>
              <a:gd name="adj1" fmla="val -5555"/>
              <a:gd name="adj2" fmla="val 70792"/>
              <a:gd name="adj3" fmla="val 16667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/>
              <a:t>Піти на зустріч разом з </a:t>
            </a:r>
            <a:r>
              <a:rPr lang="uk-UA" sz="2400" b="1" dirty="0" smtClean="0"/>
              <a:t>батьками</a:t>
            </a:r>
            <a:endParaRPr lang="uk-UA" sz="2400" b="1" dirty="0"/>
          </a:p>
        </p:txBody>
      </p:sp>
      <p:sp>
        <p:nvSpPr>
          <p:cNvPr id="6" name="Скругленная прямоугольная выноска 5">
            <a:hlinkClick r:id="rId3" action="ppaction://hlinksldjump"/>
          </p:cNvPr>
          <p:cNvSpPr/>
          <p:nvPr/>
        </p:nvSpPr>
        <p:spPr>
          <a:xfrm>
            <a:off x="6372200" y="3928492"/>
            <a:ext cx="2485399" cy="1080120"/>
          </a:xfrm>
          <a:prstGeom prst="wedgeRoundRectCallout">
            <a:avLst>
              <a:gd name="adj1" fmla="val 3643"/>
              <a:gd name="adj2" fmla="val 71968"/>
              <a:gd name="adj3" fmla="val 16667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/>
              <a:t>Не </a:t>
            </a:r>
            <a:r>
              <a:rPr lang="uk-UA" sz="2400" b="1" dirty="0"/>
              <a:t>ходити на зустріч</a:t>
            </a:r>
          </a:p>
        </p:txBody>
      </p:sp>
      <p:sp>
        <p:nvSpPr>
          <p:cNvPr id="7" name="Скругленная прямоугольная выноска 6">
            <a:hlinkClick r:id="rId4" action="ppaction://hlinksldjump"/>
          </p:cNvPr>
          <p:cNvSpPr/>
          <p:nvPr/>
        </p:nvSpPr>
        <p:spPr>
          <a:xfrm>
            <a:off x="323528" y="3039712"/>
            <a:ext cx="2485399" cy="1080120"/>
          </a:xfrm>
          <a:prstGeom prst="wedgeRoundRectCallout">
            <a:avLst>
              <a:gd name="adj1" fmla="val -5555"/>
              <a:gd name="adj2" fmla="val 70792"/>
              <a:gd name="adj3" fmla="val 16667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/>
              <a:t>Піти на зустріч</a:t>
            </a:r>
          </a:p>
        </p:txBody>
      </p:sp>
      <p:sp>
        <p:nvSpPr>
          <p:cNvPr id="8" name="Стрелка вправо 7"/>
          <p:cNvSpPr/>
          <p:nvPr/>
        </p:nvSpPr>
        <p:spPr>
          <a:xfrm>
            <a:off x="7770800" y="5791470"/>
            <a:ext cx="1338448" cy="929725"/>
          </a:xfrm>
          <a:prstGeom prst="rightArrow">
            <a:avLst>
              <a:gd name="adj1" fmla="val 70285"/>
              <a:gd name="adj2" fmla="val 28448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/>
              <a:t>Наступне питання</a:t>
            </a:r>
            <a:endParaRPr lang="uk-UA" b="1" dirty="0"/>
          </a:p>
        </p:txBody>
      </p:sp>
    </p:spTree>
    <p:extLst>
      <p:ext uri="{BB962C8B-B14F-4D97-AF65-F5344CB8AC3E}">
        <p14:creationId xmlns:p14="http://schemas.microsoft.com/office/powerpoint/2010/main" val="3387757092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396"/>
            <a:ext cx="9165861" cy="6874396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" y="620688"/>
            <a:ext cx="9165860" cy="1143000"/>
          </a:xfrm>
        </p:spPr>
        <p:txBody>
          <a:bodyPr>
            <a:noAutofit/>
          </a:bodyPr>
          <a:lstStyle/>
          <a:p>
            <a:r>
              <a:rPr lang="uk-UA" sz="3000" b="1" dirty="0">
                <a:ln w="6600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  <a:latin typeface="+mn-lt"/>
                <a:ea typeface="+mn-ea"/>
                <a:cs typeface="+mn-cs"/>
              </a:rPr>
              <a:t>Новий друг старшого помічника Лома, з яким Лом познайомився вчора в Інтернеті, Іван </a:t>
            </a:r>
            <a:r>
              <a:rPr lang="uk-UA" sz="3000" b="1" dirty="0" smtClean="0">
                <a:ln w="6600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  <a:latin typeface="+mn-lt"/>
                <a:ea typeface="+mn-ea"/>
                <a:cs typeface="+mn-cs"/>
              </a:rPr>
              <a:t>Невідомий, </a:t>
            </a:r>
            <a:r>
              <a:rPr lang="uk-UA" sz="3000" b="1" dirty="0">
                <a:ln w="6600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  <a:latin typeface="+mn-lt"/>
                <a:ea typeface="+mn-ea"/>
                <a:cs typeface="+mn-cs"/>
              </a:rPr>
              <a:t>попросив його терміново повідомити йому таку інформацію: номер телефону, домашню адресу, ким працюють батьки Лома. Лом </a:t>
            </a:r>
            <a:r>
              <a:rPr lang="uk-UA" sz="3000" b="1" dirty="0" smtClean="0">
                <a:ln w="6600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  <a:latin typeface="+mn-lt"/>
                <a:ea typeface="+mn-ea"/>
                <a:cs typeface="+mn-cs"/>
              </a:rPr>
              <a:t>повинен:</a:t>
            </a:r>
            <a:endParaRPr lang="uk-UA" sz="3000" b="1" dirty="0">
              <a:ln w="6600">
                <a:solidFill>
                  <a:srgbClr val="002060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dist="38100" dir="2700000" algn="tl" rotWithShape="0">
                  <a:schemeClr val="accent2"/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5" name="Скругленная прямоугольная выноска 4">
            <a:hlinkClick r:id="rId3" action="ppaction://hlinksldjump"/>
          </p:cNvPr>
          <p:cNvSpPr/>
          <p:nvPr/>
        </p:nvSpPr>
        <p:spPr>
          <a:xfrm>
            <a:off x="323528" y="2850034"/>
            <a:ext cx="2808312" cy="1227038"/>
          </a:xfrm>
          <a:prstGeom prst="wedgeRoundRectCallout">
            <a:avLst>
              <a:gd name="adj1" fmla="val -5555"/>
              <a:gd name="adj2" fmla="val 70792"/>
              <a:gd name="adj3" fmla="val 16667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/>
              <a:t>Повідомити Івану потрібні </a:t>
            </a:r>
            <a:r>
              <a:rPr lang="uk-UA" sz="2400" b="1" dirty="0" smtClean="0"/>
              <a:t>йому відомості</a:t>
            </a:r>
            <a:endParaRPr lang="uk-UA" sz="2400" b="1" dirty="0"/>
          </a:p>
        </p:txBody>
      </p:sp>
      <p:sp>
        <p:nvSpPr>
          <p:cNvPr id="6" name="Скругленная прямоугольная выноска 5">
            <a:hlinkClick r:id="rId4" action="ppaction://hlinksldjump"/>
          </p:cNvPr>
          <p:cNvSpPr/>
          <p:nvPr/>
        </p:nvSpPr>
        <p:spPr>
          <a:xfrm>
            <a:off x="325961" y="4929476"/>
            <a:ext cx="3220129" cy="1076796"/>
          </a:xfrm>
          <a:prstGeom prst="wedgeRoundRectCallout">
            <a:avLst>
              <a:gd name="adj1" fmla="val -5555"/>
              <a:gd name="adj2" fmla="val 70792"/>
              <a:gd name="adj3" fmla="val 16667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/>
              <a:t>Порадитися з батьками</a:t>
            </a:r>
            <a:endParaRPr lang="uk-UA" sz="2400" b="1" dirty="0"/>
          </a:p>
        </p:txBody>
      </p:sp>
      <p:sp>
        <p:nvSpPr>
          <p:cNvPr id="7" name="Скругленная прямоугольная выноска 6">
            <a:hlinkClick r:id="rId3" action="ppaction://hlinksldjump"/>
          </p:cNvPr>
          <p:cNvSpPr/>
          <p:nvPr/>
        </p:nvSpPr>
        <p:spPr>
          <a:xfrm>
            <a:off x="4932040" y="3933056"/>
            <a:ext cx="3637527" cy="1227460"/>
          </a:xfrm>
          <a:prstGeom prst="wedgeRoundRectCallout">
            <a:avLst>
              <a:gd name="adj1" fmla="val 2110"/>
              <a:gd name="adj2" fmla="val 69616"/>
              <a:gd name="adj3" fmla="val 16667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/>
              <a:t>Не повідомляти в Інтернеті, а </a:t>
            </a:r>
            <a:r>
              <a:rPr lang="uk-UA" sz="2400" b="1" dirty="0" smtClean="0"/>
              <a:t>розповісти </a:t>
            </a:r>
            <a:r>
              <a:rPr lang="uk-UA" sz="2400" b="1" dirty="0"/>
              <a:t>при зустрічі</a:t>
            </a:r>
          </a:p>
        </p:txBody>
      </p:sp>
      <p:sp>
        <p:nvSpPr>
          <p:cNvPr id="8" name="Стрелка вправо 7"/>
          <p:cNvSpPr/>
          <p:nvPr/>
        </p:nvSpPr>
        <p:spPr>
          <a:xfrm>
            <a:off x="7770800" y="5791470"/>
            <a:ext cx="1338448" cy="929725"/>
          </a:xfrm>
          <a:prstGeom prst="rightArrow">
            <a:avLst>
              <a:gd name="adj1" fmla="val 70285"/>
              <a:gd name="adj2" fmla="val 28448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/>
              <a:t>Наступне питання</a:t>
            </a:r>
            <a:endParaRPr lang="uk-UA" b="1" dirty="0"/>
          </a:p>
        </p:txBody>
      </p:sp>
    </p:spTree>
    <p:extLst>
      <p:ext uri="{BB962C8B-B14F-4D97-AF65-F5344CB8AC3E}">
        <p14:creationId xmlns:p14="http://schemas.microsoft.com/office/powerpoint/2010/main" val="254564874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9" b="1693"/>
          <a:stretch/>
        </p:blipFill>
        <p:spPr>
          <a:xfrm>
            <a:off x="0" y="0"/>
            <a:ext cx="918921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89210" cy="1858218"/>
          </a:xfrm>
        </p:spPr>
        <p:txBody>
          <a:bodyPr>
            <a:noAutofit/>
          </a:bodyPr>
          <a:lstStyle/>
          <a:p>
            <a:r>
              <a:rPr lang="uk-UA" sz="3600" b="1" dirty="0">
                <a:ln w="6600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  <a:latin typeface="+mn-lt"/>
                <a:ea typeface="+mn-ea"/>
                <a:cs typeface="+mn-cs"/>
              </a:rPr>
              <a:t>Матрос Фукс вирішив опублікувати </a:t>
            </a:r>
            <a:r>
              <a:rPr lang="uk-UA" sz="3600" b="1" dirty="0" smtClean="0">
                <a:ln w="6600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  <a:latin typeface="+mn-lt"/>
                <a:ea typeface="+mn-ea"/>
                <a:cs typeface="+mn-cs"/>
              </a:rPr>
              <a:t/>
            </a:r>
            <a:br>
              <a:rPr lang="uk-UA" sz="3600" b="1" dirty="0" smtClean="0">
                <a:ln w="6600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  <a:latin typeface="+mn-lt"/>
                <a:ea typeface="+mn-ea"/>
                <a:cs typeface="+mn-cs"/>
              </a:rPr>
            </a:br>
            <a:r>
              <a:rPr lang="uk-UA" sz="3600" b="1" dirty="0" smtClean="0">
                <a:ln w="6600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  <a:latin typeface="+mn-lt"/>
                <a:ea typeface="+mn-ea"/>
                <a:cs typeface="+mn-cs"/>
              </a:rPr>
              <a:t>в </a:t>
            </a:r>
            <a:r>
              <a:rPr lang="uk-UA" sz="3600" b="1" dirty="0">
                <a:ln w="6600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  <a:latin typeface="+mn-lt"/>
                <a:ea typeface="+mn-ea"/>
                <a:cs typeface="+mn-cs"/>
              </a:rPr>
              <a:t>Інтернеті свою фотографію і фотографії всієї команди. Чи можна йому це зробити? </a:t>
            </a:r>
            <a:br>
              <a:rPr lang="uk-UA" sz="3600" b="1" dirty="0">
                <a:ln w="6600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  <a:latin typeface="+mn-lt"/>
                <a:ea typeface="+mn-ea"/>
                <a:cs typeface="+mn-cs"/>
              </a:rPr>
            </a:br>
            <a:endParaRPr lang="uk-UA" sz="3600" b="1" dirty="0">
              <a:ln w="6600">
                <a:solidFill>
                  <a:srgbClr val="002060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dist="38100" dir="2700000" algn="tl" rotWithShape="0">
                  <a:schemeClr val="accent2"/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5" name="Скругленная прямоугольная выноска 4">
            <a:hlinkClick r:id="rId3" action="ppaction://hlinksldjump"/>
          </p:cNvPr>
          <p:cNvSpPr/>
          <p:nvPr/>
        </p:nvSpPr>
        <p:spPr>
          <a:xfrm>
            <a:off x="323528" y="2638190"/>
            <a:ext cx="2160240" cy="898822"/>
          </a:xfrm>
          <a:prstGeom prst="wedgeRoundRectCallout">
            <a:avLst>
              <a:gd name="adj1" fmla="val -5555"/>
              <a:gd name="adj2" fmla="val 70792"/>
              <a:gd name="adj3" fmla="val 16667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/>
              <a:t>Ні, не можна</a:t>
            </a:r>
          </a:p>
        </p:txBody>
      </p:sp>
      <p:sp>
        <p:nvSpPr>
          <p:cNvPr id="6" name="Скругленная прямоугольная выноска 5">
            <a:hlinkClick r:id="rId4" action="ppaction://hlinksldjump"/>
          </p:cNvPr>
          <p:cNvSpPr/>
          <p:nvPr/>
        </p:nvSpPr>
        <p:spPr>
          <a:xfrm>
            <a:off x="1760769" y="4941168"/>
            <a:ext cx="2808312" cy="1227038"/>
          </a:xfrm>
          <a:prstGeom prst="wedgeRoundRectCallout">
            <a:avLst>
              <a:gd name="adj1" fmla="val -5555"/>
              <a:gd name="adj2" fmla="val 70792"/>
              <a:gd name="adj3" fmla="val 16667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/>
              <a:t>Можна, за згодою </a:t>
            </a:r>
            <a:r>
              <a:rPr lang="uk-UA" sz="2400" b="1" dirty="0" smtClean="0"/>
              <a:t>команди</a:t>
            </a:r>
            <a:endParaRPr lang="uk-UA" sz="2400" b="1" dirty="0"/>
          </a:p>
        </p:txBody>
      </p:sp>
      <p:sp>
        <p:nvSpPr>
          <p:cNvPr id="7" name="Скругленная прямоугольная выноска 6">
            <a:hlinkClick r:id="rId3" action="ppaction://hlinksldjump"/>
          </p:cNvPr>
          <p:cNvSpPr/>
          <p:nvPr/>
        </p:nvSpPr>
        <p:spPr>
          <a:xfrm>
            <a:off x="5402981" y="4283561"/>
            <a:ext cx="2952328" cy="1368152"/>
          </a:xfrm>
          <a:prstGeom prst="wedgeRoundRectCallout">
            <a:avLst>
              <a:gd name="adj1" fmla="val 2133"/>
              <a:gd name="adj2" fmla="val 68722"/>
              <a:gd name="adj3" fmla="val 16667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/>
              <a:t>Можна, згода </a:t>
            </a:r>
            <a:r>
              <a:rPr lang="uk-UA" sz="2400" b="1" dirty="0" smtClean="0"/>
              <a:t>команди не обов'язкова</a:t>
            </a:r>
            <a:endParaRPr lang="uk-UA" sz="2400" b="1" dirty="0"/>
          </a:p>
        </p:txBody>
      </p:sp>
      <p:sp>
        <p:nvSpPr>
          <p:cNvPr id="8" name="Стрелка вправо 7"/>
          <p:cNvSpPr/>
          <p:nvPr/>
        </p:nvSpPr>
        <p:spPr>
          <a:xfrm>
            <a:off x="7770800" y="5791470"/>
            <a:ext cx="1338448" cy="929725"/>
          </a:xfrm>
          <a:prstGeom prst="rightArrow">
            <a:avLst>
              <a:gd name="adj1" fmla="val 70285"/>
              <a:gd name="adj2" fmla="val 28448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/>
              <a:t>Наступне питання</a:t>
            </a:r>
            <a:endParaRPr lang="uk-UA" b="1" dirty="0"/>
          </a:p>
        </p:txBody>
      </p:sp>
    </p:spTree>
    <p:extLst>
      <p:ext uri="{BB962C8B-B14F-4D97-AF65-F5344CB8AC3E}">
        <p14:creationId xmlns:p14="http://schemas.microsoft.com/office/powerpoint/2010/main" val="2909155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351817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351816" cy="1714202"/>
          </a:xfrm>
        </p:spPr>
        <p:txBody>
          <a:bodyPr>
            <a:noAutofit/>
          </a:bodyPr>
          <a:lstStyle/>
          <a:p>
            <a:r>
              <a:rPr lang="uk-UA" sz="4000" b="1" dirty="0">
                <a:ln w="6600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  <a:latin typeface="+mn-lt"/>
                <a:ea typeface="+mn-ea"/>
                <a:cs typeface="+mn-cs"/>
              </a:rPr>
              <a:t>Матрос Фукс на </a:t>
            </a:r>
            <a:r>
              <a:rPr lang="uk-UA" sz="4000" b="1" dirty="0" err="1">
                <a:ln w="6600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  <a:latin typeface="+mn-lt"/>
                <a:ea typeface="+mn-ea"/>
                <a:cs typeface="+mn-cs"/>
              </a:rPr>
              <a:t>уроці</a:t>
            </a:r>
            <a:r>
              <a:rPr lang="uk-UA" sz="4000" b="1" dirty="0">
                <a:ln w="6600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  <a:latin typeface="+mn-lt"/>
                <a:ea typeface="+mn-ea"/>
                <a:cs typeface="+mn-cs"/>
              </a:rPr>
              <a:t> інформатики почув нове слово "</a:t>
            </a:r>
            <a:r>
              <a:rPr lang="uk-UA" sz="4000" b="1" dirty="0" err="1">
                <a:ln w="6600">
                  <a:solidFill>
                    <a:srgbClr val="002060"/>
                  </a:solidFill>
                  <a:prstDash val="solid"/>
                </a:ln>
                <a:solidFill>
                  <a:srgbClr val="FFFF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  <a:latin typeface="+mn-lt"/>
                <a:ea typeface="+mn-ea"/>
                <a:cs typeface="+mn-cs"/>
              </a:rPr>
              <a:t>нетикет</a:t>
            </a:r>
            <a:r>
              <a:rPr lang="uk-UA" sz="4000" b="1" dirty="0">
                <a:ln w="6600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  <a:latin typeface="+mn-lt"/>
                <a:ea typeface="+mn-ea"/>
                <a:cs typeface="+mn-cs"/>
              </a:rPr>
              <a:t>". </a:t>
            </a:r>
            <a:r>
              <a:rPr lang="uk-UA" sz="4000" b="1" dirty="0" smtClean="0">
                <a:ln w="6600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  <a:latin typeface="+mn-lt"/>
                <a:ea typeface="+mn-ea"/>
                <a:cs typeface="+mn-cs"/>
              </a:rPr>
              <a:t/>
            </a:r>
            <a:br>
              <a:rPr lang="uk-UA" sz="4000" b="1" dirty="0" smtClean="0">
                <a:ln w="6600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  <a:latin typeface="+mn-lt"/>
                <a:ea typeface="+mn-ea"/>
                <a:cs typeface="+mn-cs"/>
              </a:rPr>
            </a:br>
            <a:r>
              <a:rPr lang="uk-UA" sz="4000" b="1" dirty="0" smtClean="0">
                <a:ln w="6600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  <a:latin typeface="+mn-lt"/>
                <a:ea typeface="+mn-ea"/>
                <a:cs typeface="+mn-cs"/>
              </a:rPr>
              <a:t>Що </a:t>
            </a:r>
            <a:r>
              <a:rPr lang="uk-UA" sz="4000" b="1" dirty="0">
                <a:ln w="6600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  <a:latin typeface="+mn-lt"/>
                <a:ea typeface="+mn-ea"/>
                <a:cs typeface="+mn-cs"/>
              </a:rPr>
              <a:t>воно означає</a:t>
            </a:r>
            <a:r>
              <a:rPr lang="uk-UA" sz="4000" b="1" dirty="0" smtClean="0">
                <a:ln w="6600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  <a:latin typeface="+mn-lt"/>
                <a:ea typeface="+mn-ea"/>
                <a:cs typeface="+mn-cs"/>
              </a:rPr>
              <a:t>?</a:t>
            </a:r>
            <a:endParaRPr lang="uk-UA" sz="4000" b="1" dirty="0">
              <a:ln w="6600">
                <a:solidFill>
                  <a:srgbClr val="002060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dist="38100" dir="2700000" algn="tl" rotWithShape="0">
                  <a:schemeClr val="accent2"/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5" name="Скругленная прямоугольная выноска 4">
            <a:hlinkClick r:id="rId3" action="ppaction://hlinksldjump"/>
          </p:cNvPr>
          <p:cNvSpPr/>
          <p:nvPr/>
        </p:nvSpPr>
        <p:spPr>
          <a:xfrm>
            <a:off x="3923928" y="4423420"/>
            <a:ext cx="2520280" cy="1081571"/>
          </a:xfrm>
          <a:prstGeom prst="wedgeRoundRectCallout">
            <a:avLst>
              <a:gd name="adj1" fmla="val 1681"/>
              <a:gd name="adj2" fmla="val 71827"/>
              <a:gd name="adj3" fmla="val 16667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/>
              <a:t>Правила роботи на комп'ютері</a:t>
            </a:r>
          </a:p>
        </p:txBody>
      </p:sp>
      <p:sp>
        <p:nvSpPr>
          <p:cNvPr id="6" name="Скругленная прямоугольная выноска 5">
            <a:hlinkClick r:id="rId4" action="ppaction://hlinksldjump"/>
          </p:cNvPr>
          <p:cNvSpPr/>
          <p:nvPr/>
        </p:nvSpPr>
        <p:spPr>
          <a:xfrm>
            <a:off x="7063432" y="3251888"/>
            <a:ext cx="2070100" cy="1171532"/>
          </a:xfrm>
          <a:prstGeom prst="wedgeRoundRectCallout">
            <a:avLst>
              <a:gd name="adj1" fmla="val 3037"/>
              <a:gd name="adj2" fmla="val 72862"/>
              <a:gd name="adj3" fmla="val 16667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/>
              <a:t>Правила мережевого етикету</a:t>
            </a:r>
          </a:p>
        </p:txBody>
      </p:sp>
      <p:sp>
        <p:nvSpPr>
          <p:cNvPr id="7" name="Скругленная прямоугольная выноска 6">
            <a:hlinkClick r:id="rId3" action="ppaction://hlinksldjump"/>
          </p:cNvPr>
          <p:cNvSpPr/>
          <p:nvPr/>
        </p:nvSpPr>
        <p:spPr>
          <a:xfrm>
            <a:off x="179512" y="5049279"/>
            <a:ext cx="2520280" cy="936104"/>
          </a:xfrm>
          <a:prstGeom prst="wedgeRoundRectCallout">
            <a:avLst>
              <a:gd name="adj1" fmla="val -5555"/>
              <a:gd name="adj2" fmla="val 70792"/>
              <a:gd name="adj3" fmla="val 16667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/>
              <a:t>Нові правила </a:t>
            </a:r>
            <a:r>
              <a:rPr lang="uk-UA" sz="2400" b="1" dirty="0"/>
              <a:t>етикету</a:t>
            </a:r>
          </a:p>
        </p:txBody>
      </p:sp>
      <p:sp>
        <p:nvSpPr>
          <p:cNvPr id="8" name="Стрелка вправо 7"/>
          <p:cNvSpPr/>
          <p:nvPr/>
        </p:nvSpPr>
        <p:spPr>
          <a:xfrm>
            <a:off x="7770800" y="5791470"/>
            <a:ext cx="1338448" cy="929725"/>
          </a:xfrm>
          <a:prstGeom prst="rightArrow">
            <a:avLst>
              <a:gd name="adj1" fmla="val 70285"/>
              <a:gd name="adj2" fmla="val 28448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/>
              <a:t>Наступне питання</a:t>
            </a:r>
            <a:endParaRPr lang="uk-UA" b="1" dirty="0"/>
          </a:p>
        </p:txBody>
      </p:sp>
    </p:spTree>
    <p:extLst>
      <p:ext uri="{BB962C8B-B14F-4D97-AF65-F5344CB8AC3E}">
        <p14:creationId xmlns:p14="http://schemas.microsoft.com/office/powerpoint/2010/main" val="3877270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:\капитан врунгель\756832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77" t="3621" r="30513" b="17628"/>
          <a:stretch/>
        </p:blipFill>
        <p:spPr bwMode="auto">
          <a:xfrm>
            <a:off x="-108520" y="0"/>
            <a:ext cx="39714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139952" y="135791"/>
            <a:ext cx="5024517" cy="65864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400" b="1" dirty="0">
                <a:ln w="6600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:-) </a:t>
            </a:r>
            <a:r>
              <a:rPr lang="en-US" sz="3200" b="1" dirty="0" smtClean="0">
                <a:ln w="6600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      </a:t>
            </a:r>
            <a:r>
              <a:rPr lang="uk-UA" sz="3200" b="1" dirty="0" smtClean="0">
                <a:ln w="6600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  </a:t>
            </a:r>
            <a:r>
              <a:rPr lang="en-US" sz="3200" b="1" dirty="0" smtClean="0">
                <a:ln w="6600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 </a:t>
            </a:r>
            <a:r>
              <a:rPr lang="uk-UA" sz="3200" b="1" dirty="0" smtClean="0">
                <a:ln w="6600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Усміхнений</a:t>
            </a:r>
            <a:endParaRPr lang="ru-RU" sz="3200" b="1" dirty="0">
              <a:ln w="6600">
                <a:solidFill>
                  <a:srgbClr val="002060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dist="38100" dir="2700000" algn="tl" rotWithShape="0">
                  <a:schemeClr val="accent2"/>
                </a:outerShdw>
              </a:effectLst>
            </a:endParaRPr>
          </a:p>
          <a:p>
            <a:r>
              <a:rPr lang="uk-UA" sz="4400" b="1" dirty="0">
                <a:ln w="6600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:-))) </a:t>
            </a:r>
            <a:r>
              <a:rPr lang="en-US" sz="3200" b="1" dirty="0" smtClean="0">
                <a:ln w="6600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 </a:t>
            </a:r>
            <a:r>
              <a:rPr lang="uk-UA" sz="3200" b="1" dirty="0" smtClean="0">
                <a:ln w="6600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 </a:t>
            </a:r>
            <a:r>
              <a:rPr lang="en-US" sz="3200" b="1" dirty="0" smtClean="0">
                <a:ln w="6600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   </a:t>
            </a:r>
            <a:r>
              <a:rPr lang="uk-UA" sz="3200" b="1" dirty="0" smtClean="0">
                <a:ln w="6600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Сміється</a:t>
            </a:r>
            <a:endParaRPr lang="ru-RU" sz="3200" b="1" dirty="0">
              <a:ln w="6600">
                <a:solidFill>
                  <a:srgbClr val="002060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dist="38100" dir="2700000" algn="tl" rotWithShape="0">
                  <a:schemeClr val="accent2"/>
                </a:outerShdw>
              </a:effectLst>
            </a:endParaRPr>
          </a:p>
          <a:p>
            <a:r>
              <a:rPr lang="uk-UA" sz="4400" b="1" dirty="0">
                <a:ln w="6600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:-D </a:t>
            </a:r>
            <a:r>
              <a:rPr lang="en-US" sz="4400" b="1" dirty="0" smtClean="0">
                <a:ln w="6600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     </a:t>
            </a:r>
            <a:r>
              <a:rPr lang="uk-UA" sz="3200" b="1" dirty="0" smtClean="0">
                <a:ln w="6600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Радісно </a:t>
            </a:r>
            <a:r>
              <a:rPr lang="uk-UA" sz="3200" b="1" dirty="0">
                <a:ln w="6600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сміється</a:t>
            </a:r>
            <a:endParaRPr lang="ru-RU" sz="3200" b="1" dirty="0">
              <a:ln w="6600">
                <a:solidFill>
                  <a:srgbClr val="002060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dist="38100" dir="2700000" algn="tl" rotWithShape="0">
                  <a:schemeClr val="accent2"/>
                </a:outerShdw>
              </a:effectLst>
            </a:endParaRPr>
          </a:p>
          <a:p>
            <a:r>
              <a:rPr lang="uk-UA" sz="4400" b="1" dirty="0">
                <a:ln w="6600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: - | </a:t>
            </a:r>
            <a:r>
              <a:rPr lang="uk-UA" sz="4400" b="1" dirty="0" smtClean="0">
                <a:ln w="6600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    </a:t>
            </a:r>
            <a:r>
              <a:rPr lang="uk-UA" sz="3200" b="1" dirty="0" smtClean="0">
                <a:ln w="6600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Задумливий</a:t>
            </a:r>
            <a:r>
              <a:rPr lang="uk-UA" sz="3200" b="1" dirty="0">
                <a:ln w="6600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, </a:t>
            </a:r>
            <a:endParaRPr lang="uk-UA" sz="3200" b="1" dirty="0" smtClean="0">
              <a:ln w="6600">
                <a:solidFill>
                  <a:srgbClr val="002060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dist="38100" dir="2700000" algn="tl" rotWithShape="0">
                  <a:schemeClr val="accent2"/>
                </a:outerShdw>
              </a:effectLst>
            </a:endParaRPr>
          </a:p>
          <a:p>
            <a:r>
              <a:rPr lang="uk-UA" sz="3200" b="1" dirty="0">
                <a:ln w="6600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 </a:t>
            </a:r>
            <a:r>
              <a:rPr lang="uk-UA" sz="3200" b="1" dirty="0" smtClean="0">
                <a:ln w="6600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               нейтральний</a:t>
            </a:r>
            <a:endParaRPr lang="ru-RU" sz="3200" b="1" dirty="0">
              <a:ln w="6600">
                <a:solidFill>
                  <a:srgbClr val="002060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dist="38100" dir="2700000" algn="tl" rotWithShape="0">
                  <a:schemeClr val="accent2"/>
                </a:outerShdw>
              </a:effectLst>
            </a:endParaRPr>
          </a:p>
          <a:p>
            <a:r>
              <a:rPr lang="uk-UA" sz="4400" b="1" dirty="0" smtClean="0">
                <a:ln w="6600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:-(  </a:t>
            </a:r>
            <a:r>
              <a:rPr lang="uk-UA" sz="3200" b="1" dirty="0" smtClean="0">
                <a:ln w="6600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       Сумний</a:t>
            </a:r>
            <a:endParaRPr lang="ru-RU" sz="3200" b="1" dirty="0">
              <a:ln w="6600">
                <a:solidFill>
                  <a:srgbClr val="002060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dist="38100" dir="2700000" algn="tl" rotWithShape="0">
                  <a:schemeClr val="accent2"/>
                </a:outerShdw>
              </a:effectLst>
            </a:endParaRPr>
          </a:p>
          <a:p>
            <a:r>
              <a:rPr lang="uk-UA" sz="4400" b="1" dirty="0">
                <a:ln w="6600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: - / </a:t>
            </a:r>
            <a:r>
              <a:rPr lang="uk-UA" sz="4400" b="1" dirty="0" smtClean="0">
                <a:ln w="6600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    </a:t>
            </a:r>
            <a:r>
              <a:rPr lang="uk-UA" sz="3200" b="1" dirty="0" smtClean="0">
                <a:ln w="6600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Невдоволений </a:t>
            </a:r>
          </a:p>
          <a:p>
            <a:r>
              <a:rPr lang="uk-UA" sz="3200" b="1" dirty="0">
                <a:ln w="6600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 </a:t>
            </a:r>
            <a:r>
              <a:rPr lang="uk-UA" sz="3200" b="1" dirty="0" smtClean="0">
                <a:ln w="6600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              або </a:t>
            </a:r>
            <a:r>
              <a:rPr lang="uk-UA" sz="3200" b="1" dirty="0">
                <a:ln w="6600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спантеличений</a:t>
            </a:r>
            <a:endParaRPr lang="ru-RU" sz="3200" b="1" dirty="0">
              <a:ln w="6600">
                <a:solidFill>
                  <a:srgbClr val="002060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dist="38100" dir="2700000" algn="tl" rotWithShape="0">
                  <a:schemeClr val="accent2"/>
                </a:outerShdw>
              </a:effectLst>
            </a:endParaRPr>
          </a:p>
          <a:p>
            <a:r>
              <a:rPr lang="uk-UA" sz="4400" b="1" dirty="0">
                <a:ln w="6600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: -О </a:t>
            </a:r>
            <a:r>
              <a:rPr lang="uk-UA" sz="4400" b="1" dirty="0" smtClean="0">
                <a:ln w="6600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    </a:t>
            </a:r>
            <a:r>
              <a:rPr lang="uk-UA" sz="3200" b="1" dirty="0" smtClean="0">
                <a:ln w="6600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Здивований </a:t>
            </a:r>
          </a:p>
          <a:p>
            <a:r>
              <a:rPr lang="uk-UA" sz="3200" b="1" dirty="0">
                <a:ln w="6600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 </a:t>
            </a:r>
            <a:r>
              <a:rPr lang="uk-UA" sz="3200" b="1" dirty="0" smtClean="0">
                <a:ln w="6600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             (</a:t>
            </a:r>
            <a:r>
              <a:rPr lang="uk-UA" sz="3200" b="1" dirty="0">
                <a:ln w="6600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рот відкритий)</a:t>
            </a:r>
            <a:endParaRPr lang="ru-RU" sz="3200" b="1" dirty="0">
              <a:ln w="6600">
                <a:solidFill>
                  <a:srgbClr val="002060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dist="38100" dir="2700000" algn="tl" rotWithShape="0">
                  <a:schemeClr val="accent2"/>
                </a:outerShdw>
              </a:effectLst>
            </a:endParaRPr>
          </a:p>
          <a:p>
            <a:endParaRPr lang="ru-RU" dirty="0"/>
          </a:p>
        </p:txBody>
      </p:sp>
      <p:pic>
        <p:nvPicPr>
          <p:cNvPr id="1028" name="Picture 4" descr="http://thumbs.dreamstime.com/z/smile-icon-set-13111681.jpg"/>
          <p:cNvPicPr>
            <a:picLocks noChangeAspect="1" noChangeArrowheads="1"/>
          </p:cNvPicPr>
          <p:nvPr/>
        </p:nvPicPr>
        <p:blipFill rotWithShape="1"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4" t="2991" r="2610" b="7625"/>
          <a:stretch/>
        </p:blipFill>
        <p:spPr bwMode="auto">
          <a:xfrm>
            <a:off x="539552" y="1883252"/>
            <a:ext cx="2820281" cy="2841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4417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8000" decel="16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16"/>
            <a:ext cx="9161799" cy="6856884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52" y="476672"/>
            <a:ext cx="9144000" cy="1143000"/>
          </a:xfrm>
        </p:spPr>
        <p:txBody>
          <a:bodyPr>
            <a:noAutofit/>
          </a:bodyPr>
          <a:lstStyle/>
          <a:p>
            <a:r>
              <a:rPr lang="uk-UA" sz="3200" b="1" dirty="0" smtClean="0">
                <a:ln w="6600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  <a:latin typeface="+mn-lt"/>
                <a:ea typeface="+mn-ea"/>
                <a:cs typeface="+mn-cs"/>
              </a:rPr>
              <a:t>Матрос Фукс поскаржився </a:t>
            </a:r>
            <a:r>
              <a:rPr lang="uk-UA" sz="3200" b="1" dirty="0">
                <a:ln w="6600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  <a:latin typeface="+mn-lt"/>
                <a:ea typeface="+mn-ea"/>
                <a:cs typeface="+mn-cs"/>
              </a:rPr>
              <a:t>старшому помічнику Лому, що на адресу його електронної пошти стали часто приходити листи, багато з яких називаються "</a:t>
            </a:r>
            <a:r>
              <a:rPr lang="uk-UA" sz="3200" b="1" dirty="0">
                <a:ln w="6600">
                  <a:solidFill>
                    <a:srgbClr val="002060"/>
                  </a:solidFill>
                  <a:prstDash val="solid"/>
                </a:ln>
                <a:solidFill>
                  <a:srgbClr val="FFFF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  <a:latin typeface="+mn-lt"/>
                <a:ea typeface="+mn-ea"/>
                <a:cs typeface="+mn-cs"/>
              </a:rPr>
              <a:t>спам</a:t>
            </a:r>
            <a:r>
              <a:rPr lang="uk-UA" sz="3200" b="1" dirty="0">
                <a:ln w="6600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  <a:latin typeface="+mn-lt"/>
                <a:ea typeface="+mn-ea"/>
                <a:cs typeface="+mn-cs"/>
              </a:rPr>
              <a:t>". Що це за листи</a:t>
            </a:r>
            <a:r>
              <a:rPr lang="uk-UA" sz="3200" b="1" dirty="0" smtClean="0">
                <a:ln w="6600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  <a:latin typeface="+mn-lt"/>
                <a:ea typeface="+mn-ea"/>
                <a:cs typeface="+mn-cs"/>
              </a:rPr>
              <a:t>?</a:t>
            </a:r>
            <a:endParaRPr lang="uk-UA" sz="3200" b="1" dirty="0">
              <a:ln w="6600">
                <a:solidFill>
                  <a:srgbClr val="002060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dist="38100" dir="2700000" algn="tl" rotWithShape="0">
                  <a:schemeClr val="accent2"/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5" name="Скругленная прямоугольная выноска 4">
            <a:hlinkClick r:id="rId3" action="ppaction://hlinksldjump"/>
          </p:cNvPr>
          <p:cNvSpPr/>
          <p:nvPr/>
        </p:nvSpPr>
        <p:spPr>
          <a:xfrm>
            <a:off x="125760" y="4416337"/>
            <a:ext cx="2808312" cy="1361554"/>
          </a:xfrm>
          <a:prstGeom prst="wedgeRoundRectCallout">
            <a:avLst>
              <a:gd name="adj1" fmla="val -5555"/>
              <a:gd name="adj2" fmla="val 70792"/>
              <a:gd name="adj3" fmla="val 16667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/>
              <a:t>Листи, які не </a:t>
            </a:r>
            <a:r>
              <a:rPr lang="uk-UA" sz="2400" b="1" dirty="0" smtClean="0"/>
              <a:t>слід </a:t>
            </a:r>
            <a:r>
              <a:rPr lang="uk-UA" sz="2400" b="1" dirty="0"/>
              <a:t>відкривати і читати</a:t>
            </a:r>
          </a:p>
        </p:txBody>
      </p:sp>
      <p:sp>
        <p:nvSpPr>
          <p:cNvPr id="6" name="Скругленная прямоугольная выноска 5">
            <a:hlinkClick r:id="rId4" action="ppaction://hlinksldjump"/>
          </p:cNvPr>
          <p:cNvSpPr/>
          <p:nvPr/>
        </p:nvSpPr>
        <p:spPr>
          <a:xfrm>
            <a:off x="3923928" y="5097114"/>
            <a:ext cx="3240360" cy="1265883"/>
          </a:xfrm>
          <a:prstGeom prst="wedgeRoundRectCallout">
            <a:avLst>
              <a:gd name="adj1" fmla="val 1500"/>
              <a:gd name="adj2" fmla="val 70792"/>
              <a:gd name="adj3" fmla="val 16667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/>
              <a:t>Листи, в яких знаходиться важлива інформація</a:t>
            </a:r>
          </a:p>
        </p:txBody>
      </p:sp>
      <p:sp>
        <p:nvSpPr>
          <p:cNvPr id="7" name="Скругленная прямоугольная выноска 6">
            <a:hlinkClick r:id="rId4" action="ppaction://hlinksldjump"/>
          </p:cNvPr>
          <p:cNvSpPr/>
          <p:nvPr/>
        </p:nvSpPr>
        <p:spPr>
          <a:xfrm>
            <a:off x="5868144" y="3447070"/>
            <a:ext cx="2880320" cy="1206066"/>
          </a:xfrm>
          <a:prstGeom prst="wedgeRoundRectCallout">
            <a:avLst>
              <a:gd name="adj1" fmla="val 2508"/>
              <a:gd name="adj2" fmla="val 76219"/>
              <a:gd name="adj3" fmla="val 16667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/>
              <a:t>Звичайні листи, їх можна відкривати і читати</a:t>
            </a:r>
          </a:p>
        </p:txBody>
      </p:sp>
    </p:spTree>
    <p:extLst>
      <p:ext uri="{BB962C8B-B14F-4D97-AF65-F5344CB8AC3E}">
        <p14:creationId xmlns:p14="http://schemas.microsoft.com/office/powerpoint/2010/main" val="155348023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Лист відповідь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Рисунок111</a:t>
            </a:r>
          </a:p>
        </p:txBody>
      </p:sp>
      <p:pic>
        <p:nvPicPr>
          <p:cNvPr id="2050" name="Picture 2" descr="E:\капитан врунгель\Рисунок11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3174" y="1340768"/>
            <a:ext cx="639763" cy="755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68294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4.62428E-7 L -0.81077 0.00786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538" y="3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00"/>
                            </p:stCondLst>
                            <p:childTnLst>
                              <p:par>
                                <p:cTn id="8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500" fill="hold"/>
                                        <p:tgtEl>
                                          <p:spTgt spid="2051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500"/>
                            </p:stCondLst>
                            <p:childTnLst>
                              <p:par>
                                <p:cTn id="1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500" fill="hold"/>
                                        <p:tgtEl>
                                          <p:spTgt spid="205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_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-50294"/>
            <a:ext cx="9278161" cy="6908294"/>
          </a:xfrm>
        </p:spPr>
      </p:pic>
    </p:spTree>
    <p:extLst>
      <p:ext uri="{BB962C8B-B14F-4D97-AF65-F5344CB8AC3E}">
        <p14:creationId xmlns:p14="http://schemas.microsoft.com/office/powerpoint/2010/main" val="1678016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08" y="11038"/>
            <a:ext cx="8785097" cy="6858594"/>
          </a:xfrm>
          <a:prstGeom prst="rect">
            <a:avLst/>
          </a:prstGeom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9165010" y="2492896"/>
            <a:ext cx="9036496" cy="3074306"/>
          </a:xfrm>
        </p:spPr>
        <p:txBody>
          <a:bodyPr>
            <a:normAutofit/>
          </a:bodyPr>
          <a:lstStyle/>
          <a:p>
            <a:pPr algn="ctr"/>
            <a:r>
              <a:rPr lang="uk-UA" sz="3600" dirty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</a:rPr>
              <a:t>розкажіть про правила поведінки </a:t>
            </a:r>
            <a:r>
              <a:rPr lang="uk-UA" sz="3600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</a:rPr>
              <a:t/>
            </a:r>
            <a:br>
              <a:rPr lang="uk-UA" sz="3600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</a:rPr>
            </a:br>
            <a:r>
              <a:rPr lang="uk-UA" sz="3600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</a:rPr>
              <a:t>в </a:t>
            </a:r>
            <a:r>
              <a:rPr lang="uk-UA" sz="3600" dirty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</a:rPr>
              <a:t>Інтернеті батькам та намалюйте малюнок до будь-якого з правил</a:t>
            </a:r>
            <a:br>
              <a:rPr lang="uk-UA" sz="3600" dirty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</a:rPr>
            </a:br>
            <a:endParaRPr lang="uk-UA" sz="3600" dirty="0"/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-7741368" y="548680"/>
            <a:ext cx="8676456" cy="1500187"/>
          </a:xfrm>
        </p:spPr>
        <p:txBody>
          <a:bodyPr>
            <a:noAutofit/>
          </a:bodyPr>
          <a:lstStyle/>
          <a:p>
            <a:pPr algn="ctr"/>
            <a:r>
              <a:rPr lang="uk-UA" sz="5400" b="1" u="sng" dirty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</a:rPr>
              <a:t>Домашнє завдання</a:t>
            </a:r>
            <a:r>
              <a:rPr lang="uk-UA" sz="4800" b="1" dirty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</a:rPr>
              <a:t>: </a:t>
            </a:r>
            <a:endParaRPr lang="uk-UA" sz="4800" b="1" dirty="0" smtClean="0">
              <a:ln>
                <a:solidFill>
                  <a:srgbClr val="002060"/>
                </a:solidFill>
              </a:ln>
              <a:solidFill>
                <a:srgbClr val="0070C0"/>
              </a:solidFill>
            </a:endParaRPr>
          </a:p>
          <a:p>
            <a:pPr algn="ctr"/>
            <a:endParaRPr lang="uk-UA" sz="4800" b="1" dirty="0" smtClean="0">
              <a:ln>
                <a:solidFill>
                  <a:srgbClr val="002060"/>
                </a:solidFill>
              </a:ln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5168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38 0.0493 L 0.85694 0.03889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316" y="-5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35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164 -0.00347 L -0.98854 -0.01389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17" y="-5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:\капитан врунгель\7568320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51" t="3621" b="17628"/>
          <a:stretch/>
        </p:blipFill>
        <p:spPr bwMode="auto">
          <a:xfrm>
            <a:off x="179016" y="0"/>
            <a:ext cx="878191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54" r="35457"/>
          <a:stretch/>
        </p:blipFill>
        <p:spPr>
          <a:xfrm>
            <a:off x="5508105" y="343434"/>
            <a:ext cx="3635896" cy="617113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_2_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23528" y="1130602"/>
            <a:ext cx="6096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4103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17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8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759" y="227806"/>
            <a:ext cx="8778241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9419214" y="2630516"/>
            <a:ext cx="9730677" cy="144655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50800" h="38100" prst="riblet"/>
            </a:sp3d>
          </a:bodyPr>
          <a:lstStyle/>
          <a:p>
            <a:r>
              <a:rPr lang="uk-UA" sz="8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DFGothic-EB" panose="02010609010101010101" pitchFamily="1" charset="-128"/>
              </a:rPr>
              <a:t>Домашнє завдання</a:t>
            </a:r>
            <a:endParaRPr lang="uk-UA" sz="8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DFGothic-EB" panose="02010609010101010101" pitchFamily="1" charset="-12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64688" y="1052736"/>
            <a:ext cx="72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893192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path" presetSubtype="0" de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animMotion origin="layout" path="M -2.16094 3.33333E-6 C -2.16094 0.19745 -1.91771 0.35115 -1.62621 0.35115 C -1.32396 0.35115 -1.08177 0.19745 -1.08177 3.33333E-6 C -1.08177 -0.19792 -0.84028 -0.3507 -0.5375 -0.3507 C -0.24288 -0.3507 -1.94444E-6 -0.19792 -1.94444E-6 3.33333E-6 " pathEditMode="relative" rAng="0" ptsTypes="AAAAA">
                                      <p:cBhvr>
                                        <p:cTn id="6" dur="5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038" y="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7664" y="0"/>
            <a:ext cx="4489650" cy="639467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0724" y="463325"/>
            <a:ext cx="4489650" cy="6394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011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6" r="12607"/>
          <a:stretch/>
        </p:blipFill>
        <p:spPr>
          <a:xfrm>
            <a:off x="-15032" y="0"/>
            <a:ext cx="9159032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9600" b="1" dirty="0" smtClean="0">
                <a:ln w="6600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Молодці!</a:t>
            </a:r>
            <a:endParaRPr lang="uk-UA" sz="9600" b="1" dirty="0">
              <a:ln w="6600">
                <a:solidFill>
                  <a:srgbClr val="002060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5" name="Управляющая кнопка: домой 4">
            <a:hlinkClick r:id="" action="ppaction://hlinkshowjump?jump=lastslideviewed" highlightClick="1"/>
          </p:cNvPr>
          <p:cNvSpPr/>
          <p:nvPr/>
        </p:nvSpPr>
        <p:spPr>
          <a:xfrm>
            <a:off x="8312200" y="6237312"/>
            <a:ext cx="394344" cy="360040"/>
          </a:xfrm>
          <a:prstGeom prst="actionButtonHom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623011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85" r="4644"/>
          <a:stretch/>
        </p:blipFill>
        <p:spPr>
          <a:xfrm>
            <a:off x="-36513" y="0"/>
            <a:ext cx="9217025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8800" b="1" dirty="0" smtClean="0">
                <a:ln w="6600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Спробуйте ще.</a:t>
            </a:r>
            <a:endParaRPr lang="uk-UA" sz="8800" b="1" dirty="0">
              <a:ln w="6600">
                <a:solidFill>
                  <a:srgbClr val="002060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6" name="Управляющая кнопка: домой 5">
            <a:hlinkClick r:id="" action="ppaction://hlinkshowjump?jump=lastslideviewed" highlightClick="1"/>
          </p:cNvPr>
          <p:cNvSpPr/>
          <p:nvPr/>
        </p:nvSpPr>
        <p:spPr>
          <a:xfrm>
            <a:off x="8224640" y="6021288"/>
            <a:ext cx="538360" cy="504056"/>
          </a:xfrm>
          <a:prstGeom prst="actionButtonHom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744393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75275" cy="6852498"/>
          </a:xfrm>
          <a:prstGeom prst="rect">
            <a:avLst/>
          </a:prstGeom>
        </p:spPr>
      </p:pic>
      <p:pic>
        <p:nvPicPr>
          <p:cNvPr id="1026" name="Picture 2" descr="http://fototort.in.ua/image/cache/data/Svitok/old_parchment_09-640x480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0" y="1194434"/>
            <a:ext cx="4550763" cy="554407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50763" y="0"/>
            <a:ext cx="4525521" cy="5504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5187974" y="1044247"/>
            <a:ext cx="3548322" cy="369331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 algn="ctr"/>
            <a:r>
              <a:rPr lang="uk-UA" b="1" u="sng" dirty="0" smtClean="0"/>
              <a:t>ІІ команда</a:t>
            </a:r>
          </a:p>
          <a:p>
            <a:pPr lvl="0" algn="ctr"/>
            <a:endParaRPr lang="uk-UA" u="sng" dirty="0" smtClean="0"/>
          </a:p>
          <a:p>
            <a:pPr lvl="0">
              <a:buFont typeface="Arial" panose="020B0604020202020204" pitchFamily="34" charset="0"/>
              <a:buChar char="•"/>
            </a:pPr>
            <a:r>
              <a:rPr lang="uk-UA" dirty="0" smtClean="0"/>
              <a:t> Знайти в Інтернеті коротку біографію </a:t>
            </a:r>
            <a:r>
              <a:rPr lang="uk-UA" dirty="0"/>
              <a:t>автора твору Андрія </a:t>
            </a:r>
            <a:r>
              <a:rPr lang="uk-UA" dirty="0" smtClean="0"/>
              <a:t>Сергійовича Некрасова.</a:t>
            </a:r>
          </a:p>
          <a:p>
            <a:pPr lvl="0"/>
            <a:endParaRPr lang="ru-RU" dirty="0"/>
          </a:p>
          <a:p>
            <a:pPr lvl="0">
              <a:buFont typeface="Arial" panose="020B0604020202020204" pitchFamily="34" charset="0"/>
              <a:buChar char="•"/>
            </a:pPr>
            <a:r>
              <a:rPr lang="uk-UA" dirty="0" smtClean="0"/>
              <a:t> Знайти </a:t>
            </a:r>
            <a:r>
              <a:rPr lang="uk-UA" dirty="0"/>
              <a:t>в Інтернеті та зберегти на жорсткому диску портрет </a:t>
            </a:r>
            <a:r>
              <a:rPr lang="uk-UA" dirty="0" err="1" smtClean="0"/>
              <a:t>А.Некрасова</a:t>
            </a:r>
            <a:r>
              <a:rPr lang="uk-UA" dirty="0" smtClean="0"/>
              <a:t>.</a:t>
            </a:r>
          </a:p>
          <a:p>
            <a:pPr lvl="0"/>
            <a:endParaRPr lang="ru-RU" dirty="0"/>
          </a:p>
          <a:p>
            <a:pPr lvl="0">
              <a:buFont typeface="Arial" panose="020B0604020202020204" pitchFamily="34" charset="0"/>
              <a:buChar char="•"/>
            </a:pPr>
            <a:r>
              <a:rPr lang="uk-UA" dirty="0"/>
              <a:t>Знайти пісню, </a:t>
            </a:r>
            <a:r>
              <a:rPr lang="uk-UA" dirty="0" smtClean="0"/>
              <a:t>яку співав </a:t>
            </a:r>
            <a:r>
              <a:rPr lang="uk-UA" dirty="0"/>
              <a:t>капітан Врунгель (аудіо файл</a:t>
            </a:r>
            <a:r>
              <a:rPr lang="uk-UA" dirty="0" smtClean="0"/>
              <a:t>), </a:t>
            </a:r>
            <a:r>
              <a:rPr lang="uk-UA" dirty="0"/>
              <a:t>зберегти </a:t>
            </a:r>
            <a:r>
              <a:rPr lang="uk-UA" dirty="0" smtClean="0"/>
              <a:t>адресу веб-сторінки.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809525" y="1844824"/>
            <a:ext cx="3189008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 algn="ctr"/>
            <a:r>
              <a:rPr lang="uk-UA" b="1" u="sng" dirty="0" smtClean="0"/>
              <a:t>І команда</a:t>
            </a:r>
          </a:p>
          <a:p>
            <a:pPr lvl="0" algn="ctr"/>
            <a:endParaRPr lang="uk-UA" u="sng" dirty="0" smtClean="0"/>
          </a:p>
          <a:p>
            <a:pPr lvl="0">
              <a:buFont typeface="Arial" panose="020B0604020202020204" pitchFamily="34" charset="0"/>
              <a:buChar char="•"/>
            </a:pPr>
            <a:r>
              <a:rPr lang="uk-UA" dirty="0" smtClean="0"/>
              <a:t> Знайти </a:t>
            </a:r>
            <a:r>
              <a:rPr lang="uk-UA" dirty="0"/>
              <a:t>в мережі Інтернет анотацію до твору «Пригоди капітана Врунгеля</a:t>
            </a:r>
            <a:r>
              <a:rPr lang="uk-UA" dirty="0" smtClean="0"/>
              <a:t>».</a:t>
            </a:r>
          </a:p>
          <a:p>
            <a:pPr lvl="0">
              <a:buFont typeface="Arial" panose="020B0604020202020204" pitchFamily="34" charset="0"/>
              <a:buChar char="•"/>
            </a:pPr>
            <a:endParaRPr lang="ru-RU" dirty="0"/>
          </a:p>
          <a:p>
            <a:pPr lvl="0">
              <a:buFont typeface="Arial" panose="020B0604020202020204" pitchFamily="34" charset="0"/>
              <a:buChar char="•"/>
            </a:pPr>
            <a:r>
              <a:rPr lang="uk-UA" dirty="0" smtClean="0"/>
              <a:t> Знайти </a:t>
            </a:r>
            <a:r>
              <a:rPr lang="uk-UA" dirty="0"/>
              <a:t>в Інтернеті та зберегти на жорсткому диску ілюстрації до </a:t>
            </a:r>
            <a:r>
              <a:rPr lang="uk-UA" dirty="0" smtClean="0"/>
              <a:t>цього твору </a:t>
            </a:r>
            <a:r>
              <a:rPr lang="uk-UA" dirty="0" err="1" smtClean="0"/>
              <a:t>А.Некрасова</a:t>
            </a:r>
            <a:r>
              <a:rPr lang="uk-UA" dirty="0" smtClean="0"/>
              <a:t>.</a:t>
            </a:r>
          </a:p>
          <a:p>
            <a:pPr lvl="0">
              <a:buFont typeface="Arial" panose="020B0604020202020204" pitchFamily="34" charset="0"/>
              <a:buChar char="•"/>
            </a:pPr>
            <a:endParaRPr lang="ru-RU" dirty="0"/>
          </a:p>
          <a:p>
            <a:pPr lvl="0">
              <a:buFont typeface="Arial" panose="020B0604020202020204" pitchFamily="34" charset="0"/>
              <a:buChar char="•"/>
            </a:pPr>
            <a:r>
              <a:rPr lang="en-US" dirty="0" smtClean="0"/>
              <a:t> </a:t>
            </a:r>
            <a:r>
              <a:rPr lang="uk-UA" dirty="0" smtClean="0"/>
              <a:t>Знайти </a:t>
            </a:r>
            <a:r>
              <a:rPr lang="uk-UA" dirty="0"/>
              <a:t>мультфільм «Пригоди капітана Врунгеля» (відео файл), зберегти </a:t>
            </a:r>
            <a:r>
              <a:rPr lang="uk-UA" dirty="0" smtClean="0"/>
              <a:t>адресу веб-сторінки.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63062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5" name="Picture 3" descr="C:\Users\Pupil\Pictures\Рисунок0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вал 4"/>
          <p:cNvSpPr/>
          <p:nvPr/>
        </p:nvSpPr>
        <p:spPr>
          <a:xfrm>
            <a:off x="1619672" y="2420888"/>
            <a:ext cx="1872208" cy="50405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" name="Прямая со стрелкой 6"/>
          <p:cNvCxnSpPr/>
          <p:nvPr/>
        </p:nvCxnSpPr>
        <p:spPr>
          <a:xfrm flipH="1">
            <a:off x="3491880" y="1996728"/>
            <a:ext cx="1728192" cy="639936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Овал 2"/>
          <p:cNvSpPr/>
          <p:nvPr/>
        </p:nvSpPr>
        <p:spPr>
          <a:xfrm>
            <a:off x="14908" y="1861096"/>
            <a:ext cx="1100708" cy="55979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 стрелкой 7"/>
          <p:cNvCxnSpPr/>
          <p:nvPr/>
        </p:nvCxnSpPr>
        <p:spPr>
          <a:xfrm flipH="1">
            <a:off x="1115616" y="1861096"/>
            <a:ext cx="3384376" cy="127744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-31080" y="1858834"/>
            <a:ext cx="24945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  <a:cs typeface="Arabic Typesetting" pitchFamily="66" charset="-78"/>
              </a:rPr>
              <a:t>Написати листа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Arial Narrow" pitchFamily="34" charset="0"/>
              <a:cs typeface="Arabic Typesetting" pitchFamily="66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81705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3" presetClass="exit" presetSubtype="32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animBg="1"/>
      <p:bldP spid="14" grpId="0"/>
      <p:bldP spid="14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1" name="Picture 3" descr="C:\Users\Pupil\Pictures\Рисунок0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вал 3"/>
          <p:cNvSpPr/>
          <p:nvPr/>
        </p:nvSpPr>
        <p:spPr>
          <a:xfrm>
            <a:off x="1475656" y="3140968"/>
            <a:ext cx="720080" cy="43204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" name="Прямая со стрелкой 5"/>
          <p:cNvCxnSpPr/>
          <p:nvPr/>
        </p:nvCxnSpPr>
        <p:spPr>
          <a:xfrm flipH="1" flipV="1">
            <a:off x="2192360" y="3404205"/>
            <a:ext cx="1389856" cy="669776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48664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9" name="Picture 3" descr="C:\Users\Pupil\Pictures\Рисунок0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776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вал 3"/>
          <p:cNvSpPr/>
          <p:nvPr/>
        </p:nvSpPr>
        <p:spPr>
          <a:xfrm>
            <a:off x="3275856" y="1988840"/>
            <a:ext cx="1440160" cy="115212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" name="Прямая со стрелкой 5"/>
          <p:cNvCxnSpPr/>
          <p:nvPr/>
        </p:nvCxnSpPr>
        <p:spPr>
          <a:xfrm flipH="1" flipV="1">
            <a:off x="4716016" y="2996952"/>
            <a:ext cx="1584176" cy="79208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Овал 11"/>
          <p:cNvSpPr/>
          <p:nvPr/>
        </p:nvSpPr>
        <p:spPr>
          <a:xfrm>
            <a:off x="2949811" y="3705171"/>
            <a:ext cx="914400" cy="67322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4" name="Прямая со стрелкой 13"/>
          <p:cNvCxnSpPr/>
          <p:nvPr/>
        </p:nvCxnSpPr>
        <p:spPr>
          <a:xfrm flipH="1">
            <a:off x="3864212" y="4041783"/>
            <a:ext cx="2291964" cy="179305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40260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70" y="0"/>
            <a:ext cx="8918517" cy="6858000"/>
          </a:xfrm>
        </p:spPr>
      </p:pic>
      <p:sp>
        <p:nvSpPr>
          <p:cNvPr id="8" name="Овал 7"/>
          <p:cNvSpPr/>
          <p:nvPr/>
        </p:nvSpPr>
        <p:spPr>
          <a:xfrm>
            <a:off x="1403648" y="3356992"/>
            <a:ext cx="2448272" cy="129614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0" name="Прямая со стрелкой 9"/>
          <p:cNvCxnSpPr/>
          <p:nvPr/>
        </p:nvCxnSpPr>
        <p:spPr>
          <a:xfrm flipH="1">
            <a:off x="4309498" y="3573016"/>
            <a:ext cx="1800200" cy="432048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Овал 2"/>
          <p:cNvSpPr/>
          <p:nvPr/>
        </p:nvSpPr>
        <p:spPr>
          <a:xfrm>
            <a:off x="1043608" y="1916832"/>
            <a:ext cx="792088" cy="43204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cxnSp>
        <p:nvCxnSpPr>
          <p:cNvPr id="6" name="Прямая со стрелкой 5"/>
          <p:cNvCxnSpPr/>
          <p:nvPr/>
        </p:nvCxnSpPr>
        <p:spPr>
          <a:xfrm flipH="1" flipV="1">
            <a:off x="1979712" y="2276872"/>
            <a:ext cx="3672408" cy="108012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604327" y="1825660"/>
            <a:ext cx="16706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>
                <a:latin typeface="Arial Narrow" pitchFamily="34" charset="0"/>
              </a:rPr>
              <a:t>Надіслати</a:t>
            </a:r>
            <a:endParaRPr lang="ru-RU" sz="2800" b="1" dirty="0">
              <a:latin typeface="Arial Narrow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03648" y="4986814"/>
            <a:ext cx="422474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i="1" dirty="0" smtClean="0"/>
              <a:t>Доброго дня, друже!</a:t>
            </a:r>
          </a:p>
          <a:p>
            <a:r>
              <a:rPr lang="uk-UA" i="1" dirty="0" smtClean="0"/>
              <a:t>Висилаємо матеріали  розслідування.</a:t>
            </a:r>
          </a:p>
          <a:p>
            <a:r>
              <a:rPr lang="uk-UA" i="1" dirty="0" smtClean="0"/>
              <a:t>Агенти «Служби безпеки в Інтернеті» .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2412900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53" presetClass="exit" presetSubtype="32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" grpId="0" animBg="1"/>
      <p:bldP spid="4" grpId="0"/>
      <p:bldP spid="4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Лист відправлено </a:t>
            </a:r>
            <a:endParaRPr lang="uk-UA" dirty="0"/>
          </a:p>
        </p:txBody>
      </p:sp>
      <p:pic>
        <p:nvPicPr>
          <p:cNvPr id="1027" name="Picture 3" descr="E:\капитан врунгель\11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22" y="0"/>
            <a:ext cx="911467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вал 3"/>
          <p:cNvSpPr/>
          <p:nvPr/>
        </p:nvSpPr>
        <p:spPr>
          <a:xfrm>
            <a:off x="971600" y="1916832"/>
            <a:ext cx="2210544" cy="9144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" name="Прямая со стрелкой 5"/>
          <p:cNvCxnSpPr/>
          <p:nvPr/>
        </p:nvCxnSpPr>
        <p:spPr>
          <a:xfrm flipH="1" flipV="1">
            <a:off x="3347864" y="2708920"/>
            <a:ext cx="2376264" cy="72008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3073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1560</TotalTime>
  <Words>500</Words>
  <Application>Microsoft Office PowerPoint</Application>
  <PresentationFormat>Экран (4:3)</PresentationFormat>
  <Paragraphs>84</Paragraphs>
  <Slides>33</Slides>
  <Notes>0</Notes>
  <HiddenSlides>2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Тема Office</vt:lpstr>
      <vt:lpstr>Веб-агенція    «С Б І»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Лист відправлено </vt:lpstr>
      <vt:lpstr>Правила безпеки  в Інтернеті</vt:lpstr>
      <vt:lpstr>Презентация PowerPoint</vt:lpstr>
      <vt:lpstr>* Не посилати свої фотографії чи іншу інформацію будь-кому без дозволу батьків. </vt:lpstr>
      <vt:lpstr>Презентация PowerPoint</vt:lpstr>
      <vt:lpstr>* Не давати нікому свої паролі. </vt:lpstr>
      <vt:lpstr>* Не відповідати на невиховані та грубі листи. </vt:lpstr>
      <vt:lpstr>Презентация PowerPoint</vt:lpstr>
      <vt:lpstr>Презентация PowerPoint</vt:lpstr>
      <vt:lpstr>Вікторина </vt:lpstr>
      <vt:lpstr>Презентация PowerPoint</vt:lpstr>
      <vt:lpstr>Старший помічник Лом створив собі електронну скриньку. Тепер він може обмінюватися повідомленнями зі своїми друзями.  Сьогодні на адресу його електронної пошти  прийшло повідомлення: файл з грою від  невідомого користувача.  Як вчинити старшому помічнику Лому?</vt:lpstr>
      <vt:lpstr>Старший помічник Лом познайомився в Інтернеті  з курсантом морехідної школи Іваном Невідомим. Іван не вчився з Ломом в одній групі, і взагалі Лом його жодного разу не бачив. Одного разу Іван запросив Лома зустрітся з ним у парку. Що робити Лому?  </vt:lpstr>
      <vt:lpstr>Новий друг старшого помічника Лома, з яким Лом познайомився вчора в Інтернеті, Іван Невідомий, попросив його терміново повідомити йому таку інформацію: номер телефону, домашню адресу, ким працюють батьки Лома. Лом повинен:</vt:lpstr>
      <vt:lpstr>Матрос Фукс вирішив опублікувати  в Інтернеті свою фотографію і фотографії всієї команди. Чи можна йому це зробити?  </vt:lpstr>
      <vt:lpstr>Матрос Фукс на уроці інформатики почув нове слово "нетикет".  Що воно означає?</vt:lpstr>
      <vt:lpstr>Презентация PowerPoint</vt:lpstr>
      <vt:lpstr>Матрос Фукс поскаржився старшому помічнику Лому, що на адресу його електронної пошти стали часто приходити листи, багато з яких називаються "спам". Що це за листи?</vt:lpstr>
      <vt:lpstr>Лист відповідь</vt:lpstr>
      <vt:lpstr>Презентация PowerPoint</vt:lpstr>
      <vt:lpstr>розкажіть про правила поведінки  в Інтернеті батькам та намалюйте малюнок до будь-якого з правил </vt:lpstr>
      <vt:lpstr>Презентация PowerPoint</vt:lpstr>
      <vt:lpstr>Презентация PowerPoint</vt:lpstr>
      <vt:lpstr>Молодці!</vt:lpstr>
      <vt:lpstr>Спробуйте ще.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Ученик</dc:creator>
  <cp:lastModifiedBy>lenovo</cp:lastModifiedBy>
  <cp:revision>106</cp:revision>
  <dcterms:created xsi:type="dcterms:W3CDTF">2015-02-23T08:25:08Z</dcterms:created>
  <dcterms:modified xsi:type="dcterms:W3CDTF">2015-07-16T20:48:22Z</dcterms:modified>
</cp:coreProperties>
</file>