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73" r:id="rId5"/>
    <p:sldId id="259" r:id="rId6"/>
    <p:sldId id="261" r:id="rId7"/>
    <p:sldId id="272" r:id="rId8"/>
    <p:sldId id="262" r:id="rId9"/>
    <p:sldId id="257" r:id="rId10"/>
    <p:sldId id="264" r:id="rId11"/>
    <p:sldId id="265" r:id="rId12"/>
    <p:sldId id="267" r:id="rId13"/>
    <p:sldId id="266" r:id="rId14"/>
    <p:sldId id="263" r:id="rId15"/>
    <p:sldId id="268" r:id="rId16"/>
    <p:sldId id="269" r:id="rId17"/>
    <p:sldId id="270" r:id="rId18"/>
    <p:sldId id="271" r:id="rId19"/>
    <p:sldId id="274" r:id="rId2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2E04"/>
    <a:srgbClr val="8AE43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2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E3183-57A9-4F7F-9C6C-D32E4187280F}" type="datetimeFigureOut">
              <a:rPr lang="uk-UA" smtClean="0"/>
              <a:t>12.06.14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ADC8-81B2-4A40-BBAF-55C9BDCFA1F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0577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E3183-57A9-4F7F-9C6C-D32E4187280F}" type="datetimeFigureOut">
              <a:rPr lang="uk-UA" smtClean="0"/>
              <a:t>12.06.14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ADC8-81B2-4A40-BBAF-55C9BDCFA1F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84370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E3183-57A9-4F7F-9C6C-D32E4187280F}" type="datetimeFigureOut">
              <a:rPr lang="uk-UA" smtClean="0"/>
              <a:t>12.06.14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ADC8-81B2-4A40-BBAF-55C9BDCFA1F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7661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E3183-57A9-4F7F-9C6C-D32E4187280F}" type="datetimeFigureOut">
              <a:rPr lang="uk-UA" smtClean="0"/>
              <a:t>12.06.14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ADC8-81B2-4A40-BBAF-55C9BDCFA1F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17494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E3183-57A9-4F7F-9C6C-D32E4187280F}" type="datetimeFigureOut">
              <a:rPr lang="uk-UA" smtClean="0"/>
              <a:t>12.06.14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ADC8-81B2-4A40-BBAF-55C9BDCFA1F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23895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E3183-57A9-4F7F-9C6C-D32E4187280F}" type="datetimeFigureOut">
              <a:rPr lang="uk-UA" smtClean="0"/>
              <a:t>12.06.14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ADC8-81B2-4A40-BBAF-55C9BDCFA1F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08843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E3183-57A9-4F7F-9C6C-D32E4187280F}" type="datetimeFigureOut">
              <a:rPr lang="uk-UA" smtClean="0"/>
              <a:t>12.06.14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ADC8-81B2-4A40-BBAF-55C9BDCFA1F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86167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E3183-57A9-4F7F-9C6C-D32E4187280F}" type="datetimeFigureOut">
              <a:rPr lang="uk-UA" smtClean="0"/>
              <a:t>12.06.14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ADC8-81B2-4A40-BBAF-55C9BDCFA1F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46340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E3183-57A9-4F7F-9C6C-D32E4187280F}" type="datetimeFigureOut">
              <a:rPr lang="uk-UA" smtClean="0"/>
              <a:t>12.06.14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ADC8-81B2-4A40-BBAF-55C9BDCFA1F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34199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E3183-57A9-4F7F-9C6C-D32E4187280F}" type="datetimeFigureOut">
              <a:rPr lang="uk-UA" smtClean="0"/>
              <a:t>12.06.14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ADC8-81B2-4A40-BBAF-55C9BDCFA1F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9473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E3183-57A9-4F7F-9C6C-D32E4187280F}" type="datetimeFigureOut">
              <a:rPr lang="uk-UA" smtClean="0"/>
              <a:t>12.06.14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ADC8-81B2-4A40-BBAF-55C9BDCFA1F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8187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9E3183-57A9-4F7F-9C6C-D32E4187280F}" type="datetimeFigureOut">
              <a:rPr lang="uk-UA" smtClean="0"/>
              <a:t>12.06.14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FCADC8-81B2-4A40-BBAF-55C9BDCFA1F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66834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3.wdp"/><Relationship Id="rId7" Type="http://schemas.openxmlformats.org/officeDocument/2006/relationships/image" Target="../media/image1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7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11" Type="http://schemas.openxmlformats.org/officeDocument/2006/relationships/slide" Target="slide18.xml"/><Relationship Id="rId5" Type="http://schemas.openxmlformats.org/officeDocument/2006/relationships/slide" Target="slide12.xml"/><Relationship Id="rId10" Type="http://schemas.openxmlformats.org/officeDocument/2006/relationships/slide" Target="slide17.xml"/><Relationship Id="rId4" Type="http://schemas.openxmlformats.org/officeDocument/2006/relationships/slide" Target="slide11.xml"/><Relationship Id="rId9" Type="http://schemas.openxmlformats.org/officeDocument/2006/relationships/slide" Target="slide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круглений прямокутник 3"/>
          <p:cNvSpPr/>
          <p:nvPr/>
        </p:nvSpPr>
        <p:spPr>
          <a:xfrm>
            <a:off x="1185408" y="764704"/>
            <a:ext cx="6914984" cy="5616624"/>
          </a:xfrm>
          <a:prstGeom prst="roundRect">
            <a:avLst/>
          </a:prstGeom>
          <a:gradFill>
            <a:gsLst>
              <a:gs pos="0">
                <a:srgbClr val="FFFF99"/>
              </a:gs>
              <a:gs pos="49000">
                <a:srgbClr val="92D050">
                  <a:lumMod val="96000"/>
                </a:srgbClr>
              </a:gs>
              <a:gs pos="100000">
                <a:srgbClr val="FFFF99"/>
              </a:gs>
            </a:gsLst>
          </a:gradFill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В гостях </a:t>
            </a:r>
          </a:p>
          <a:p>
            <a:pPr algn="ctr"/>
            <a:r>
              <a:rPr lang="ru-RU" sz="60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У </a:t>
            </a:r>
            <a:r>
              <a:rPr lang="ru-RU" sz="6000" b="1" cap="all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книжкової</a:t>
            </a:r>
            <a:r>
              <a:rPr lang="ru-RU" sz="60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6000" b="1" cap="all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феї</a:t>
            </a:r>
            <a:endParaRPr lang="ru-RU" sz="6000" b="1" cap="all" dirty="0" smtClean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endParaRPr lang="uk-UA" sz="6000" b="1" cap="all" dirty="0" smtClean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endParaRPr lang="uk-UA" sz="6000" b="1" cap="all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endParaRPr lang="uk-UA" sz="6000" b="1" cap="all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7410" name="Picture 2" descr="http://www.glavskazka.ru/usr/image/Feya/11%20cop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" b="99000" l="7437" r="99684">
                        <a14:foregroundMark x1="42405" y1="81222" x2="42405" y2="81222"/>
                        <a14:foregroundMark x1="26741" y1="39111" x2="26741" y2="39111"/>
                        <a14:foregroundMark x1="12025" y1="36444" x2="12025" y2="36444"/>
                        <a14:foregroundMark x1="45095" y1="96000" x2="45095" y2="96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251" y="3053463"/>
            <a:ext cx="2199827" cy="31326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://s44.radikal.ru/i104/0908/c4/315c871c4e98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53" t="-7172" r="65078" b="71979"/>
          <a:stretch/>
        </p:blipFill>
        <p:spPr bwMode="auto">
          <a:xfrm>
            <a:off x="1835696" y="2564904"/>
            <a:ext cx="4063703" cy="3329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Detskaya_Novaya_volna_-_Muzyka_minus_(get-tune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164288" y="53732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56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35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круглений прямокутник 1"/>
          <p:cNvSpPr/>
          <p:nvPr/>
        </p:nvSpPr>
        <p:spPr>
          <a:xfrm>
            <a:off x="1117352" y="1772816"/>
            <a:ext cx="6334968" cy="2966392"/>
          </a:xfrm>
          <a:prstGeom prst="roundRect">
            <a:avLst/>
          </a:prstGeom>
          <a:solidFill>
            <a:srgbClr val="8AE43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З чого починається книга? </a:t>
            </a:r>
          </a:p>
        </p:txBody>
      </p:sp>
      <p:sp>
        <p:nvSpPr>
          <p:cNvPr id="3" name="Кнопка дії: додому 2">
            <a:hlinkClick r:id="" action="ppaction://hlinkshowjump?jump=lastslideviewed" highlightClick="1"/>
          </p:cNvPr>
          <p:cNvSpPr/>
          <p:nvPr/>
        </p:nvSpPr>
        <p:spPr>
          <a:xfrm>
            <a:off x="6858756" y="5506020"/>
            <a:ext cx="792088" cy="79208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Округлений прямокутник 3"/>
          <p:cNvSpPr/>
          <p:nvPr/>
        </p:nvSpPr>
        <p:spPr>
          <a:xfrm>
            <a:off x="1117352" y="1772816"/>
            <a:ext cx="6334968" cy="2966392"/>
          </a:xfrm>
          <a:prstGeom prst="roundRect">
            <a:avLst/>
          </a:prstGeom>
          <a:solidFill>
            <a:srgbClr val="8AE43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6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З обкладинки</a:t>
            </a:r>
            <a:endParaRPr lang="uk-UA" sz="66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105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круглений прямокутник 1"/>
          <p:cNvSpPr/>
          <p:nvPr/>
        </p:nvSpPr>
        <p:spPr>
          <a:xfrm>
            <a:off x="1117352" y="1772816"/>
            <a:ext cx="6334968" cy="2966392"/>
          </a:xfrm>
          <a:prstGeom prst="roundRect">
            <a:avLst/>
          </a:prstGeom>
          <a:solidFill>
            <a:srgbClr val="8AE43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Як називається короткий зміст книги? </a:t>
            </a:r>
          </a:p>
        </p:txBody>
      </p:sp>
      <p:sp>
        <p:nvSpPr>
          <p:cNvPr id="3" name="Кнопка дії: додому 2">
            <a:hlinkClick r:id="" action="ppaction://hlinkshowjump?jump=lastslideviewed" highlightClick="1"/>
          </p:cNvPr>
          <p:cNvSpPr/>
          <p:nvPr/>
        </p:nvSpPr>
        <p:spPr>
          <a:xfrm>
            <a:off x="6858756" y="5506020"/>
            <a:ext cx="792088" cy="79208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Округлений прямокутник 3"/>
          <p:cNvSpPr/>
          <p:nvPr/>
        </p:nvSpPr>
        <p:spPr>
          <a:xfrm>
            <a:off x="1117352" y="1772816"/>
            <a:ext cx="6334968" cy="2966392"/>
          </a:xfrm>
          <a:prstGeom prst="roundRect">
            <a:avLst/>
          </a:prstGeom>
          <a:solidFill>
            <a:srgbClr val="8AE43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80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Анотація</a:t>
            </a:r>
            <a:endParaRPr lang="uk-UA" sz="80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51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круглений прямокутник 1"/>
          <p:cNvSpPr/>
          <p:nvPr/>
        </p:nvSpPr>
        <p:spPr>
          <a:xfrm>
            <a:off x="1117352" y="1772816"/>
            <a:ext cx="6334968" cy="2966392"/>
          </a:xfrm>
          <a:prstGeom prst="roundRect">
            <a:avLst/>
          </a:prstGeom>
          <a:solidFill>
            <a:srgbClr val="8AE43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err="1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Кінець</a:t>
            </a:r>
            <a:r>
              <a:rPr lang="ru-RU" sz="4800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4800" dirty="0" err="1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книжкового</a:t>
            </a:r>
            <a:r>
              <a:rPr lang="ru-RU" sz="4800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 блоку, де </a:t>
            </a:r>
            <a:r>
              <a:rPr lang="ru-RU" sz="4800" dirty="0" err="1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скріплені</a:t>
            </a:r>
            <a:r>
              <a:rPr lang="ru-RU" sz="4800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4800" dirty="0" err="1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всі</a:t>
            </a:r>
            <a:r>
              <a:rPr lang="ru-RU" sz="4800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4800" dirty="0" err="1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елементи</a:t>
            </a:r>
            <a:r>
              <a:rPr lang="ru-RU" sz="4800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 книги </a:t>
            </a:r>
            <a:r>
              <a:rPr lang="ru-RU" sz="4800" dirty="0" err="1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називається</a:t>
            </a:r>
            <a:r>
              <a:rPr lang="ru-RU" sz="48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…</a:t>
            </a:r>
            <a:endParaRPr lang="uk-UA" sz="48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Кнопка дії: додому 2">
            <a:hlinkClick r:id="" action="ppaction://hlinkshowjump?jump=lastslideviewed" highlightClick="1"/>
          </p:cNvPr>
          <p:cNvSpPr/>
          <p:nvPr/>
        </p:nvSpPr>
        <p:spPr>
          <a:xfrm>
            <a:off x="6858756" y="5506020"/>
            <a:ext cx="792088" cy="79208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Округлений прямокутник 3"/>
          <p:cNvSpPr/>
          <p:nvPr/>
        </p:nvSpPr>
        <p:spPr>
          <a:xfrm>
            <a:off x="1117352" y="1788964"/>
            <a:ext cx="6334968" cy="2966392"/>
          </a:xfrm>
          <a:prstGeom prst="roundRect">
            <a:avLst/>
          </a:prstGeom>
          <a:solidFill>
            <a:srgbClr val="8AE43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 err="1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Корінець</a:t>
            </a:r>
            <a:endParaRPr lang="uk-UA" sz="80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138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круглений прямокутник 1"/>
          <p:cNvSpPr/>
          <p:nvPr/>
        </p:nvSpPr>
        <p:spPr>
          <a:xfrm>
            <a:off x="1117352" y="1772816"/>
            <a:ext cx="6334968" cy="2966392"/>
          </a:xfrm>
          <a:prstGeom prst="roundRect">
            <a:avLst/>
          </a:prstGeom>
          <a:solidFill>
            <a:srgbClr val="8AE43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Як називаються видання, які виходять щомісяця або щотижня?</a:t>
            </a:r>
            <a:endParaRPr lang="uk-UA" sz="44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Кнопка дії: додому 2">
            <a:hlinkClick r:id="" action="ppaction://hlinkshowjump?jump=lastslideviewed" highlightClick="1"/>
          </p:cNvPr>
          <p:cNvSpPr/>
          <p:nvPr/>
        </p:nvSpPr>
        <p:spPr>
          <a:xfrm>
            <a:off x="6858756" y="5506020"/>
            <a:ext cx="792088" cy="79208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Округлений прямокутник 3"/>
          <p:cNvSpPr/>
          <p:nvPr/>
        </p:nvSpPr>
        <p:spPr>
          <a:xfrm>
            <a:off x="1117352" y="1772816"/>
            <a:ext cx="6334968" cy="2966392"/>
          </a:xfrm>
          <a:prstGeom prst="roundRect">
            <a:avLst/>
          </a:prstGeom>
          <a:solidFill>
            <a:srgbClr val="8AE43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Періодичні видання</a:t>
            </a:r>
            <a:endParaRPr lang="uk-UA" sz="44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71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круглений прямокутник 1"/>
          <p:cNvSpPr/>
          <p:nvPr/>
        </p:nvSpPr>
        <p:spPr>
          <a:xfrm>
            <a:off x="1117352" y="1772816"/>
            <a:ext cx="6334968" cy="2966392"/>
          </a:xfrm>
          <a:prstGeom prst="roundRect">
            <a:avLst/>
          </a:prstGeom>
          <a:solidFill>
            <a:srgbClr val="8AE43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Які ще ви знаєте види книг, окрім друкованих?</a:t>
            </a:r>
            <a:endParaRPr lang="uk-UA" sz="44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Кнопка дії: додому 2">
            <a:hlinkClick r:id="" action="ppaction://hlinkshowjump?jump=lastslideviewed" highlightClick="1"/>
          </p:cNvPr>
          <p:cNvSpPr/>
          <p:nvPr/>
        </p:nvSpPr>
        <p:spPr>
          <a:xfrm>
            <a:off x="6858756" y="5506020"/>
            <a:ext cx="792088" cy="79208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Округлений прямокутник 3"/>
          <p:cNvSpPr/>
          <p:nvPr/>
        </p:nvSpPr>
        <p:spPr>
          <a:xfrm>
            <a:off x="1117352" y="1788964"/>
            <a:ext cx="6334968" cy="2966392"/>
          </a:xfrm>
          <a:prstGeom prst="roundRect">
            <a:avLst/>
          </a:prstGeom>
          <a:solidFill>
            <a:srgbClr val="8AE43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Віртуальні або електронні</a:t>
            </a:r>
            <a:endParaRPr lang="uk-UA" sz="44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20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круглений прямокутник 1"/>
          <p:cNvSpPr/>
          <p:nvPr/>
        </p:nvSpPr>
        <p:spPr>
          <a:xfrm>
            <a:off x="1117352" y="1772816"/>
            <a:ext cx="6334968" cy="2966392"/>
          </a:xfrm>
          <a:prstGeom prst="roundRect">
            <a:avLst/>
          </a:prstGeom>
          <a:solidFill>
            <a:srgbClr val="8AE43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Назвіть три дитячих журнали</a:t>
            </a:r>
          </a:p>
        </p:txBody>
      </p:sp>
      <p:sp>
        <p:nvSpPr>
          <p:cNvPr id="3" name="Кнопка дії: додому 2">
            <a:hlinkClick r:id="" action="ppaction://hlinkshowjump?jump=lastslideviewed" highlightClick="1"/>
          </p:cNvPr>
          <p:cNvSpPr/>
          <p:nvPr/>
        </p:nvSpPr>
        <p:spPr>
          <a:xfrm>
            <a:off x="6858756" y="5506020"/>
            <a:ext cx="792088" cy="79208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1055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круглений прямокутник 1"/>
          <p:cNvSpPr/>
          <p:nvPr/>
        </p:nvSpPr>
        <p:spPr>
          <a:xfrm>
            <a:off x="1117352" y="1772816"/>
            <a:ext cx="6334968" cy="2966392"/>
          </a:xfrm>
          <a:prstGeom prst="roundRect">
            <a:avLst/>
          </a:prstGeom>
          <a:solidFill>
            <a:srgbClr val="8AE43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За яким порядком розміщені слова у словнику?</a:t>
            </a:r>
            <a:endParaRPr lang="uk-UA" sz="54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Кнопка дії: додому 2">
            <a:hlinkClick r:id="" action="ppaction://hlinkshowjump?jump=lastslideviewed" highlightClick="1"/>
          </p:cNvPr>
          <p:cNvSpPr/>
          <p:nvPr/>
        </p:nvSpPr>
        <p:spPr>
          <a:xfrm>
            <a:off x="6858756" y="5506020"/>
            <a:ext cx="792088" cy="79208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Округлений прямокутник 3"/>
          <p:cNvSpPr/>
          <p:nvPr/>
        </p:nvSpPr>
        <p:spPr>
          <a:xfrm>
            <a:off x="1117352" y="1772816"/>
            <a:ext cx="6334968" cy="2966392"/>
          </a:xfrm>
          <a:prstGeom prst="roundRect">
            <a:avLst/>
          </a:prstGeom>
          <a:solidFill>
            <a:srgbClr val="8AE43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За алфавітним порядком</a:t>
            </a:r>
            <a:endParaRPr lang="uk-UA" sz="54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08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круглений прямокутник 1"/>
          <p:cNvSpPr/>
          <p:nvPr/>
        </p:nvSpPr>
        <p:spPr>
          <a:xfrm>
            <a:off x="1117352" y="1772816"/>
            <a:ext cx="6334968" cy="2966392"/>
          </a:xfrm>
          <a:prstGeom prst="roundRect">
            <a:avLst/>
          </a:prstGeom>
          <a:solidFill>
            <a:srgbClr val="8AE43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Що таке книжковий блок?</a:t>
            </a:r>
            <a:endParaRPr lang="uk-UA" sz="54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Кнопка дії: додому 2">
            <a:hlinkClick r:id="" action="ppaction://hlinkshowjump?jump=lastslideviewed" highlightClick="1"/>
          </p:cNvPr>
          <p:cNvSpPr/>
          <p:nvPr/>
        </p:nvSpPr>
        <p:spPr>
          <a:xfrm>
            <a:off x="6858756" y="5506020"/>
            <a:ext cx="792088" cy="79208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Округлений прямокутник 3"/>
          <p:cNvSpPr/>
          <p:nvPr/>
        </p:nvSpPr>
        <p:spPr>
          <a:xfrm>
            <a:off x="1117352" y="1772816"/>
            <a:ext cx="6334968" cy="2966392"/>
          </a:xfrm>
          <a:prstGeom prst="roundRect">
            <a:avLst/>
          </a:prstGeom>
          <a:solidFill>
            <a:srgbClr val="8AE43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Скріплені </a:t>
            </a:r>
            <a:r>
              <a:rPr lang="uk-UA" sz="5400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разом </a:t>
            </a:r>
            <a:r>
              <a:rPr lang="uk-UA" sz="54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сторінки </a:t>
            </a:r>
            <a:r>
              <a:rPr lang="uk-UA" sz="5400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книги</a:t>
            </a:r>
          </a:p>
        </p:txBody>
      </p:sp>
    </p:spTree>
    <p:extLst>
      <p:ext uri="{BB962C8B-B14F-4D97-AF65-F5344CB8AC3E}">
        <p14:creationId xmlns:p14="http://schemas.microsoft.com/office/powerpoint/2010/main" val="307297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99"/>
            </a:gs>
            <a:gs pos="49000">
              <a:srgbClr val="92D050">
                <a:lumMod val="96000"/>
              </a:srgbClr>
            </a:gs>
            <a:gs pos="100000">
              <a:srgbClr val="FFFF99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увати 2"/>
          <p:cNvGrpSpPr/>
          <p:nvPr/>
        </p:nvGrpSpPr>
        <p:grpSpPr>
          <a:xfrm>
            <a:off x="571968" y="937983"/>
            <a:ext cx="3168352" cy="3108194"/>
            <a:chOff x="755576" y="824862"/>
            <a:chExt cx="3168352" cy="3108194"/>
          </a:xfrm>
        </p:grpSpPr>
        <p:pic>
          <p:nvPicPr>
            <p:cNvPr id="3074" name="Picture 2" descr="http://www.greek-martirolog.ru/books_future/old-book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4194" b="93226" l="1899" r="95570">
                          <a14:backgroundMark x1="22152" y1="91613" x2="22152" y2="91613"/>
                          <a14:backgroundMark x1="17405" y1="81935" x2="17405" y2="81935"/>
                          <a14:backgroundMark x1="13924" y1="70000" x2="13924" y2="70000"/>
                          <a14:backgroundMark x1="17089" y1="77742" x2="17089" y2="77742"/>
                          <a14:backgroundMark x1="6013" y1="39032" x2="6013" y2="39032"/>
                          <a14:backgroundMark x1="9810" y1="50645" x2="9810" y2="50645"/>
                          <a14:backgroundMark x1="3481" y1="27419" x2="3481" y2="274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6" y="824862"/>
              <a:ext cx="3168352" cy="3108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1385571" y="1700808"/>
              <a:ext cx="18798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perspectiveContrastingRightFacing"/>
                <a:lightRig rig="threePt" dir="t"/>
              </a:scene3d>
            </a:bodyPr>
            <a:lstStyle/>
            <a:p>
              <a:r>
                <a:rPr lang="uk-UA" sz="3200" b="1" dirty="0" smtClean="0">
                  <a:solidFill>
                    <a:srgbClr val="602E04"/>
                  </a:solidFill>
                </a:rPr>
                <a:t>Довідник</a:t>
              </a:r>
              <a:endParaRPr lang="uk-UA" sz="3200" b="1" dirty="0">
                <a:solidFill>
                  <a:srgbClr val="602E04"/>
                </a:solidFill>
              </a:endParaRPr>
            </a:p>
          </p:txBody>
        </p:sp>
      </p:grpSp>
      <p:grpSp>
        <p:nvGrpSpPr>
          <p:cNvPr id="8" name="Групувати 7"/>
          <p:cNvGrpSpPr/>
          <p:nvPr/>
        </p:nvGrpSpPr>
        <p:grpSpPr>
          <a:xfrm>
            <a:off x="1745160" y="3407125"/>
            <a:ext cx="3168352" cy="3108194"/>
            <a:chOff x="755576" y="824862"/>
            <a:chExt cx="3168352" cy="3108194"/>
          </a:xfrm>
        </p:grpSpPr>
        <p:pic>
          <p:nvPicPr>
            <p:cNvPr id="9" name="Picture 2" descr="http://www.greek-martirolog.ru/books_future/old-book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4194" b="93226" l="1899" r="95570">
                          <a14:backgroundMark x1="22152" y1="91613" x2="22152" y2="91613"/>
                          <a14:backgroundMark x1="17405" y1="81935" x2="17405" y2="81935"/>
                          <a14:backgroundMark x1="13924" y1="70000" x2="13924" y2="70000"/>
                          <a14:backgroundMark x1="17089" y1="77742" x2="17089" y2="77742"/>
                          <a14:backgroundMark x1="6013" y1="39032" x2="6013" y2="39032"/>
                          <a14:backgroundMark x1="9810" y1="50645" x2="9810" y2="50645"/>
                          <a14:backgroundMark x1="3481" y1="27419" x2="3481" y2="274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6" y="824862"/>
              <a:ext cx="3168352" cy="3108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1337492" y="1725469"/>
              <a:ext cx="20526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perspectiveContrastingRightFacing"/>
                <a:lightRig rig="threePt" dir="t"/>
              </a:scene3d>
            </a:bodyPr>
            <a:lstStyle/>
            <a:p>
              <a:r>
                <a:rPr lang="uk-UA" sz="2400" b="1" dirty="0" smtClean="0">
                  <a:solidFill>
                    <a:srgbClr val="602E04"/>
                  </a:solidFill>
                </a:rPr>
                <a:t>Енциклопедія</a:t>
              </a:r>
              <a:endParaRPr lang="uk-UA" sz="2400" b="1" dirty="0">
                <a:solidFill>
                  <a:srgbClr val="602E04"/>
                </a:solidFill>
              </a:endParaRPr>
            </a:p>
          </p:txBody>
        </p:sp>
      </p:grpSp>
      <p:grpSp>
        <p:nvGrpSpPr>
          <p:cNvPr id="14" name="Групувати 13"/>
          <p:cNvGrpSpPr/>
          <p:nvPr/>
        </p:nvGrpSpPr>
        <p:grpSpPr>
          <a:xfrm>
            <a:off x="4636630" y="3212976"/>
            <a:ext cx="3168352" cy="3108194"/>
            <a:chOff x="4905128" y="3153952"/>
            <a:chExt cx="3168352" cy="3108194"/>
          </a:xfrm>
        </p:grpSpPr>
        <p:pic>
          <p:nvPicPr>
            <p:cNvPr id="15" name="Picture 2" descr="http://www.greek-martirolog.ru/books_future/old-book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4194" b="93226" l="1899" r="95570">
                          <a14:backgroundMark x1="22152" y1="91613" x2="22152" y2="91613"/>
                          <a14:backgroundMark x1="17405" y1="81935" x2="17405" y2="81935"/>
                          <a14:backgroundMark x1="13924" y1="70000" x2="13924" y2="70000"/>
                          <a14:backgroundMark x1="17089" y1="77742" x2="17089" y2="77742"/>
                          <a14:backgroundMark x1="6013" y1="39032" x2="6013" y2="39032"/>
                          <a14:backgroundMark x1="9810" y1="50645" x2="9810" y2="50645"/>
                          <a14:backgroundMark x1="3481" y1="27419" x2="3481" y2="274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5128" y="3153952"/>
              <a:ext cx="3168352" cy="3108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5373357" y="3824980"/>
              <a:ext cx="2231893" cy="107721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perspectiveContrastingRightFacing"/>
                <a:lightRig rig="threePt" dir="t"/>
              </a:scene3d>
            </a:bodyPr>
            <a:lstStyle/>
            <a:p>
              <a:pPr algn="ctr"/>
              <a:r>
                <a:rPr lang="uk-UA" sz="3200" b="1" dirty="0" smtClean="0">
                  <a:solidFill>
                    <a:srgbClr val="602E04"/>
                  </a:solidFill>
                </a:rPr>
                <a:t>Тлумачний </a:t>
              </a:r>
            </a:p>
            <a:p>
              <a:pPr algn="ctr"/>
              <a:r>
                <a:rPr lang="uk-UA" sz="3200" b="1" dirty="0" smtClean="0">
                  <a:solidFill>
                    <a:srgbClr val="602E04"/>
                  </a:solidFill>
                </a:rPr>
                <a:t>словник</a:t>
              </a:r>
              <a:endParaRPr lang="uk-UA" sz="3200" b="1" dirty="0">
                <a:solidFill>
                  <a:srgbClr val="602E04"/>
                </a:solidFill>
              </a:endParaRPr>
            </a:p>
          </p:txBody>
        </p:sp>
      </p:grpSp>
      <p:grpSp>
        <p:nvGrpSpPr>
          <p:cNvPr id="11" name="Групувати 10"/>
          <p:cNvGrpSpPr/>
          <p:nvPr/>
        </p:nvGrpSpPr>
        <p:grpSpPr>
          <a:xfrm rot="627666">
            <a:off x="5787104" y="706267"/>
            <a:ext cx="3168352" cy="3108194"/>
            <a:chOff x="755576" y="824862"/>
            <a:chExt cx="3168352" cy="3108194"/>
          </a:xfrm>
        </p:grpSpPr>
        <p:pic>
          <p:nvPicPr>
            <p:cNvPr id="12" name="Picture 2" descr="http://www.greek-martirolog.ru/books_future/old-book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4194" b="93226" l="1899" r="95570">
                          <a14:backgroundMark x1="22152" y1="91613" x2="22152" y2="91613"/>
                          <a14:backgroundMark x1="17405" y1="81935" x2="17405" y2="81935"/>
                          <a14:backgroundMark x1="13924" y1="70000" x2="13924" y2="70000"/>
                          <a14:backgroundMark x1="17089" y1="77742" x2="17089" y2="77742"/>
                          <a14:backgroundMark x1="6013" y1="39032" x2="6013" y2="39032"/>
                          <a14:backgroundMark x1="9810" y1="50645" x2="9810" y2="50645"/>
                          <a14:backgroundMark x1="3481" y1="27419" x2="3481" y2="274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6" y="824862"/>
              <a:ext cx="3168352" cy="3108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1727757" y="1700808"/>
              <a:ext cx="122398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perspectiveContrastingRightFacing"/>
                <a:lightRig rig="threePt" dir="t"/>
              </a:scene3d>
            </a:bodyPr>
            <a:lstStyle/>
            <a:p>
              <a:pPr algn="ctr"/>
              <a:r>
                <a:rPr lang="uk-UA" sz="3200" b="1" dirty="0" smtClean="0">
                  <a:solidFill>
                    <a:srgbClr val="602E04"/>
                  </a:solidFill>
                </a:rPr>
                <a:t>Казки</a:t>
              </a:r>
              <a:endParaRPr lang="uk-UA" sz="3200" b="1" dirty="0">
                <a:solidFill>
                  <a:srgbClr val="602E04"/>
                </a:solidFill>
              </a:endParaRPr>
            </a:p>
          </p:txBody>
        </p:sp>
      </p:grpSp>
      <p:grpSp>
        <p:nvGrpSpPr>
          <p:cNvPr id="5" name="Групувати 4"/>
          <p:cNvGrpSpPr/>
          <p:nvPr/>
        </p:nvGrpSpPr>
        <p:grpSpPr>
          <a:xfrm rot="370857">
            <a:off x="3121365" y="638110"/>
            <a:ext cx="3168352" cy="3108194"/>
            <a:chOff x="755576" y="824862"/>
            <a:chExt cx="3168352" cy="3108194"/>
          </a:xfrm>
        </p:grpSpPr>
        <p:pic>
          <p:nvPicPr>
            <p:cNvPr id="6" name="Picture 2" descr="http://www.greek-martirolog.ru/books_future/old-book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4194" b="93226" l="1899" r="95570">
                          <a14:backgroundMark x1="22152" y1="91613" x2="22152" y2="91613"/>
                          <a14:backgroundMark x1="17405" y1="81935" x2="17405" y2="81935"/>
                          <a14:backgroundMark x1="13924" y1="70000" x2="13924" y2="70000"/>
                          <a14:backgroundMark x1="17089" y1="77742" x2="17089" y2="77742"/>
                          <a14:backgroundMark x1="6013" y1="39032" x2="6013" y2="39032"/>
                          <a14:backgroundMark x1="9810" y1="50645" x2="9810" y2="50645"/>
                          <a14:backgroundMark x1="3481" y1="27419" x2="3481" y2="274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6" y="824862"/>
              <a:ext cx="3168352" cy="3108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1385571" y="1700808"/>
              <a:ext cx="1701107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perspectiveContrastingRightFacing"/>
                <a:lightRig rig="threePt" dir="t"/>
              </a:scene3d>
            </a:bodyPr>
            <a:lstStyle/>
            <a:p>
              <a:r>
                <a:rPr lang="uk-UA" sz="3200" b="1" dirty="0" smtClean="0">
                  <a:solidFill>
                    <a:srgbClr val="602E04"/>
                  </a:solidFill>
                </a:rPr>
                <a:t>Словник</a:t>
              </a:r>
              <a:endParaRPr lang="uk-UA" sz="3200" b="1" dirty="0">
                <a:solidFill>
                  <a:srgbClr val="602E0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461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круглений прямокутник 1"/>
          <p:cNvSpPr/>
          <p:nvPr/>
        </p:nvSpPr>
        <p:spPr>
          <a:xfrm>
            <a:off x="1187624" y="1211071"/>
            <a:ext cx="6334968" cy="2966392"/>
          </a:xfrm>
          <a:prstGeom prst="roundRect">
            <a:avLst/>
          </a:prstGeom>
          <a:solidFill>
            <a:srgbClr val="8AE43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Читайте влітку!</a:t>
            </a:r>
            <a:endParaRPr lang="uk-UA" sz="54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Detskaya_Novaya_volna_-_Muzyka_minus_(get-tune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00392" y="45358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506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35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211960" y="3715982"/>
            <a:ext cx="4752528" cy="3140968"/>
          </a:xfrm>
          <a:prstGeom prst="ellipse">
            <a:avLst/>
          </a:prstGeom>
          <a:solidFill>
            <a:srgbClr val="00B050">
              <a:alpha val="83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" name="Рисунок 2" descr="https://encrypted-tbn3.gstatic.com/images?q=tbn:ANd9GcTuSxBAzCaDgMVieG-qr85JWqoz9U0zw4B6xCfeKsZWfO87sGINWQ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1211" y="4399121"/>
            <a:ext cx="1440159" cy="1872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s://st.fl.ru/users/Elfa/upload/fileJkp1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2135">
            <a:off x="5130722" y="4182344"/>
            <a:ext cx="1673694" cy="2208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 descr="http://2.bp.blogspot.com/-Mh45vqHUchQ/UIOa47V2FJI/AAAAAAAABIU/AjRomiI8DuY/s1600/biblioteka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0" t="4858" r="81334" b="6885"/>
          <a:stretch/>
        </p:blipFill>
        <p:spPr bwMode="auto">
          <a:xfrm rot="385231">
            <a:off x="6346764" y="3875575"/>
            <a:ext cx="482920" cy="23762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032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369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увати 4"/>
          <p:cNvGrpSpPr/>
          <p:nvPr/>
        </p:nvGrpSpPr>
        <p:grpSpPr>
          <a:xfrm>
            <a:off x="4283968" y="3744416"/>
            <a:ext cx="4752528" cy="3140968"/>
            <a:chOff x="4211960" y="3715982"/>
            <a:chExt cx="4752528" cy="3140968"/>
          </a:xfrm>
        </p:grpSpPr>
        <p:sp>
          <p:nvSpPr>
            <p:cNvPr id="4" name="Овал 3"/>
            <p:cNvSpPr/>
            <p:nvPr/>
          </p:nvSpPr>
          <p:spPr>
            <a:xfrm>
              <a:off x="4211960" y="3715982"/>
              <a:ext cx="4752528" cy="3140968"/>
            </a:xfrm>
            <a:prstGeom prst="ellipse">
              <a:avLst/>
            </a:prstGeom>
            <a:solidFill>
              <a:srgbClr val="00B050">
                <a:alpha val="83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3" name="Рисунок 2" descr="https://encrypted-tbn3.gstatic.com/images?q=tbn:ANd9GcTuSxBAzCaDgMVieG-qr85JWqoz9U0zw4B6xCfeKsZWfO87sGINWQ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51211" y="4399121"/>
              <a:ext cx="1440159" cy="187220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26" name="Picture 2" descr="https://st.fl.ru/users/Elfa/upload/fileJkp1ER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22135">
              <a:off x="5130722" y="4182344"/>
              <a:ext cx="1673694" cy="2208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Рисунок 1" descr="http://2.bp.blogspot.com/-Mh45vqHUchQ/UIOa47V2FJI/AAAAAAAABIU/AjRomiI8DuY/s1600/biblioteka.jpg"/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50" t="4858" r="81334" b="6885"/>
            <a:stretch/>
          </p:blipFill>
          <p:spPr bwMode="auto">
            <a:xfrm rot="385231">
              <a:off x="6346764" y="3875575"/>
              <a:ext cx="482920" cy="237620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386" name="Picture 2" descr="http://www.coollady.ru/puc/mult/1/3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5" b="99220" l="0" r="100000">
                        <a14:foregroundMark x1="55000" y1="19103" x2="55000" y2="19103"/>
                        <a14:foregroundMark x1="40500" y1="23782" x2="40500" y2="237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4789040" y="3609558"/>
            <a:ext cx="3697802" cy="4886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25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9.54472E-7 C -2.22222E-6 0.00023 0.20955 -0.25584 0.40695 -0.35313 C 0.60434 -0.45043 0.86545 -0.3499 0.97257 -0.26554 " pathEditMode="relative" rAng="0" ptsTypes="fsf">
                                      <p:cBhvr>
                                        <p:cTn id="6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628" y="-225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97257 -0.26554 L 1.61684 -0.69194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05" y="-213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5508104" y="476672"/>
            <a:ext cx="3168352" cy="3096344"/>
          </a:xfrm>
          <a:prstGeom prst="ellipse">
            <a:avLst/>
          </a:prstGeom>
          <a:gradFill>
            <a:gsLst>
              <a:gs pos="0">
                <a:srgbClr val="FFFF99"/>
              </a:gs>
              <a:gs pos="49000">
                <a:srgbClr val="92D050">
                  <a:lumMod val="96000"/>
                </a:srgbClr>
              </a:gs>
              <a:gs pos="100000">
                <a:srgbClr val="FFFF99"/>
              </a:gs>
            </a:gsLst>
          </a:gradFill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Хто загубив книжковий блок, приходьте по нього за адресою:</a:t>
            </a:r>
          </a:p>
          <a:p>
            <a:pPr algn="ctr"/>
            <a:r>
              <a:rPr lang="uk-UA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Галявина, Лісова бібліотека.</a:t>
            </a:r>
          </a:p>
        </p:txBody>
      </p:sp>
    </p:spTree>
    <p:extLst>
      <p:ext uri="{BB962C8B-B14F-4D97-AF65-F5344CB8AC3E}">
        <p14:creationId xmlns:p14="http://schemas.microsoft.com/office/powerpoint/2010/main" val="2881006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круглений прямокутник 1"/>
          <p:cNvSpPr/>
          <p:nvPr/>
        </p:nvSpPr>
        <p:spPr>
          <a:xfrm>
            <a:off x="1403648" y="188640"/>
            <a:ext cx="6120680" cy="864096"/>
          </a:xfrm>
          <a:prstGeom prst="roundRect">
            <a:avLst/>
          </a:prstGeom>
          <a:gradFill>
            <a:gsLst>
              <a:gs pos="0">
                <a:srgbClr val="FFFF99"/>
              </a:gs>
              <a:gs pos="49000">
                <a:srgbClr val="92D050">
                  <a:lumMod val="96000"/>
                </a:srgbClr>
              </a:gs>
              <a:gs pos="100000">
                <a:srgbClr val="FFFF99"/>
              </a:gs>
            </a:gsLst>
          </a:gradFill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uk-UA" sz="40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Гра «Чарівна торбинка»</a:t>
            </a:r>
          </a:p>
        </p:txBody>
      </p:sp>
      <p:pic>
        <p:nvPicPr>
          <p:cNvPr id="9" name="Рисунок 8" descr="https://encrypted-tbn3.gstatic.com/images?q=tbn:ANd9GcTuSxBAzCaDgMVieG-qr85JWqoz9U0zw4B6xCfeKsZWfO87sGINWQ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2745" y1="25506" x2="12745" y2="25506"/>
                        <a14:foregroundMark x1="15686" y1="16194" x2="15686" y2="16194"/>
                        <a14:foregroundMark x1="16667" y1="11741" x2="16667" y2="11741"/>
                        <a14:foregroundMark x1="25000" y1="11741" x2="25000" y2="11741"/>
                        <a14:foregroundMark x1="33824" y1="8097" x2="33824" y2="8097"/>
                        <a14:foregroundMark x1="18627" y1="34413" x2="18627" y2="34413"/>
                        <a14:foregroundMark x1="23039" y1="51822" x2="23039" y2="51822"/>
                        <a14:foregroundMark x1="23039" y1="58300" x2="21569" y2="62753"/>
                        <a14:foregroundMark x1="18627" y1="68016" x2="18627" y2="68016"/>
                        <a14:foregroundMark x1="15686" y1="78138" x2="15686" y2="78138"/>
                        <a14:foregroundMark x1="15686" y1="81781" x2="15686" y2="86640"/>
                        <a14:foregroundMark x1="15686" y1="87449" x2="15686" y2="87449"/>
                        <a14:foregroundMark x1="96078" y1="75304" x2="96078" y2="75304"/>
                        <a14:foregroundMark x1="72549" y1="97166" x2="72549" y2="97166"/>
                        <a14:foregroundMark x1="7353" y1="37247" x2="7353" y2="37247"/>
                        <a14:foregroundMark x1="20588" y1="2834" x2="20588" y2="28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999" y="4420628"/>
            <a:ext cx="1440159" cy="18722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https://st.fl.ru/users/Elfa/upload/fileJkp1E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2135">
            <a:off x="3835024" y="4710824"/>
            <a:ext cx="1563602" cy="20629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http://2.bp.blogspot.com/-Mh45vqHUchQ/UIOa47V2FJI/AAAAAAAABIU/AjRomiI8DuY/s1600/biblioteka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0" t="4858" r="81334" b="6885"/>
          <a:stretch/>
        </p:blipFill>
        <p:spPr bwMode="auto">
          <a:xfrm rot="385231">
            <a:off x="4222528" y="4168630"/>
            <a:ext cx="482920" cy="2376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Округлений прямокутник 11"/>
          <p:cNvSpPr/>
          <p:nvPr/>
        </p:nvSpPr>
        <p:spPr>
          <a:xfrm>
            <a:off x="647245" y="2930703"/>
            <a:ext cx="2736304" cy="679950"/>
          </a:xfrm>
          <a:prstGeom prst="roundRect">
            <a:avLst/>
          </a:prstGeom>
          <a:gradFill>
            <a:gsLst>
              <a:gs pos="0">
                <a:srgbClr val="FFFF99"/>
              </a:gs>
              <a:gs pos="49000">
                <a:srgbClr val="92D050">
                  <a:lumMod val="96000"/>
                </a:srgbClr>
              </a:gs>
              <a:gs pos="100000">
                <a:srgbClr val="FFFF99"/>
              </a:gs>
            </a:gsLst>
          </a:gradFill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uk-UA" sz="2400" dirty="0" smtClean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Титульна сторінка</a:t>
            </a:r>
            <a:endParaRPr lang="uk-UA" sz="2400" dirty="0">
              <a:ln w="18415" cmpd="sng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Округлений прямокутник 13"/>
          <p:cNvSpPr/>
          <p:nvPr/>
        </p:nvSpPr>
        <p:spPr>
          <a:xfrm>
            <a:off x="6156176" y="2930703"/>
            <a:ext cx="2736304" cy="679950"/>
          </a:xfrm>
          <a:prstGeom prst="roundRect">
            <a:avLst/>
          </a:prstGeom>
          <a:gradFill>
            <a:gsLst>
              <a:gs pos="0">
                <a:srgbClr val="FFFF99"/>
              </a:gs>
              <a:gs pos="49000">
                <a:srgbClr val="92D050">
                  <a:lumMod val="96000"/>
                </a:srgbClr>
              </a:gs>
              <a:gs pos="100000">
                <a:srgbClr val="FFFF99"/>
              </a:gs>
            </a:gsLst>
          </a:gradFill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uk-UA" sz="2400" dirty="0" smtClean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Обкладинка</a:t>
            </a:r>
            <a:endParaRPr lang="uk-UA" sz="2400" dirty="0">
              <a:ln w="18415" cmpd="sng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063" y="4304449"/>
            <a:ext cx="2017523" cy="292494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31663" y="4881772"/>
            <a:ext cx="2766498" cy="1721093"/>
          </a:xfrm>
          <a:prstGeom prst="rect">
            <a:avLst/>
          </a:prstGeom>
        </p:spPr>
      </p:pic>
      <p:pic>
        <p:nvPicPr>
          <p:cNvPr id="5" name="Рисунок 4" descr="http://school38.klasna.com/uploads/editor/1739/92403/sitepage_1/0_8d689_ad88a50f_orig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600" y="2508100"/>
            <a:ext cx="4032448" cy="436409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Округлений прямокутник 12"/>
          <p:cNvSpPr/>
          <p:nvPr/>
        </p:nvSpPr>
        <p:spPr>
          <a:xfrm>
            <a:off x="3707903" y="2930703"/>
            <a:ext cx="2160241" cy="679950"/>
          </a:xfrm>
          <a:prstGeom prst="roundRect">
            <a:avLst/>
          </a:prstGeom>
          <a:gradFill>
            <a:gsLst>
              <a:gs pos="0">
                <a:srgbClr val="FFFF99"/>
              </a:gs>
              <a:gs pos="49000">
                <a:srgbClr val="92D050">
                  <a:lumMod val="96000"/>
                </a:srgbClr>
              </a:gs>
              <a:gs pos="100000">
                <a:srgbClr val="FFFF99"/>
              </a:gs>
            </a:gsLst>
          </a:gradFill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uk-UA" sz="2400" dirty="0" smtClean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Корінець</a:t>
            </a:r>
            <a:endParaRPr lang="uk-UA" sz="2400" dirty="0">
              <a:ln w="18415" cmpd="sng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Округлений прямокутник 14"/>
          <p:cNvSpPr/>
          <p:nvPr/>
        </p:nvSpPr>
        <p:spPr>
          <a:xfrm>
            <a:off x="323528" y="5591340"/>
            <a:ext cx="2736304" cy="679950"/>
          </a:xfrm>
          <a:prstGeom prst="roundRect">
            <a:avLst/>
          </a:prstGeom>
          <a:gradFill>
            <a:gsLst>
              <a:gs pos="0">
                <a:srgbClr val="FFFF99"/>
              </a:gs>
              <a:gs pos="49000">
                <a:srgbClr val="92D050">
                  <a:lumMod val="96000"/>
                </a:srgbClr>
              </a:gs>
              <a:gs pos="100000">
                <a:srgbClr val="FFFF99"/>
              </a:gs>
            </a:gsLst>
          </a:gradFill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uk-UA" sz="2400" dirty="0" smtClean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Анотація</a:t>
            </a:r>
            <a:endParaRPr lang="uk-UA" sz="2400" dirty="0">
              <a:ln w="18415" cmpd="sng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6" name="Округлений прямокутник 15"/>
          <p:cNvSpPr/>
          <p:nvPr/>
        </p:nvSpPr>
        <p:spPr>
          <a:xfrm>
            <a:off x="6156176" y="5771572"/>
            <a:ext cx="2736304" cy="679950"/>
          </a:xfrm>
          <a:prstGeom prst="roundRect">
            <a:avLst/>
          </a:prstGeom>
          <a:gradFill>
            <a:gsLst>
              <a:gs pos="0">
                <a:srgbClr val="FFFF99"/>
              </a:gs>
              <a:gs pos="49000">
                <a:srgbClr val="92D050">
                  <a:lumMod val="96000"/>
                </a:srgbClr>
              </a:gs>
              <a:gs pos="100000">
                <a:srgbClr val="FFFF99"/>
              </a:gs>
            </a:gsLst>
          </a:gradFill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uk-UA" sz="2400" dirty="0" smtClean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Зміст</a:t>
            </a:r>
            <a:endParaRPr lang="uk-UA" sz="2400" dirty="0">
              <a:ln w="18415" cmpd="sng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707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6716E-6 C -0.01528 -0.06198 -0.01841 -0.26018 -0.0915 -0.37142 C -0.16459 -0.48266 -0.23091 -0.45167 -0.26771 -0.47272 " pathEditMode="relative" rAng="0" ptsTypes="fsf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85" y="-24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48148E-6 L 0.04323 -0.4175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3" y="-20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48148E-6 C 5E-6 0.00023 0.10452 -0.33472 0.15035 -0.39769 C 0.19619 -0.46065 0.32952 -0.49144 0.36007 -0.48472 " pathEditMode="relative" rAng="0" ptsTypes="fsf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3" y="-24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7.40741E-7 C -0.01528 -0.0618 -0.06389 -0.09097 -0.16667 -0.11505 C -0.26944 -0.13912 -0.31389 -0.1206 -0.35278 -0.09282 " pathEditMode="relative" rAng="0" ptsTypes="fsf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39" y="-6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07407E-6 C 3.05556E-6 0.00024 0.09062 -0.12361 0.16163 -0.15694 C 0.23264 -0.19027 0.29913 -0.11805 0.32691 -0.09953 " pathEditMode="relative" rAng="0" ptsTypes="fsf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37" y="-9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3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s44.radikal.ru/i104/0908/c4/315c871c4e98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53" t="497" r="69244" b="71979"/>
          <a:stretch/>
        </p:blipFill>
        <p:spPr bwMode="auto">
          <a:xfrm>
            <a:off x="184150" y="764704"/>
            <a:ext cx="8192730" cy="5914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0435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круглений прямокутник 1"/>
          <p:cNvSpPr/>
          <p:nvPr/>
        </p:nvSpPr>
        <p:spPr>
          <a:xfrm>
            <a:off x="1117352" y="534616"/>
            <a:ext cx="2088232" cy="1944216"/>
          </a:xfrm>
          <a:prstGeom prst="roundRect">
            <a:avLst/>
          </a:prstGeom>
          <a:solidFill>
            <a:srgbClr val="8AE43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2" action="ppaction://hlinksldjump"/>
              </a:rPr>
              <a:t>1</a:t>
            </a:r>
            <a:endParaRPr lang="uk-UA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круглений прямокутник 2"/>
          <p:cNvSpPr/>
          <p:nvPr/>
        </p:nvSpPr>
        <p:spPr>
          <a:xfrm>
            <a:off x="3473140" y="534616"/>
            <a:ext cx="2088232" cy="1944216"/>
          </a:xfrm>
          <a:prstGeom prst="roundRect">
            <a:avLst/>
          </a:prstGeom>
          <a:solidFill>
            <a:srgbClr val="8AE43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3" action="ppaction://hlinksldjump"/>
              </a:rPr>
              <a:t>2</a:t>
            </a:r>
            <a:endParaRPr lang="uk-UA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Округлений прямокутник 3"/>
          <p:cNvSpPr/>
          <p:nvPr/>
        </p:nvSpPr>
        <p:spPr>
          <a:xfrm>
            <a:off x="5845720" y="534616"/>
            <a:ext cx="2088232" cy="1944216"/>
          </a:xfrm>
          <a:prstGeom prst="roundRect">
            <a:avLst/>
          </a:prstGeom>
          <a:solidFill>
            <a:srgbClr val="8AE43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4" action="ppaction://hlinksldjump"/>
              </a:rPr>
              <a:t>3</a:t>
            </a:r>
            <a:endParaRPr lang="uk-UA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Округлений прямокутник 4"/>
          <p:cNvSpPr/>
          <p:nvPr/>
        </p:nvSpPr>
        <p:spPr>
          <a:xfrm>
            <a:off x="1117352" y="2587836"/>
            <a:ext cx="2088232" cy="1944216"/>
          </a:xfrm>
          <a:prstGeom prst="roundRect">
            <a:avLst/>
          </a:prstGeom>
          <a:solidFill>
            <a:srgbClr val="8AE43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5" action="ppaction://hlinksldjump"/>
              </a:rPr>
              <a:t>4</a:t>
            </a:r>
            <a:endParaRPr lang="uk-UA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Округлений прямокутник 5"/>
          <p:cNvSpPr/>
          <p:nvPr/>
        </p:nvSpPr>
        <p:spPr>
          <a:xfrm>
            <a:off x="3473140" y="2587836"/>
            <a:ext cx="2088232" cy="1944216"/>
          </a:xfrm>
          <a:prstGeom prst="roundRect">
            <a:avLst/>
          </a:prstGeom>
          <a:solidFill>
            <a:srgbClr val="8AE43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6" action="ppaction://hlinksldjump"/>
              </a:rPr>
              <a:t>5</a:t>
            </a:r>
            <a:endParaRPr lang="uk-UA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Округлений прямокутник 6"/>
          <p:cNvSpPr/>
          <p:nvPr/>
        </p:nvSpPr>
        <p:spPr>
          <a:xfrm>
            <a:off x="5845720" y="2587836"/>
            <a:ext cx="2088232" cy="1944216"/>
          </a:xfrm>
          <a:prstGeom prst="roundRect">
            <a:avLst/>
          </a:prstGeom>
          <a:solidFill>
            <a:srgbClr val="8AE43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7" action="ppaction://hlinksldjump"/>
              </a:rPr>
              <a:t>6</a:t>
            </a:r>
            <a:endParaRPr lang="uk-UA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Округлений прямокутник 7"/>
          <p:cNvSpPr/>
          <p:nvPr/>
        </p:nvSpPr>
        <p:spPr>
          <a:xfrm>
            <a:off x="1117352" y="4653136"/>
            <a:ext cx="2088232" cy="1944216"/>
          </a:xfrm>
          <a:prstGeom prst="roundRect">
            <a:avLst/>
          </a:prstGeom>
          <a:solidFill>
            <a:srgbClr val="8AE43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8" action="ppaction://hlinksldjump"/>
              </a:rPr>
              <a:t>7</a:t>
            </a:r>
            <a:endParaRPr lang="uk-UA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Округлений прямокутник 8"/>
          <p:cNvSpPr/>
          <p:nvPr/>
        </p:nvSpPr>
        <p:spPr>
          <a:xfrm>
            <a:off x="3450456" y="4653136"/>
            <a:ext cx="2088232" cy="1944216"/>
          </a:xfrm>
          <a:prstGeom prst="roundRect">
            <a:avLst/>
          </a:prstGeom>
          <a:solidFill>
            <a:srgbClr val="8AE43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9" action="ppaction://hlinksldjump"/>
              </a:rPr>
              <a:t>8</a:t>
            </a:r>
            <a:endParaRPr lang="uk-UA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Округлений прямокутник 9"/>
          <p:cNvSpPr/>
          <p:nvPr/>
        </p:nvSpPr>
        <p:spPr>
          <a:xfrm>
            <a:off x="5845720" y="4653136"/>
            <a:ext cx="2088232" cy="1944216"/>
          </a:xfrm>
          <a:prstGeom prst="roundRect">
            <a:avLst/>
          </a:prstGeom>
          <a:solidFill>
            <a:srgbClr val="8AE43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10" action="ppaction://hlinksldjump"/>
              </a:rPr>
              <a:t>9</a:t>
            </a:r>
            <a:endParaRPr lang="uk-UA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266280" y="2067880"/>
            <a:ext cx="288032" cy="273968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96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771800" y="2067880"/>
            <a:ext cx="288032" cy="273968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96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Округлений прямокутник 12"/>
          <p:cNvSpPr/>
          <p:nvPr/>
        </p:nvSpPr>
        <p:spPr>
          <a:xfrm>
            <a:off x="1140768" y="553775"/>
            <a:ext cx="2088232" cy="1944216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11" name="Округлений прямокутник 10"/>
          <p:cNvSpPr/>
          <p:nvPr/>
        </p:nvSpPr>
        <p:spPr>
          <a:xfrm>
            <a:off x="1117352" y="534616"/>
            <a:ext cx="2088232" cy="1944216"/>
          </a:xfrm>
          <a:prstGeom prst="round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</a:t>
            </a:r>
            <a:endParaRPr lang="uk-UA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Округлений прямокутник 14"/>
          <p:cNvSpPr/>
          <p:nvPr/>
        </p:nvSpPr>
        <p:spPr>
          <a:xfrm>
            <a:off x="3450456" y="553775"/>
            <a:ext cx="2088232" cy="1944216"/>
          </a:xfrm>
          <a:prstGeom prst="round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</a:t>
            </a:r>
            <a:endParaRPr lang="uk-UA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Округлений прямокутник 17"/>
          <p:cNvSpPr/>
          <p:nvPr/>
        </p:nvSpPr>
        <p:spPr>
          <a:xfrm>
            <a:off x="3473140" y="2587836"/>
            <a:ext cx="2088232" cy="1944216"/>
          </a:xfrm>
          <a:prstGeom prst="round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</a:t>
            </a:r>
            <a:endParaRPr lang="uk-UA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Округлений прямокутник 18"/>
          <p:cNvSpPr/>
          <p:nvPr/>
        </p:nvSpPr>
        <p:spPr>
          <a:xfrm>
            <a:off x="5845720" y="2587853"/>
            <a:ext cx="2088232" cy="1944216"/>
          </a:xfrm>
          <a:prstGeom prst="round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</a:t>
            </a:r>
            <a:endParaRPr lang="uk-UA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Округлений прямокутник 19"/>
          <p:cNvSpPr/>
          <p:nvPr/>
        </p:nvSpPr>
        <p:spPr>
          <a:xfrm>
            <a:off x="1117352" y="4653136"/>
            <a:ext cx="2088232" cy="1944216"/>
          </a:xfrm>
          <a:prstGeom prst="round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</a:t>
            </a:r>
            <a:endParaRPr lang="uk-UA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1" name="Округлений прямокутник 20"/>
          <p:cNvSpPr/>
          <p:nvPr/>
        </p:nvSpPr>
        <p:spPr>
          <a:xfrm>
            <a:off x="3478443" y="4668106"/>
            <a:ext cx="2088232" cy="1944216"/>
          </a:xfrm>
          <a:prstGeom prst="round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</a:t>
            </a:r>
            <a:endParaRPr lang="uk-UA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" name="Округлений прямокутник 21"/>
          <p:cNvSpPr/>
          <p:nvPr/>
        </p:nvSpPr>
        <p:spPr>
          <a:xfrm>
            <a:off x="5861177" y="4653136"/>
            <a:ext cx="2088232" cy="1944216"/>
          </a:xfrm>
          <a:prstGeom prst="round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</a:t>
            </a:r>
            <a:endParaRPr lang="uk-UA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3" name="Прямокутник 22"/>
          <p:cNvSpPr/>
          <p:nvPr/>
        </p:nvSpPr>
        <p:spPr>
          <a:xfrm>
            <a:off x="3613472" y="2098603"/>
            <a:ext cx="288032" cy="273968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96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4" name="Прямокутник 23"/>
          <p:cNvSpPr/>
          <p:nvPr/>
        </p:nvSpPr>
        <p:spPr>
          <a:xfrm>
            <a:off x="6074967" y="2093734"/>
            <a:ext cx="288032" cy="273968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96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5" name="Прямокутник 24"/>
          <p:cNvSpPr/>
          <p:nvPr/>
        </p:nvSpPr>
        <p:spPr>
          <a:xfrm>
            <a:off x="1368622" y="4161402"/>
            <a:ext cx="288032" cy="273968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96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6" name="Прямокутник 25"/>
          <p:cNvSpPr/>
          <p:nvPr/>
        </p:nvSpPr>
        <p:spPr>
          <a:xfrm>
            <a:off x="3690505" y="4153656"/>
            <a:ext cx="288032" cy="273968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96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7" name="Прямокутник 26"/>
          <p:cNvSpPr/>
          <p:nvPr/>
        </p:nvSpPr>
        <p:spPr>
          <a:xfrm>
            <a:off x="6084168" y="4153656"/>
            <a:ext cx="288032" cy="273968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96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8" name="Прямокутник 27"/>
          <p:cNvSpPr/>
          <p:nvPr/>
        </p:nvSpPr>
        <p:spPr>
          <a:xfrm>
            <a:off x="1356639" y="6214086"/>
            <a:ext cx="288032" cy="273968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96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9" name="Прямокутник 28"/>
          <p:cNvSpPr/>
          <p:nvPr/>
        </p:nvSpPr>
        <p:spPr>
          <a:xfrm>
            <a:off x="3642544" y="6234856"/>
            <a:ext cx="288032" cy="273968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96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0" name="Прямокутник 29"/>
          <p:cNvSpPr/>
          <p:nvPr/>
        </p:nvSpPr>
        <p:spPr>
          <a:xfrm>
            <a:off x="6084168" y="6234856"/>
            <a:ext cx="288032" cy="273968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96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5102837" y="2162510"/>
            <a:ext cx="288032" cy="273968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96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7465505" y="2100307"/>
            <a:ext cx="288032" cy="273968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96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2761536" y="4146321"/>
            <a:ext cx="288032" cy="273968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96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5155089" y="4166663"/>
            <a:ext cx="288032" cy="273968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96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7347939" y="4173776"/>
            <a:ext cx="288032" cy="273968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96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2765841" y="6209520"/>
            <a:ext cx="288032" cy="273968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96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5025691" y="6243808"/>
            <a:ext cx="288032" cy="273968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96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7465505" y="6212279"/>
            <a:ext cx="288032" cy="273968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96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9" name="Округлений прямокутник 38"/>
          <p:cNvSpPr/>
          <p:nvPr/>
        </p:nvSpPr>
        <p:spPr>
          <a:xfrm>
            <a:off x="3450456" y="534616"/>
            <a:ext cx="2088232" cy="1944216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40" name="Округлений прямокутник 39"/>
          <p:cNvSpPr/>
          <p:nvPr/>
        </p:nvSpPr>
        <p:spPr>
          <a:xfrm>
            <a:off x="5861177" y="534616"/>
            <a:ext cx="2088232" cy="1944216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41" name="Округлений прямокутник 40"/>
          <p:cNvSpPr/>
          <p:nvPr/>
        </p:nvSpPr>
        <p:spPr>
          <a:xfrm>
            <a:off x="1115282" y="2588559"/>
            <a:ext cx="2088232" cy="1944216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42" name="Округлений прямокутник 41"/>
          <p:cNvSpPr/>
          <p:nvPr/>
        </p:nvSpPr>
        <p:spPr>
          <a:xfrm>
            <a:off x="3473140" y="2587836"/>
            <a:ext cx="2088232" cy="1944216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43" name="Округлений прямокутник 42"/>
          <p:cNvSpPr/>
          <p:nvPr/>
        </p:nvSpPr>
        <p:spPr>
          <a:xfrm>
            <a:off x="5845720" y="2587853"/>
            <a:ext cx="2088232" cy="1944216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44" name="Округлений прямокутник 43"/>
          <p:cNvSpPr/>
          <p:nvPr/>
        </p:nvSpPr>
        <p:spPr>
          <a:xfrm>
            <a:off x="1140768" y="4653136"/>
            <a:ext cx="2088232" cy="1944216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45" name="Округлений прямокутник 44"/>
          <p:cNvSpPr/>
          <p:nvPr/>
        </p:nvSpPr>
        <p:spPr>
          <a:xfrm>
            <a:off x="3461026" y="4653136"/>
            <a:ext cx="2088232" cy="1944216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46" name="Округлений прямокутник 45"/>
          <p:cNvSpPr/>
          <p:nvPr/>
        </p:nvSpPr>
        <p:spPr>
          <a:xfrm>
            <a:off x="5845720" y="4668106"/>
            <a:ext cx="2088232" cy="1944216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16" name="Округлений прямокутник 15"/>
          <p:cNvSpPr/>
          <p:nvPr/>
        </p:nvSpPr>
        <p:spPr>
          <a:xfrm>
            <a:off x="5868168" y="544585"/>
            <a:ext cx="2088232" cy="1944216"/>
          </a:xfrm>
          <a:prstGeom prst="round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</a:t>
            </a:r>
            <a:endParaRPr lang="uk-UA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Округлений прямокутник 16"/>
          <p:cNvSpPr/>
          <p:nvPr/>
        </p:nvSpPr>
        <p:spPr>
          <a:xfrm>
            <a:off x="1117352" y="2587853"/>
            <a:ext cx="2088232" cy="1944216"/>
          </a:xfrm>
          <a:prstGeom prst="round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</a:t>
            </a:r>
            <a:endParaRPr lang="uk-UA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7" name="Рівнобедрений трикутник 46">
            <a:hlinkClick r:id="rId11" action="ppaction://hlinksldjump"/>
          </p:cNvPr>
          <p:cNvSpPr/>
          <p:nvPr/>
        </p:nvSpPr>
        <p:spPr>
          <a:xfrm rot="5400000">
            <a:off x="8244408" y="5949280"/>
            <a:ext cx="576064" cy="568496"/>
          </a:xfrm>
          <a:prstGeom prst="triangl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75718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13" grpId="0" animBg="1"/>
      <p:bldP spid="11" grpId="0" animBg="1"/>
      <p:bldP spid="15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круглений прямокутник 1"/>
          <p:cNvSpPr/>
          <p:nvPr/>
        </p:nvSpPr>
        <p:spPr>
          <a:xfrm>
            <a:off x="1117352" y="1772816"/>
            <a:ext cx="6334968" cy="2966392"/>
          </a:xfrm>
          <a:prstGeom prst="roundRect">
            <a:avLst/>
          </a:prstGeom>
          <a:solidFill>
            <a:srgbClr val="8AE43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Як називаються книги, у яких можна знайти відповідь на будь-яке запитання? </a:t>
            </a:r>
            <a:endParaRPr lang="uk-UA" sz="40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Кнопка дії: додому 2">
            <a:hlinkClick r:id="" action="ppaction://hlinkshowjump?jump=lastslideviewed" highlightClick="1"/>
          </p:cNvPr>
          <p:cNvSpPr/>
          <p:nvPr/>
        </p:nvSpPr>
        <p:spPr>
          <a:xfrm>
            <a:off x="6858756" y="5506020"/>
            <a:ext cx="792088" cy="79208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Округлений прямокутник 3"/>
          <p:cNvSpPr/>
          <p:nvPr/>
        </p:nvSpPr>
        <p:spPr>
          <a:xfrm>
            <a:off x="1117352" y="1758752"/>
            <a:ext cx="6334968" cy="2966392"/>
          </a:xfrm>
          <a:prstGeom prst="roundRect">
            <a:avLst/>
          </a:prstGeom>
          <a:solidFill>
            <a:srgbClr val="8AE43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Енциклопедії, </a:t>
            </a:r>
          </a:p>
          <a:p>
            <a:pPr algn="ctr"/>
            <a:r>
              <a:rPr lang="uk-UA" sz="48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словники,</a:t>
            </a:r>
          </a:p>
          <a:p>
            <a:pPr algn="ctr"/>
            <a:r>
              <a:rPr lang="uk-UA" sz="48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 довідники</a:t>
            </a:r>
            <a:endParaRPr lang="uk-UA" sz="48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340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162</Words>
  <Application>Microsoft Office PowerPoint</Application>
  <PresentationFormat>Екран (4:3)</PresentationFormat>
  <Paragraphs>64</Paragraphs>
  <Slides>19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19</vt:i4>
      </vt:variant>
    </vt:vector>
  </HeadingPairs>
  <TitlesOfParts>
    <vt:vector size="20" baseType="lpstr"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user</dc:creator>
  <cp:lastModifiedBy>user</cp:lastModifiedBy>
  <cp:revision>23</cp:revision>
  <dcterms:created xsi:type="dcterms:W3CDTF">2014-05-12T10:32:39Z</dcterms:created>
  <dcterms:modified xsi:type="dcterms:W3CDTF">2014-06-12T06:35:35Z</dcterms:modified>
</cp:coreProperties>
</file>