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6"/>
  </p:notesMasterIdLst>
  <p:sldIdLst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272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A9AF"/>
    <a:srgbClr val="CF9DBD"/>
    <a:srgbClr val="00FF99"/>
    <a:srgbClr val="09D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108" d="100"/>
          <a:sy n="108" d="100"/>
        </p:scale>
        <p:origin x="54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95AEA-5EA1-4E73-BE54-A50A52605FA2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9617F7-2FC0-40B2-9859-FFFED0A54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233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6A123-57C3-482E-A36D-9CBB9C6E5DBB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594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6A123-57C3-482E-A36D-9CBB9C6E5DBB}" type="slidenum">
              <a:rPr lang="ru-RU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862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AE5C1-892B-4800-B661-2BB3857A50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A797B-091A-45B3-8571-92BC1B9FD0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667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1729-60BD-498B-B696-61A507607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A1F48-C33A-4159-8874-632D0C8421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002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7C5E3-146C-4617-9B01-EDBB347933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19330-E282-49BC-812B-28C329BE70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351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189E9-B40E-46E1-BAC4-4662437F31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649A3-87EC-42A5-9C6A-E88038A7FE9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487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23D41-D335-427B-BE6A-AB04D365FA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8D409-2B50-4536-B90F-989B32DF84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341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7B5-50D8-41B0-9DCC-6348872F64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DA4F6-1EEE-4C8B-A812-D8881C928D1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906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DF0DE-1E77-4FDF-8D9A-9D373357AD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CECD-057A-49A3-A6A3-57794590574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59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E64C-1F4C-46FE-9802-DBD3F0402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28A56-0D5F-470C-B37B-7C9041C4BF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3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B4FDE-95A2-4DBF-90CB-625208C102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2C3AA-C74D-449E-9A77-E683D68924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858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BC240-56AA-4219-BAF1-01B419B7C8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37BE6-BF3E-40E8-92D0-9FE84DFCF7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850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9E91B-90C5-4767-BD6D-823193DC6F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3C4F5-DFCD-4A0D-B6BF-866A6F88C80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601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AE5C1-892B-4800-B661-2BB3857A50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A797B-091A-45B3-8571-92BC1B9FD0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8294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1729-60BD-498B-B696-61A5076079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A1F48-C33A-4159-8874-632D0C84215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72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7C5E3-146C-4617-9B01-EDBB347933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19330-E282-49BC-812B-28C329BE70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6992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189E9-B40E-46E1-BAC4-4662437F313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A649A3-87EC-42A5-9C6A-E88038A7FE9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937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23D41-D335-427B-BE6A-AB04D365FAE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78D409-2B50-4536-B90F-989B32DF848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0329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7B5-50D8-41B0-9DCC-6348872F64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DA4F6-1EEE-4C8B-A812-D8881C928D1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961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DF0DE-1E77-4FDF-8D9A-9D373357AD6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CECD-057A-49A3-A6A3-57794590574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30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0E64C-1F4C-46FE-9802-DBD3F040249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28A56-0D5F-470C-B37B-7C9041C4BF1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9475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B4FDE-95A2-4DBF-90CB-625208C102F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2C3AA-C74D-449E-9A77-E683D68924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0141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BC240-56AA-4219-BAF1-01B419B7C87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37BE6-BF3E-40E8-92D0-9FE84DFCF7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373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9E91B-90C5-4767-BD6D-823193DC6F1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3C4F5-DFCD-4A0D-B6BF-866A6F88C80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1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950EF7-FB06-4BDF-81C0-66981CC4BD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3D8159-6390-4D4E-871A-513A564DD8E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81921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950EF7-FB06-4BDF-81C0-66981CC4BD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3D8159-6390-4D4E-871A-513A564DD8E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6923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32.png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2.jpg"/><Relationship Id="rId7" Type="http://schemas.openxmlformats.org/officeDocument/2006/relationships/image" Target="../media/image51.jpeg"/><Relationship Id="rId12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9.jpeg"/><Relationship Id="rId11" Type="http://schemas.openxmlformats.org/officeDocument/2006/relationships/image" Target="../media/image64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9.emf"/><Relationship Id="rId4" Type="http://schemas.openxmlformats.org/officeDocument/2006/relationships/image" Target="../media/image6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116013" y="180975"/>
            <a:ext cx="7127875" cy="362267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3210" y="609723"/>
            <a:ext cx="6527939" cy="2781169"/>
          </a:xfrm>
          <a:prstGeom prst="rect">
            <a:avLst/>
          </a:prstGeom>
          <a:noFill/>
        </p:spPr>
        <p:txBody>
          <a:bodyPr spcFirstLastPara="1" wrap="none">
            <a:prstTxWarp prst="textButto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6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39700">
                    <a:srgbClr val="C0504D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Albionic" panose="020B0903060703020204" pitchFamily="34" charset="-52"/>
              </a:rPr>
              <a:t>Енциклопедії та словники </a:t>
            </a:r>
          </a:p>
          <a:p>
            <a:pPr algn="ctr">
              <a:defRPr/>
            </a:pPr>
            <a:r>
              <a:rPr lang="uk-UA" sz="6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39700">
                    <a:srgbClr val="C0504D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Albionic" panose="020B0903060703020204" pitchFamily="34" charset="-52"/>
              </a:rPr>
              <a:t>у навчанні</a:t>
            </a:r>
          </a:p>
          <a:p>
            <a:pPr algn="ctr">
              <a:defRPr/>
            </a:pPr>
            <a:r>
              <a:rPr lang="uk-UA" sz="6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glow rad="139700">
                    <a:srgbClr val="C0504D">
                      <a:satMod val="175000"/>
                      <a:alpha val="4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_Albionic" panose="020B0903060703020204" pitchFamily="34" charset="-52"/>
              </a:rPr>
              <a:t>помічники</a:t>
            </a:r>
          </a:p>
        </p:txBody>
      </p:sp>
    </p:spTree>
    <p:extLst>
      <p:ext uri="{BB962C8B-B14F-4D97-AF65-F5344CB8AC3E}">
        <p14:creationId xmlns:p14="http://schemas.microsoft.com/office/powerpoint/2010/main" val="290312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1484313"/>
            <a:ext cx="3384550" cy="865187"/>
          </a:xfrm>
        </p:spPr>
        <p:txBody>
          <a:bodyPr/>
          <a:lstStyle/>
          <a:p>
            <a:pPr>
              <a:defRPr/>
            </a:pPr>
            <a:r>
              <a:rPr lang="uk-UA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Виручати </a:t>
            </a:r>
            <a:r>
              <a:rPr lang="uk-UA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48163" y="1628775"/>
            <a:ext cx="5075237" cy="1328738"/>
          </a:xfrm>
        </p:spPr>
        <p:txBody>
          <a:bodyPr/>
          <a:lstStyle/>
          <a:p>
            <a:pPr>
              <a:defRPr/>
            </a:pPr>
            <a:r>
              <a:rPr lang="uk-UA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рятувати</a:t>
            </a:r>
            <a:r>
              <a:rPr lang="uk-UA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визволяти </a:t>
            </a: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93988" y="4076700"/>
            <a:ext cx="2819400" cy="8207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Веселий – 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5508625" y="4076700"/>
            <a:ext cx="2590800" cy="9652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uk-UA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сумний 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84213" y="404813"/>
            <a:ext cx="338455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uk-UA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Синонім  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 bwMode="auto">
          <a:xfrm>
            <a:off x="1116013" y="3141663"/>
            <a:ext cx="3095625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uk-UA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Антонім 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53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8" grpId="0" build="p"/>
      <p:bldP spid="7" grpId="0"/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80815">
            <a:off x="536575" y="1035050"/>
            <a:ext cx="3778250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5197">
            <a:off x="3757939" y="2192411"/>
            <a:ext cx="35956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 rot="5400000">
            <a:off x="5915819" y="-731044"/>
            <a:ext cx="2322512" cy="413385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293" name="TextBox 4"/>
          <p:cNvSpPr txBox="1">
            <a:spLocks noChangeArrowheads="1"/>
          </p:cNvSpPr>
          <p:nvPr/>
        </p:nvSpPr>
        <p:spPr bwMode="auto">
          <a:xfrm>
            <a:off x="5477668" y="548680"/>
            <a:ext cx="3198813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Словники синонімів та антонімів</a:t>
            </a:r>
          </a:p>
        </p:txBody>
      </p:sp>
    </p:spTree>
    <p:extLst>
      <p:ext uri="{BB962C8B-B14F-4D97-AF65-F5344CB8AC3E}">
        <p14:creationId xmlns:p14="http://schemas.microsoft.com/office/powerpoint/2010/main" val="180708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513" y="446088"/>
            <a:ext cx="3708400" cy="10668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ocabulary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24300" y="620713"/>
            <a:ext cx="3816350" cy="2087562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vəˈ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kæbjuləri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словник 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Font typeface="Arial" panose="020B0604020202020204" pitchFamily="34" charset="0"/>
              <a:buNone/>
              <a:defRPr/>
            </a:pPr>
            <a:endParaRPr lang="ru-RU" sz="4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39805">
            <a:off x="528638" y="2366963"/>
            <a:ext cx="2360612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1821">
            <a:off x="3463925" y="3446463"/>
            <a:ext cx="2068513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Вертикальный свиток 10"/>
          <p:cNvSpPr/>
          <p:nvPr/>
        </p:nvSpPr>
        <p:spPr>
          <a:xfrm rot="10800000">
            <a:off x="5508625" y="2420938"/>
            <a:ext cx="3635375" cy="1665287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651500" y="2565400"/>
            <a:ext cx="3241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smtClean="0">
                <a:solidFill>
                  <a:srgbClr val="C00000"/>
                </a:solidFill>
                <a:latin typeface="Cambria" panose="02040503050406030204" pitchFamily="18" charset="0"/>
              </a:rPr>
              <a:t>Перекладний словник</a:t>
            </a:r>
            <a:endParaRPr lang="ru-RU" sz="3600" b="1" i="1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9075" y="404813"/>
            <a:ext cx="79216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9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endParaRPr lang="ru-RU" sz="96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1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  <p:bldP spid="1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ranok.com.ua/images/objects_object/4/5/5/5/image/co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396906">
            <a:off x="950913" y="2386013"/>
            <a:ext cx="2808287" cy="410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6" descr="http://www1.megakniga.com.ua/images/mod_catalog_prod/452067/9789661024686%20pric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3952">
            <a:off x="4132263" y="484188"/>
            <a:ext cx="2451100" cy="354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Горизонтальный свиток 9"/>
          <p:cNvSpPr/>
          <p:nvPr/>
        </p:nvSpPr>
        <p:spPr>
          <a:xfrm rot="5400000">
            <a:off x="1358107" y="-762794"/>
            <a:ext cx="1676400" cy="4176713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4288" y="725488"/>
            <a:ext cx="4024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smtClean="0">
                <a:solidFill>
                  <a:srgbClr val="C00000"/>
                </a:solidFill>
                <a:latin typeface="Cambria" panose="02040503050406030204" pitchFamily="18" charset="0"/>
              </a:rPr>
              <a:t>Фразеологічний словник</a:t>
            </a:r>
          </a:p>
        </p:txBody>
      </p:sp>
      <p:pic>
        <p:nvPicPr>
          <p:cNvPr id="46084" name="Picture 4" descr="http://www.odb.te.ua/userfiles/1%20-%200002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00" y="2638425"/>
            <a:ext cx="2943225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51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Горизонтальный свиток 9"/>
          <p:cNvSpPr/>
          <p:nvPr/>
        </p:nvSpPr>
        <p:spPr>
          <a:xfrm rot="5400000">
            <a:off x="1231900" y="-942975"/>
            <a:ext cx="1676400" cy="41402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-107950" y="576263"/>
            <a:ext cx="410368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352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smtClean="0">
                <a:solidFill>
                  <a:srgbClr val="C00000"/>
                </a:solidFill>
                <a:latin typeface="Cambria" panose="02040503050406030204" pitchFamily="18" charset="0"/>
              </a:rPr>
              <a:t>Етимологічний словник</a:t>
            </a:r>
          </a:p>
        </p:txBody>
      </p:sp>
      <p:pic>
        <p:nvPicPr>
          <p:cNvPr id="59394" name="Picture 2" descr="http://www.bohdan-books.com/userfiles/image/books/book_17831877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5811">
            <a:off x="4021138" y="344488"/>
            <a:ext cx="2306637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4" descr="http://www.bohdan-books.com/userfiles/image/books/book_17815547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28891">
            <a:off x="803275" y="2320925"/>
            <a:ext cx="2967038" cy="41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6" descr="http://eslovnik.com/img/646674_w640_h640_cover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002">
            <a:off x="5376863" y="2224088"/>
            <a:ext cx="2873375" cy="41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2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629137" y="271740"/>
            <a:ext cx="3384550" cy="2185987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000" b="1" i="1" dirty="0">
                <a:solidFill>
                  <a:srgbClr val="C00000"/>
                </a:solidFill>
                <a:latin typeface="Cambria" pitchFamily="18" charset="0"/>
              </a:rPr>
              <a:t>Довідники</a:t>
            </a:r>
            <a:endParaRPr lang="ru-RU" sz="4000" dirty="0">
              <a:solidFill>
                <a:prstClr val="white"/>
              </a:solidFill>
            </a:endParaRPr>
          </a:p>
        </p:txBody>
      </p:sp>
      <p:pic>
        <p:nvPicPr>
          <p:cNvPr id="14340" name="Picture 4" descr="http://www.ranok.com.ua/images/objects_object/4/9/6/2/image/co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1141">
            <a:off x="4105617" y="568161"/>
            <a:ext cx="3810173" cy="590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48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 rot="10800000">
            <a:off x="5562600" y="100013"/>
            <a:ext cx="3203575" cy="2303462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651500" y="312738"/>
            <a:ext cx="30241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smtClean="0">
                <a:solidFill>
                  <a:srgbClr val="C00000"/>
                </a:solidFill>
                <a:latin typeface="Cambria" panose="02040503050406030204" pitchFamily="18" charset="0"/>
              </a:rPr>
              <a:t>Великий довідник школяра</a:t>
            </a:r>
            <a:endParaRPr lang="ru-RU" sz="3600" b="1" i="1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5039">
            <a:off x="2438754" y="283438"/>
            <a:ext cx="2755900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70424">
            <a:off x="354013" y="2271713"/>
            <a:ext cx="2790825" cy="410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924175"/>
            <a:ext cx="2903537" cy="418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32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990600"/>
            <a:ext cx="4392612" cy="558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50813"/>
            <a:ext cx="4691062" cy="777875"/>
          </a:xfrm>
        </p:spPr>
        <p:txBody>
          <a:bodyPr/>
          <a:lstStyle/>
          <a:p>
            <a:pPr>
              <a:defRPr/>
            </a:pP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Предметний покажчик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>
          <a:xfrm>
            <a:off x="1838325" y="4005263"/>
            <a:ext cx="3248025" cy="558800"/>
          </a:xfrm>
        </p:spPr>
        <p:txBody>
          <a:bodyPr/>
          <a:lstStyle/>
          <a:p>
            <a:r>
              <a:rPr lang="uk-UA" sz="1800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Бухта Ха-Лонг (В’єтнам), 53</a:t>
            </a:r>
            <a:endParaRPr lang="ru-RU" sz="1800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" y="2947988"/>
            <a:ext cx="2027238" cy="749300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Термін	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6877050" y="2768600"/>
            <a:ext cx="2195513" cy="822325"/>
          </a:xfrm>
        </p:spPr>
        <p:txBody>
          <a:bodyPr/>
          <a:lstStyle/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Номер сторінки 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181100" y="3513138"/>
            <a:ext cx="798513" cy="7794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1771650" y="765175"/>
            <a:ext cx="568325" cy="5762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4932363" y="3783013"/>
            <a:ext cx="2449512" cy="58261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16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/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чемучки_1_chunk_2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7494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7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99191">
            <a:off x="2878138" y="3224213"/>
            <a:ext cx="2439987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863" y="44450"/>
            <a:ext cx="3386137" cy="384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85009">
            <a:off x="542925" y="215900"/>
            <a:ext cx="2449513" cy="319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47625"/>
            <a:ext cx="2424113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68876">
            <a:off x="539750" y="3157538"/>
            <a:ext cx="2297113" cy="298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9936">
            <a:off x="5762625" y="3165475"/>
            <a:ext cx="2422525" cy="3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47738" y="404813"/>
            <a:ext cx="290988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Енциклопедії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21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765175"/>
            <a:ext cx="1522412" cy="1570038"/>
          </a:xfrm>
        </p:spPr>
        <p:txBody>
          <a:bodyPr/>
          <a:lstStyle/>
          <a:p>
            <a:pPr eaLnBrk="1" hangingPunct="1"/>
            <a:r>
              <a:rPr lang="ru-RU" sz="23900" b="1" smtClean="0">
                <a:solidFill>
                  <a:srgbClr val="FFFF00"/>
                </a:solidFill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 bwMode="auto">
          <a:xfrm rot="-2990380">
            <a:off x="1259682" y="4507706"/>
            <a:ext cx="1522412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3900" b="1" smtClean="0">
                <a:solidFill>
                  <a:srgbClr val="FFFF00"/>
                </a:solidFill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 bwMode="auto">
          <a:xfrm rot="2054832">
            <a:off x="4098925" y="4868863"/>
            <a:ext cx="15224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3900" b="1" smtClean="0">
                <a:solidFill>
                  <a:srgbClr val="FFFF00"/>
                </a:solidFill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 rot="-1203916">
            <a:off x="7153275" y="4419600"/>
            <a:ext cx="15224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3900" b="1" smtClean="0">
                <a:solidFill>
                  <a:srgbClr val="FFFF00"/>
                </a:solidFill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 bwMode="auto">
          <a:xfrm rot="2590275">
            <a:off x="4614863" y="836613"/>
            <a:ext cx="15224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3900" b="1" smtClean="0">
                <a:solidFill>
                  <a:srgbClr val="FFFF00"/>
                </a:solidFill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21" name="Заголовок 1"/>
          <p:cNvSpPr txBox="1">
            <a:spLocks/>
          </p:cNvSpPr>
          <p:nvPr/>
        </p:nvSpPr>
        <p:spPr bwMode="auto">
          <a:xfrm>
            <a:off x="7164388" y="1239838"/>
            <a:ext cx="15224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3900" b="1" smtClean="0">
                <a:solidFill>
                  <a:srgbClr val="FFFF00"/>
                </a:solidFill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 bwMode="auto">
          <a:xfrm rot="-2806137">
            <a:off x="2700338" y="2276475"/>
            <a:ext cx="15224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3900" b="1" smtClean="0">
                <a:solidFill>
                  <a:srgbClr val="FFFF00"/>
                </a:solidFill>
                <a:latin typeface="Georgia" panose="02040502050405020303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3774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2498725" y="366713"/>
            <a:ext cx="3556000" cy="1727200"/>
          </a:xfrm>
          <a:prstGeom prst="cloud">
            <a:avLst/>
          </a:prstGeom>
          <a:solidFill>
            <a:srgbClr val="09DC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400" b="1" i="1" dirty="0">
                <a:solidFill>
                  <a:srgbClr val="002060"/>
                </a:solidFill>
                <a:latin typeface="Cambria" panose="02040503050406030204" pitchFamily="18" charset="0"/>
              </a:rPr>
              <a:t>Види енциклопедій</a:t>
            </a:r>
            <a:r>
              <a:rPr lang="uk-UA" b="1" i="1" dirty="0">
                <a:solidFill>
                  <a:srgbClr val="002060"/>
                </a:solidFill>
              </a:rPr>
              <a:t>: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5651500" y="3213100"/>
            <a:ext cx="2952750" cy="1944688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i="1" dirty="0">
                <a:solidFill>
                  <a:srgbClr val="002060"/>
                </a:solidFill>
                <a:latin typeface="Cambria" panose="02040503050406030204" pitchFamily="18" charset="0"/>
              </a:rPr>
              <a:t>Універсальна</a:t>
            </a:r>
            <a:r>
              <a:rPr lang="ru-RU" sz="20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uk-UA" sz="2000" b="1" i="1" dirty="0">
                <a:solidFill>
                  <a:srgbClr val="002060"/>
                </a:solidFill>
                <a:latin typeface="Cambria" panose="02040503050406030204" pitchFamily="18" charset="0"/>
              </a:rPr>
              <a:t>енциклопедія</a:t>
            </a:r>
            <a:endParaRPr lang="uk-UA" b="1" dirty="0">
              <a:solidFill>
                <a:prstClr val="black"/>
              </a:solidFill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863600" y="2906713"/>
            <a:ext cx="2952750" cy="1943100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000" b="1" i="1" dirty="0">
                <a:solidFill>
                  <a:srgbClr val="002060"/>
                </a:solidFill>
                <a:latin typeface="Cambria" panose="02040503050406030204" pitchFamily="18" charset="0"/>
              </a:rPr>
              <a:t>Галузева</a:t>
            </a:r>
            <a:r>
              <a:rPr lang="uk-UA" sz="2000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uk-UA" sz="2000" b="1" i="1" dirty="0">
                <a:solidFill>
                  <a:srgbClr val="002060"/>
                </a:solidFill>
                <a:latin typeface="Cambria" panose="02040503050406030204" pitchFamily="18" charset="0"/>
              </a:rPr>
              <a:t>енциклопедія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5795963" y="1700213"/>
            <a:ext cx="1079500" cy="14414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339975" y="1916113"/>
            <a:ext cx="719138" cy="990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64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7" descr="D:\школа\Татьяна\12769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688" y="1693537"/>
            <a:ext cx="2331647" cy="30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6" descr="D:\школа\Татьяна\9799667991387 price16grn00_cmszoom_241x3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2209800"/>
            <a:ext cx="1711325" cy="247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89604">
            <a:off x="3744913" y="2049463"/>
            <a:ext cx="173831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8288">
            <a:off x="3970338" y="2576513"/>
            <a:ext cx="1687512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55708">
            <a:off x="3743325" y="2081213"/>
            <a:ext cx="1557338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53311">
            <a:off x="3605213" y="1909763"/>
            <a:ext cx="1704975" cy="247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77846">
            <a:off x="3470275" y="2036763"/>
            <a:ext cx="1773238" cy="247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913" y="2079625"/>
            <a:ext cx="23558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6232258" y="2178378"/>
            <a:ext cx="1036709" cy="31222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252967" y="4275793"/>
            <a:ext cx="969364" cy="43908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2685256" y="5334326"/>
            <a:ext cx="715091" cy="543506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 flipV="1">
            <a:off x="1403648" y="3448844"/>
            <a:ext cx="1537378" cy="9014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00663" y="23813"/>
            <a:ext cx="3843337" cy="765175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uk-UA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Універсальна 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Текст 3"/>
          <p:cNvSpPr txBox="1">
            <a:spLocks/>
          </p:cNvSpPr>
          <p:nvPr/>
        </p:nvSpPr>
        <p:spPr bwMode="auto">
          <a:xfrm>
            <a:off x="3387725" y="5905500"/>
            <a:ext cx="38258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Галузева 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5300663" y="5805488"/>
            <a:ext cx="1431925" cy="36036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 flipV="1">
            <a:off x="2486025" y="1201738"/>
            <a:ext cx="398463" cy="36988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72" name="Рисунок 3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47389" y="1284287"/>
            <a:ext cx="3082925" cy="39719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Прямая со стрелкой 22"/>
          <p:cNvCxnSpPr/>
          <p:nvPr/>
        </p:nvCxnSpPr>
        <p:spPr>
          <a:xfrm flipH="1">
            <a:off x="5300662" y="692150"/>
            <a:ext cx="457201" cy="109088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184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L -0.3125 -0.2745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25" y="-1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59259E-6 L -0.2802 0.34908 " pathEditMode="relative" rAng="0" ptsTypes="AA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1745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07407E-6 L 0.32014 0.2178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1088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2 0.07546 L -0.35677 0.01319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-312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37795 -0.14931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9" y="-747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ru-RU"/>
          </a:p>
        </p:txBody>
      </p:sp>
      <p:pic>
        <p:nvPicPr>
          <p:cNvPr id="9" name="Picture 7" descr="D:\школа\Татьяна\127691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688" y="1693537"/>
            <a:ext cx="2331647" cy="30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875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6 L -0.3125 -0.27453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25" y="-137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Picture 8" descr="D:\школа\Татьяна\загруженное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2182813"/>
            <a:ext cx="1382713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D:\школа\Татьяна\1 Zhiteli morey UKR lico_en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88" y="2376488"/>
            <a:ext cx="15240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D:\школа\Татьяна\102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052638"/>
            <a:ext cx="1682750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 descr="D:\школа\Татьяна\479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388" y="1955800"/>
            <a:ext cx="1833562" cy="238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12" descr="D:\школа\Татьяна\9894_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2101850"/>
            <a:ext cx="1865312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7" name="Picture 17" descr="D:\школа\Татьяна\Atlas-morey_ukr_en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1962150"/>
            <a:ext cx="1922462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8" name="Picture 18" descr="D:\школа\Татьяна\givotnie-i-rasteniya-ukrainy_rus_enl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988" y="2073275"/>
            <a:ext cx="1630362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0" name="Picture 20" descr="D:\школа\Татьяна\image_68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052638"/>
            <a:ext cx="181927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6227763" y="4338638"/>
            <a:ext cx="842962" cy="6429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5980113" y="2852738"/>
            <a:ext cx="1255712" cy="274637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683125" y="4524375"/>
            <a:ext cx="6350" cy="64452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2916238" y="4338638"/>
            <a:ext cx="498475" cy="47466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5638800" y="1557338"/>
            <a:ext cx="517525" cy="4953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>
            <a:off x="2455863" y="3205163"/>
            <a:ext cx="849312" cy="25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 flipV="1">
            <a:off x="2051050" y="1962150"/>
            <a:ext cx="1114425" cy="59213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 flipV="1">
            <a:off x="3735388" y="1341438"/>
            <a:ext cx="293687" cy="5461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Текст 3"/>
          <p:cNvSpPr txBox="1">
            <a:spLocks/>
          </p:cNvSpPr>
          <p:nvPr/>
        </p:nvSpPr>
        <p:spPr>
          <a:xfrm>
            <a:off x="3854618" y="23813"/>
            <a:ext cx="3962796" cy="7651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uk-UA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Універсальна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Текст 3"/>
          <p:cNvSpPr txBox="1">
            <a:spLocks/>
          </p:cNvSpPr>
          <p:nvPr/>
        </p:nvSpPr>
        <p:spPr bwMode="auto">
          <a:xfrm>
            <a:off x="-90488" y="2989263"/>
            <a:ext cx="3825876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Галузева 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444625" y="3889375"/>
            <a:ext cx="168275" cy="98742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7" descr="D:\школа\Татьяна\12769148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6134" y="929161"/>
            <a:ext cx="3516753" cy="453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Прямая со стрелкой 19"/>
          <p:cNvCxnSpPr/>
          <p:nvPr/>
        </p:nvCxnSpPr>
        <p:spPr>
          <a:xfrm flipH="1">
            <a:off x="5613400" y="734789"/>
            <a:ext cx="338137" cy="129063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6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-0.35504 -0.283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60" y="-1419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-0.15782 -0.345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9" y="-172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0.22292 -0.3298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-1650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85185E-6 L 0.35365 -0.098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74" y="-49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L -0.3908 -0.0006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49" y="-4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7 L -0.00087 0.3974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907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0.32205 0.3090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1544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-0.28437 0.335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1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D:\школа\Татьяна\1290759563_d102a5b936e9ef33fd6a32f61c9117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0" y="2085975"/>
            <a:ext cx="190976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D:\школа\Татьяна\0bf6dffdb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88" y="2665413"/>
            <a:ext cx="1874837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D:\школа\Татьяна\00223ba5_medium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88" y="2513013"/>
            <a:ext cx="179387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D:\школа\Татьяна\1275846840_ognestrelnoe-oruzhi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2817813"/>
            <a:ext cx="15890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0" descr="D:\школа\Татьяна\avtomobili-detskaya-entsiklopediya-tehniki-rosme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0" y="2085975"/>
            <a:ext cx="1787525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1" descr="D:\школа\Татьяна\I._V._Kudishin__Samolety._Detskaya_entsiklopediya_tehnik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2786063"/>
            <a:ext cx="168433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12" descr="D:\школа\Татьяна\oz403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0" y="2378075"/>
            <a:ext cx="1560513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3" descr="D:\школа\Татьяна\vertoleti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2405063"/>
            <a:ext cx="1922462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15" descr="http://www.mirknig.com/uploads/posts/2007-11/1181120484_7897ce0299c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225" y="735013"/>
            <a:ext cx="4321175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6148388" y="4675188"/>
            <a:ext cx="914400" cy="8001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1949450" y="3192463"/>
            <a:ext cx="1443038" cy="12541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331913" y="4270375"/>
            <a:ext cx="1889125" cy="62547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3678238" y="4705350"/>
            <a:ext cx="446087" cy="70643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6376988" y="3535363"/>
            <a:ext cx="990600" cy="14287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6300788" y="1628775"/>
            <a:ext cx="1066800" cy="87471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2195513" y="1484313"/>
            <a:ext cx="1106487" cy="109061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5032375" y="1484313"/>
            <a:ext cx="187325" cy="89376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Текст 3"/>
          <p:cNvSpPr txBox="1">
            <a:spLocks/>
          </p:cNvSpPr>
          <p:nvPr/>
        </p:nvSpPr>
        <p:spPr bwMode="auto">
          <a:xfrm>
            <a:off x="5354638" y="5445125"/>
            <a:ext cx="38258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Галузева 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V="1">
            <a:off x="7305675" y="4270375"/>
            <a:ext cx="795338" cy="11572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Текст 3"/>
          <p:cNvSpPr txBox="1">
            <a:spLocks/>
          </p:cNvSpPr>
          <p:nvPr/>
        </p:nvSpPr>
        <p:spPr>
          <a:xfrm>
            <a:off x="1863726" y="211932"/>
            <a:ext cx="3843337" cy="7635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  <a:defRPr/>
            </a:pPr>
            <a:r>
              <a:rPr lang="uk-UA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Універсальна</a:t>
            </a:r>
            <a:endParaRPr lang="ru-RU" sz="4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3730625" y="984250"/>
            <a:ext cx="696913" cy="180181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00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254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6.35838E-7 L -0.36597 -0.039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99" y="-19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69942E-6 L -0.29028 -0.393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14" y="-1969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L 0.05573 -0.3969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8" y="-1986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7 -0.0111 L 0.3434 -0.387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28" y="-1882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526E-6 L 0.37917 -0.084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58" y="-420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31214E-7 L 0.28351 0.3160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1579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96532E-6 L -0.14965 0.2954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83" y="1477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2948E-6 L -0.38507 0.246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53" y="12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D:\школа\Татьяна\13177780_w640_h640_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412875"/>
            <a:ext cx="6096000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263" y="260350"/>
            <a:ext cx="3600450" cy="922338"/>
          </a:xfrm>
        </p:spPr>
        <p:txBody>
          <a:bodyPr/>
          <a:lstStyle/>
          <a:p>
            <a:pPr>
              <a:defRPr/>
            </a:pP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Стаття 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00113" y="357188"/>
            <a:ext cx="3384550" cy="1019175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uk-UA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Заголовок статті</a:t>
            </a: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17500" y="5892800"/>
            <a:ext cx="3684588" cy="1182688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Ілюстрації 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073400" y="6021388"/>
            <a:ext cx="4041775" cy="639762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uk-UA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Питання 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5747543" y="5545932"/>
            <a:ext cx="2735263" cy="822325"/>
          </a:xfrm>
        </p:spPr>
        <p:txBody>
          <a:bodyPr/>
          <a:lstStyle/>
          <a:p>
            <a:pPr marL="0" indent="0" algn="r">
              <a:buFont typeface="Arial" charset="0"/>
              <a:buNone/>
              <a:defRPr/>
            </a:pP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Цікаві </a:t>
            </a: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відомості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6227763" y="1052513"/>
            <a:ext cx="887412" cy="194468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659188" y="747713"/>
            <a:ext cx="1273175" cy="1219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0"/>
          </p:cNvCxnSpPr>
          <p:nvPr/>
        </p:nvCxnSpPr>
        <p:spPr>
          <a:xfrm flipV="1">
            <a:off x="2159000" y="4652963"/>
            <a:ext cx="684213" cy="123983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6588125" y="4652963"/>
            <a:ext cx="360363" cy="136842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700338" y="4221163"/>
            <a:ext cx="2833687" cy="167163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427538" y="5057775"/>
            <a:ext cx="576262" cy="11080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49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6598" y="1556792"/>
            <a:ext cx="4620176" cy="175432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3200" b="1" dirty="0" err="1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anose="02040503050406030204" pitchFamily="18" charset="0"/>
              </a:rPr>
              <a:t>Бібліознайка</a:t>
            </a:r>
            <a:endParaRPr lang="ru-RU" sz="432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>
              <a:defRPr/>
            </a:pPr>
            <a:r>
              <a:rPr lang="uk-UA" sz="43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anose="02040503050406030204" pitchFamily="18" charset="0"/>
              </a:rPr>
              <a:t>гра</a:t>
            </a:r>
            <a:endParaRPr lang="ru-RU" sz="432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37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6598" y="1556792"/>
            <a:ext cx="4620176" cy="175432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3200" b="1" dirty="0" err="1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anose="02040503050406030204" pitchFamily="18" charset="0"/>
              </a:rPr>
              <a:t>Бібліознайка</a:t>
            </a:r>
            <a:endParaRPr lang="ru-RU" sz="432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ctr">
              <a:defRPr/>
            </a:pPr>
            <a:r>
              <a:rPr lang="uk-UA" sz="432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anose="02040503050406030204" pitchFamily="18" charset="0"/>
              </a:rPr>
              <a:t>гра</a:t>
            </a:r>
            <a:endParaRPr lang="ru-RU" sz="432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07" y="-243408"/>
            <a:ext cx="4773084" cy="49699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6853" y="273690"/>
            <a:ext cx="4685658" cy="43205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2717" y="3120610"/>
            <a:ext cx="4773084" cy="412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-31464"/>
            <a:ext cx="3613169" cy="324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720672" y="274638"/>
            <a:ext cx="5243941" cy="1143000"/>
          </a:xfrm>
        </p:spPr>
        <p:txBody>
          <a:bodyPr/>
          <a:lstStyle/>
          <a:p>
            <a:pPr algn="l" eaLnBrk="1" hangingPunct="1"/>
            <a:r>
              <a:rPr lang="uk-UA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Мистецтво</a:t>
            </a:r>
            <a:r>
              <a:rPr lang="uk-UA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ворче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відображення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дійсності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художніх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образах,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Сфера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творчої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художньої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3720671" y="1965325"/>
            <a:ext cx="5248293" cy="10937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</a:t>
            </a:r>
            <a:r>
              <a:rPr lang="uk-UA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Масове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свято, 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показують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мистецтва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показ,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огляд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досягнень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якого-небудь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мистецтва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Тлумачний</a:t>
            </a:r>
            <a:r>
              <a:rPr lang="ru-RU" sz="20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словник)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бъект 14"/>
          <p:cNvSpPr>
            <a:spLocks noGrp="1"/>
          </p:cNvSpPr>
          <p:nvPr>
            <p:ph sz="half" idx="2"/>
          </p:nvPr>
        </p:nvSpPr>
        <p:spPr>
          <a:xfrm>
            <a:off x="5652120" y="3513932"/>
            <a:ext cx="4410075" cy="860424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Камін…</a:t>
            </a:r>
            <a:r>
              <a:rPr lang="uk-UA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ий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камінний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(Орфографічний словник)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>
          <a:xfrm>
            <a:off x="4547950" y="3110707"/>
            <a:ext cx="4411662" cy="449262"/>
          </a:xfrm>
        </p:spPr>
        <p:txBody>
          <a:bodyPr/>
          <a:lstStyle/>
          <a:p>
            <a:pPr eaLnBrk="1" hangingPunct="1"/>
            <a:r>
              <a:rPr lang="uk-UA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(пів)аркуша 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піваркуша 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бъект 16"/>
          <p:cNvSpPr>
            <a:spLocks noGrp="1"/>
          </p:cNvSpPr>
          <p:nvPr>
            <p:ph sz="quarter" idx="4"/>
          </p:nvPr>
        </p:nvSpPr>
        <p:spPr>
          <a:xfrm>
            <a:off x="395536" y="3335338"/>
            <a:ext cx="3744912" cy="719137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Ланд</a:t>
            </a:r>
            <a:r>
              <a:rPr lang="ru-RU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ыш</a:t>
            </a:r>
            <a:r>
              <a: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конвалія</a:t>
            </a:r>
          </a:p>
        </p:txBody>
      </p:sp>
      <p:sp>
        <p:nvSpPr>
          <p:cNvPr id="22" name="Объект 16"/>
          <p:cNvSpPr txBox="1">
            <a:spLocks/>
          </p:cNvSpPr>
          <p:nvPr/>
        </p:nvSpPr>
        <p:spPr bwMode="auto">
          <a:xfrm>
            <a:off x="688373" y="3728530"/>
            <a:ext cx="4411662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Галстук</a:t>
            </a:r>
            <a:r>
              <a:rPr lang="uk-U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краватка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Прекладний</a:t>
            </a:r>
            <a:r>
              <a:rPr lang="uk-UA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словник)</a:t>
            </a:r>
            <a:endParaRPr lang="ru-RU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4" name="Объект 14"/>
          <p:cNvSpPr txBox="1">
            <a:spLocks/>
          </p:cNvSpPr>
          <p:nvPr/>
        </p:nvSpPr>
        <p:spPr>
          <a:xfrm>
            <a:off x="179388" y="5424488"/>
            <a:ext cx="8640762" cy="112871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uk-UA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Балет</a:t>
            </a:r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італ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ballare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танцювати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 —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сценічного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мистецтва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танцювальна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театральна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вистава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музика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поряд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танцем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відіграє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важливу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роль у </a:t>
            </a:r>
            <a:r>
              <a:rPr lang="ru-RU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сюжету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і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створенні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відповідного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настрою. </a:t>
            </a:r>
            <a:r>
              <a:rPr lang="uk-UA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(Енциклопедія школяра)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  <a:defRPr/>
            </a:pPr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uild="p"/>
      <p:bldP spid="15" grpId="0" build="p"/>
      <p:bldP spid="16" grpId="0" build="p"/>
      <p:bldP spid="17" grpId="0" build="p"/>
      <p:bldP spid="22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19" y="274638"/>
            <a:ext cx="5028556" cy="1143000"/>
          </a:xfrm>
        </p:spPr>
        <p:txBody>
          <a:bodyPr/>
          <a:lstStyle/>
          <a:p>
            <a:pPr algn="l" eaLnBrk="1" hangingPunct="1"/>
            <a:r>
              <a:rPr lang="uk-UA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Базікати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варнякати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патякати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ляпати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бовкати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51918" y="1328737"/>
            <a:ext cx="4884093" cy="639763"/>
          </a:xfrm>
        </p:spPr>
        <p:txBody>
          <a:bodyPr/>
          <a:lstStyle/>
          <a:p>
            <a:pPr eaLnBrk="1" hangingPunct="1"/>
            <a:r>
              <a:rPr lang="uk-UA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Ловець 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мисливець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hangingPunct="1"/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(Словник </a:t>
            </a:r>
            <a:r>
              <a:rPr lang="ru-RU" sz="2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синонімів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38880" y="2982611"/>
            <a:ext cx="5301183" cy="6064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uk-UA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«Тенькнуло в серці</a:t>
            </a: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комусь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стало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тривожно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неспокійно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 приводу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чого-небудь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Фразеологічний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словник)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0899" y="2994818"/>
            <a:ext cx="2943225" cy="639763"/>
          </a:xfrm>
        </p:spPr>
        <p:txBody>
          <a:bodyPr/>
          <a:lstStyle/>
          <a:p>
            <a:pPr eaLnBrk="1" hangingPunct="1"/>
            <a:r>
              <a:rPr lang="uk-UA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Шахи 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stockings</a:t>
            </a:r>
            <a:endPara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57200" y="5300663"/>
            <a:ext cx="8081963" cy="2478087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 Китаю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КНР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понад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1,3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мільярди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чоловік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одна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п'ята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усього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Землі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нерівномірно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розподілено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країни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eaLnBrk="1" hangingPunct="1">
              <a:buNone/>
            </a:pPr>
            <a:r>
              <a:rPr lang="uk-UA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(Енциклопедія школяра)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4"/>
          <p:cNvSpPr txBox="1">
            <a:spLocks/>
          </p:cNvSpPr>
          <p:nvPr/>
        </p:nvSpPr>
        <p:spPr bwMode="auto">
          <a:xfrm>
            <a:off x="3742447" y="2501238"/>
            <a:ext cx="5297616" cy="496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«Дати ногам знати» </a:t>
            </a:r>
            <a:r>
              <a:rPr lang="uk-UA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швидко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тікати</a:t>
            </a:r>
            <a:r>
              <a:rPr lang="ru-RU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бігти</a:t>
            </a:r>
            <a:r>
              <a:rPr lang="uk-UA" sz="2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Текст 4"/>
          <p:cNvSpPr txBox="1">
            <a:spLocks/>
          </p:cNvSpPr>
          <p:nvPr/>
        </p:nvSpPr>
        <p:spPr bwMode="auto">
          <a:xfrm>
            <a:off x="683568" y="3789063"/>
            <a:ext cx="40417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Панчохи 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chess.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uk-UA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(Перекладний словник)</a:t>
            </a:r>
            <a:endParaRPr lang="ru-RU" sz="20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2" y="10195"/>
            <a:ext cx="3770317" cy="347651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44176" y="3947597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78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 стрелкой 7"/>
          <p:cNvCxnSpPr/>
          <p:nvPr/>
        </p:nvCxnSpPr>
        <p:spPr>
          <a:xfrm flipH="1">
            <a:off x="1552575" y="1255713"/>
            <a:ext cx="858838" cy="11112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067175" y="1255713"/>
            <a:ext cx="452438" cy="22748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867400" y="1255713"/>
            <a:ext cx="1319213" cy="11112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1757363" y="360363"/>
            <a:ext cx="5072062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rgbClr val="C00000"/>
                </a:solidFill>
              </a:rPr>
              <a:t>До</a:t>
            </a:r>
            <a:r>
              <a:rPr lang="uk-UA" sz="3600" b="1" i="1" dirty="0" err="1">
                <a:solidFill>
                  <a:srgbClr val="C00000"/>
                </a:solidFill>
              </a:rPr>
              <a:t>відкова</a:t>
            </a:r>
            <a:r>
              <a:rPr lang="uk-UA" sz="3600" b="1" i="1" dirty="0">
                <a:solidFill>
                  <a:srgbClr val="C00000"/>
                </a:solidFill>
              </a:rPr>
              <a:t> література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9888" y="2357438"/>
            <a:ext cx="3168650" cy="7604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i="1" dirty="0">
                <a:solidFill>
                  <a:srgbClr val="002060"/>
                </a:solidFill>
              </a:rPr>
              <a:t>Словники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59113" y="3530600"/>
            <a:ext cx="3565525" cy="7207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600" b="1" i="1" dirty="0">
                <a:solidFill>
                  <a:srgbClr val="002060"/>
                </a:solidFill>
              </a:rPr>
              <a:t>Енциклопедії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40425" y="2381250"/>
            <a:ext cx="2935288" cy="6746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i="1" dirty="0">
                <a:solidFill>
                  <a:srgbClr val="002060"/>
                </a:solidFill>
              </a:rPr>
              <a:t>Довідники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61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8762" y="180975"/>
            <a:ext cx="5194300" cy="633413"/>
          </a:xfrm>
        </p:spPr>
        <p:txBody>
          <a:bodyPr/>
          <a:lstStyle/>
          <a:p>
            <a:pPr algn="l" eaLnBrk="1" hangingPunct="1"/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Боронитись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нападати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068762" y="620687"/>
            <a:ext cx="5286375" cy="85070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Короткотривалий</a:t>
            </a:r>
            <a:r>
              <a:rPr lang="uk-UA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сталий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(Словник </a:t>
            </a:r>
            <a:r>
              <a:rPr lang="ru-RU" sz="2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антонимів</a:t>
            </a: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797374"/>
            <a:ext cx="4824536" cy="142155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грецької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tele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— далеко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звідси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та </a:t>
            </a:r>
            <a:r>
              <a:rPr lang="ru-RU" sz="2000" b="1" i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phone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— голос) —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пристрій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передачі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звуку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на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великі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відстані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електричних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сигналів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245929" y="2967407"/>
            <a:ext cx="4932040" cy="1573637"/>
          </a:xfrm>
        </p:spPr>
        <p:txBody>
          <a:bodyPr/>
          <a:lstStyle/>
          <a:p>
            <a:pPr eaLnBrk="1" hangingPunct="1"/>
            <a:r>
              <a:rPr lang="uk-UA" sz="2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Школа 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грец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σχολή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— «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відпочинок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пізніше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ті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кого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повчають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навчальний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заклад.</a:t>
            </a:r>
          </a:p>
          <a:p>
            <a:pPr eaLnBrk="1" hangingPunct="1"/>
            <a:r>
              <a:rPr lang="uk-UA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(Етимологічний словник)</a:t>
            </a:r>
            <a:endParaRPr lang="ru-RU" sz="20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34950" y="5187950"/>
            <a:ext cx="8435975" cy="609600"/>
          </a:xfr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Віртуальна реальність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(</a:t>
            </a:r>
            <a:r>
              <a:rPr lang="uk-UA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англ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Virtual reality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 —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комп'ютерні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забезпечують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візуальні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звукові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ефекти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занурюють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глядача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уявний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світ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екраном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eaLnBrk="1" hangingPunct="1">
              <a:buNone/>
            </a:pPr>
            <a:r>
              <a:rPr lang="uk-UA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(Енциклопедія школяра)</a:t>
            </a:r>
            <a:endParaRPr 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4"/>
          <p:cNvSpPr txBox="1">
            <a:spLocks/>
          </p:cNvSpPr>
          <p:nvPr/>
        </p:nvSpPr>
        <p:spPr bwMode="auto">
          <a:xfrm>
            <a:off x="427038" y="3254375"/>
            <a:ext cx="40417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uk-UA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Носки</a:t>
            </a:r>
            <a:r>
              <a:rPr lang="uk-U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шкарпетки</a:t>
            </a:r>
            <a:endParaRPr lang="ru-RU" sz="20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Текст 4"/>
          <p:cNvSpPr txBox="1">
            <a:spLocks/>
          </p:cNvSpPr>
          <p:nvPr/>
        </p:nvSpPr>
        <p:spPr bwMode="auto">
          <a:xfrm>
            <a:off x="539552" y="3966845"/>
            <a:ext cx="40417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uk-UA" sz="2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Ступеньки</a:t>
            </a:r>
            <a:r>
              <a:rPr lang="uk-U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сходинки</a:t>
            </a:r>
            <a:endParaRPr lang="ru-RU" sz="20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62111"/>
            <a:ext cx="3652405" cy="315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77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60588" y="1058863"/>
            <a:ext cx="46085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i="1" smtClean="0">
                <a:solidFill>
                  <a:srgbClr val="FFFF00"/>
                </a:solidFill>
                <a:latin typeface="Cambria" panose="02040503050406030204" pitchFamily="18" charset="0"/>
              </a:rPr>
              <a:t>Домашнє завдання</a:t>
            </a:r>
            <a:endParaRPr lang="ru-RU" sz="3600" smtClean="0">
              <a:solidFill>
                <a:srgbClr val="FFFF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Блок-схема: несколько документов 3"/>
          <p:cNvSpPr/>
          <p:nvPr/>
        </p:nvSpPr>
        <p:spPr>
          <a:xfrm>
            <a:off x="390525" y="2260600"/>
            <a:ext cx="3897313" cy="3746500"/>
          </a:xfrm>
          <a:prstGeom prst="flowChartMultidocumen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i="1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7915" y="596587"/>
            <a:ext cx="7172156" cy="923330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«Класний словничок»</a:t>
            </a:r>
            <a:endParaRPr lang="ru-RU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63" y="2852738"/>
            <a:ext cx="3321050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54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Кожен учень отримує аркуш, який в майбутньому стане сторінкою </a:t>
            </a:r>
            <a:r>
              <a:rPr lang="uk-UA" b="1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«Класного словничка»</a:t>
            </a:r>
            <a:r>
              <a:rPr lang="uk-UA" b="1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.</a:t>
            </a:r>
            <a:r>
              <a:rPr lang="uk-UA" b="1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i="1" u="sng" dirty="0" smtClean="0">
                <a:solidFill>
                  <a:prstClr val="black"/>
                </a:solidFill>
                <a:latin typeface="Cambria" panose="02040503050406030204" pitchFamily="18" charset="0"/>
              </a:rPr>
              <a:t>Завдання</a:t>
            </a:r>
            <a:r>
              <a:rPr lang="uk-UA" i="1" dirty="0" smtClean="0">
                <a:solidFill>
                  <a:prstClr val="black"/>
                </a:solidFill>
                <a:latin typeface="Cambria" panose="02040503050406030204" pitchFamily="18" charset="0"/>
              </a:rPr>
              <a:t>: підібрати переклад та тлумачення до запропонованих слів (всіма відомими словниками) і намалювати ілюстрацію.</a:t>
            </a:r>
            <a:endParaRPr lang="ru-RU" i="1" dirty="0" smtClean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4425" y="2251075"/>
            <a:ext cx="12255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i="1" dirty="0">
                <a:solidFill>
                  <a:srgbClr val="F79646">
                    <a:lumMod val="50000"/>
                  </a:srgbClr>
                </a:solidFill>
                <a:latin typeface="Cambria" panose="02040503050406030204" pitchFamily="18" charset="0"/>
              </a:rPr>
              <a:t>Аркуш - </a:t>
            </a:r>
            <a:endParaRPr lang="ru-RU" i="1" dirty="0">
              <a:solidFill>
                <a:srgbClr val="F79646">
                  <a:lumMod val="50000"/>
                </a:srgbClr>
              </a:solidFill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5175" y="2501900"/>
            <a:ext cx="18002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uk-UA" i="1" dirty="0">
                <a:solidFill>
                  <a:srgbClr val="F79646">
                    <a:lumMod val="50000"/>
                  </a:srgbClr>
                </a:solidFill>
                <a:latin typeface="Cambria" panose="02040503050406030204" pitchFamily="18" charset="0"/>
              </a:rPr>
              <a:t>Блокнот - </a:t>
            </a:r>
            <a:endParaRPr lang="ru-RU" i="1" dirty="0">
              <a:solidFill>
                <a:srgbClr val="F79646">
                  <a:lumMod val="50000"/>
                </a:srgbClr>
              </a:solidFill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 rot="-609731">
            <a:off x="7010400" y="2011363"/>
            <a:ext cx="1662113" cy="300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smtClean="0">
                <a:solidFill>
                  <a:srgbClr val="7030A0"/>
                </a:solidFill>
                <a:latin typeface="Cambria" panose="02040503050406030204" pitchFamily="18" charset="0"/>
              </a:rPr>
              <a:t>Аркуш –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smtClean="0">
                <a:solidFill>
                  <a:srgbClr val="7030A0"/>
                </a:solidFill>
                <a:latin typeface="Cambria" panose="02040503050406030204" pitchFamily="18" charset="0"/>
              </a:rPr>
              <a:t>Блокнот –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smtClean="0">
                <a:solidFill>
                  <a:srgbClr val="7030A0"/>
                </a:solidFill>
                <a:latin typeface="Cambria" panose="02040503050406030204" pitchFamily="18" charset="0"/>
              </a:rPr>
              <a:t>Вправа –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smtClean="0">
                <a:solidFill>
                  <a:srgbClr val="7030A0"/>
                </a:solidFill>
                <a:latin typeface="Cambria" panose="02040503050406030204" pitchFamily="18" charset="0"/>
              </a:rPr>
              <a:t>Глобус –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smtClean="0">
                <a:solidFill>
                  <a:srgbClr val="7030A0"/>
                </a:solidFill>
                <a:latin typeface="Cambria" panose="02040503050406030204" pitchFamily="18" charset="0"/>
              </a:rPr>
              <a:t>Дошка – 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smtClean="0">
                <a:solidFill>
                  <a:srgbClr val="7030A0"/>
                </a:solidFill>
                <a:latin typeface="Cambria" panose="02040503050406030204" pitchFamily="18" charset="0"/>
              </a:rPr>
              <a:t>Екзамен – </a:t>
            </a:r>
            <a:endParaRPr lang="ru-RU" b="1" i="1" smtClean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b="1" i="1" smtClean="0">
                <a:solidFill>
                  <a:srgbClr val="7030A0"/>
                </a:solidFill>
                <a:latin typeface="Cambria" panose="02040503050406030204" pitchFamily="18" charset="0"/>
              </a:rPr>
              <a:t>Живопис – </a:t>
            </a:r>
          </a:p>
        </p:txBody>
      </p:sp>
    </p:spTree>
    <p:extLst>
      <p:ext uri="{BB962C8B-B14F-4D97-AF65-F5344CB8AC3E}">
        <p14:creationId xmlns:p14="http://schemas.microsoft.com/office/powerpoint/2010/main" val="72464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ьная выноска 1"/>
          <p:cNvSpPr/>
          <p:nvPr/>
        </p:nvSpPr>
        <p:spPr>
          <a:xfrm>
            <a:off x="1042988" y="404813"/>
            <a:ext cx="7129462" cy="3529012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«Книжку прочитав </a:t>
            </a:r>
            <a:r>
              <a:rPr lang="ru-RU" sz="40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розумним</a:t>
            </a: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став».</a:t>
            </a:r>
          </a:p>
        </p:txBody>
      </p:sp>
    </p:spTree>
    <p:extLst>
      <p:ext uri="{BB962C8B-B14F-4D97-AF65-F5344CB8AC3E}">
        <p14:creationId xmlns:p14="http://schemas.microsoft.com/office/powerpoint/2010/main" val="347366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5673">
            <a:off x="3986213" y="3517900"/>
            <a:ext cx="2376487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2147">
            <a:off x="576263" y="4171950"/>
            <a:ext cx="190500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1118">
            <a:off x="7097713" y="4038600"/>
            <a:ext cx="17907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6" descr="C:\Users\User\Desktop\словник_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1125538"/>
            <a:ext cx="4398963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2432050" cy="347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8200" y="4763"/>
            <a:ext cx="3814763" cy="1306512"/>
          </a:xfrm>
        </p:spPr>
        <p:txBody>
          <a:bodyPr/>
          <a:lstStyle/>
          <a:p>
            <a:pPr>
              <a:defRPr/>
            </a:pPr>
            <a:r>
              <a:rPr 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Словники 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57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665163" y="352425"/>
            <a:ext cx="3455987" cy="2144713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err="1">
                <a:solidFill>
                  <a:srgbClr val="002060"/>
                </a:solidFill>
                <a:latin typeface="Cambria" panose="02040503050406030204" pitchFamily="18" charset="0"/>
              </a:rPr>
              <a:t>Види</a:t>
            </a:r>
            <a:r>
              <a:rPr lang="ru-RU" sz="3200" b="1" i="1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Cambria" panose="02040503050406030204" pitchFamily="18" charset="0"/>
              </a:rPr>
              <a:t>словників</a:t>
            </a:r>
            <a:endParaRPr lang="ru-RU" sz="3200" b="1" i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лако 2"/>
          <p:cNvSpPr/>
          <p:nvPr/>
        </p:nvSpPr>
        <p:spPr>
          <a:xfrm>
            <a:off x="4355976" y="4825094"/>
            <a:ext cx="3095625" cy="1076325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b="1" i="1" dirty="0">
                <a:solidFill>
                  <a:srgbClr val="002060"/>
                </a:solidFill>
                <a:latin typeface="Cambria" panose="02040503050406030204" pitchFamily="18" charset="0"/>
              </a:rPr>
              <a:t>Перекладний словник</a:t>
            </a:r>
            <a:endParaRPr lang="ru-RU" b="1" i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5829960" y="3170237"/>
            <a:ext cx="3095625" cy="1411288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>Словник </a:t>
            </a:r>
            <a:r>
              <a:rPr lang="uk-UA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синонімів</a:t>
            </a:r>
            <a:r>
              <a:rPr 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>і </a:t>
            </a:r>
            <a:r>
              <a:rPr lang="uk-UA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антонімів</a:t>
            </a:r>
            <a:r>
              <a:rPr 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ru-RU" b="1" i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4860032" y="19637"/>
            <a:ext cx="3311525" cy="1444625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>Орфографічний словник </a:t>
            </a:r>
          </a:p>
        </p:txBody>
      </p:sp>
      <p:sp>
        <p:nvSpPr>
          <p:cNvPr id="6" name="Облако 5"/>
          <p:cNvSpPr/>
          <p:nvPr/>
        </p:nvSpPr>
        <p:spPr>
          <a:xfrm>
            <a:off x="6177527" y="1386059"/>
            <a:ext cx="2879725" cy="173355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>
              <a:defRPr/>
            </a:pPr>
            <a:r>
              <a:rPr lang="uk-UA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Тлумачний</a:t>
            </a:r>
            <a:r>
              <a:rPr lang="ru-RU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>словник </a:t>
            </a:r>
          </a:p>
          <a:p>
            <a:pPr algn="ctr">
              <a:defRPr/>
            </a:pPr>
            <a:endParaRPr lang="ru-RU" b="1" i="1" dirty="0">
              <a:solidFill>
                <a:prstClr val="black"/>
              </a:solidFill>
              <a:latin typeface="Cambria" panose="02040503050406030204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 rot="16392197">
            <a:off x="4305300" y="1265238"/>
            <a:ext cx="661988" cy="131921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1840093">
            <a:off x="1476375" y="2497138"/>
            <a:ext cx="574675" cy="679450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87973" y="3203744"/>
            <a:ext cx="3095625" cy="1438275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i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>
              <a:defRPr/>
            </a:pPr>
            <a:r>
              <a:rPr lang="uk-UA" b="1" i="1" dirty="0">
                <a:solidFill>
                  <a:srgbClr val="002060"/>
                </a:solidFill>
                <a:latin typeface="Cambria" panose="02040503050406030204" pitchFamily="18" charset="0"/>
              </a:rPr>
              <a:t>Ф</a:t>
            </a:r>
            <a:r>
              <a:rPr lang="uk-UA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разеологічний </a:t>
            </a:r>
            <a:r>
              <a:rPr lang="ru-RU" b="1" i="1" dirty="0">
                <a:solidFill>
                  <a:srgbClr val="002060"/>
                </a:solidFill>
                <a:latin typeface="Cambria" panose="02040503050406030204" pitchFamily="18" charset="0"/>
              </a:rPr>
              <a:t>словник </a:t>
            </a:r>
          </a:p>
          <a:p>
            <a:pPr algn="ctr">
              <a:defRPr/>
            </a:pPr>
            <a:endParaRPr lang="ru-RU" b="1" i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1025525" y="4825094"/>
            <a:ext cx="3095625" cy="1584325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b="1" i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Етимологічний словник </a:t>
            </a:r>
            <a:endParaRPr lang="uk-UA" b="1" i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8874">
            <a:off x="3153006" y="2832170"/>
            <a:ext cx="14271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131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49275"/>
            <a:ext cx="4076700" cy="598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873500" y="390525"/>
            <a:ext cx="514350" cy="673100"/>
          </a:xfrm>
        </p:spPr>
        <p:txBody>
          <a:bodyPr/>
          <a:lstStyle/>
          <a:p>
            <a:r>
              <a:rPr lang="uk-UA" sz="2800" b="1" dirty="0" smtClean="0"/>
              <a:t>А</a:t>
            </a:r>
            <a:endParaRPr lang="ru-RU" sz="2800" b="1" dirty="0" smtClean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42863" y="-4763"/>
            <a:ext cx="3305175" cy="554038"/>
          </a:xfrm>
        </p:spPr>
        <p:txBody>
          <a:bodyPr/>
          <a:lstStyle/>
          <a:p>
            <a:pPr>
              <a:defRPr/>
            </a:pPr>
            <a:r>
              <a:rPr lang="uk-UA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Потрібна літера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851275" y="2090738"/>
            <a:ext cx="1811338" cy="46196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uk-UA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АЛЮМІНІЙ</a:t>
            </a:r>
            <a:endParaRPr lang="ru-RU" sz="20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6969125" y="2936875"/>
            <a:ext cx="2052638" cy="798513"/>
          </a:xfrm>
        </p:spPr>
        <p:txBody>
          <a:bodyPr/>
          <a:lstStyle/>
          <a:p>
            <a:pPr>
              <a:defRPr/>
            </a:pPr>
            <a:r>
              <a:rPr lang="uk-UA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 слова</a:t>
            </a:r>
            <a:endParaRPr lang="ru-RU" sz="32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6870700" y="109538"/>
            <a:ext cx="2203450" cy="544512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uk-UA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Потрібне слово 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5438775" y="1063625"/>
            <a:ext cx="1433513" cy="12128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6073775" y="3213100"/>
            <a:ext cx="895350" cy="3302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349625" y="307975"/>
            <a:ext cx="633413" cy="4191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48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build="p"/>
      <p:bldP spid="6" grpId="0" build="p"/>
      <p:bldP spid="12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Словники\Сканы\IMG_20140411_00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06843">
            <a:off x="1014413" y="784225"/>
            <a:ext cx="3624262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Горизонтальный свиток 1"/>
          <p:cNvSpPr/>
          <p:nvPr/>
        </p:nvSpPr>
        <p:spPr>
          <a:xfrm rot="5400000">
            <a:off x="6282532" y="-153194"/>
            <a:ext cx="2303462" cy="3419475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8196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2840">
            <a:off x="4689475" y="2873375"/>
            <a:ext cx="2514600" cy="359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218238" y="1052513"/>
            <a:ext cx="24320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i="1" smtClean="0">
                <a:solidFill>
                  <a:srgbClr val="C00000"/>
                </a:solidFill>
                <a:latin typeface="Cambria" panose="02040503050406030204" pitchFamily="18" charset="0"/>
              </a:rPr>
              <a:t>Тлумачний словник</a:t>
            </a:r>
            <a:endParaRPr lang="ru-RU" sz="3200" b="1" i="1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54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684213" y="549275"/>
            <a:ext cx="547211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smtClean="0">
                <a:solidFill>
                  <a:prstClr val="white"/>
                </a:solidFill>
                <a:latin typeface="Cambria" panose="02040503050406030204" pitchFamily="18" charset="0"/>
              </a:rPr>
              <a:t>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4217">
            <a:off x="1162050" y="128588"/>
            <a:ext cx="2798763" cy="388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8269">
            <a:off x="4095750" y="3598863"/>
            <a:ext cx="34004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239713"/>
            <a:ext cx="3819525" cy="215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95963" y="692150"/>
            <a:ext cx="259238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2800" b="1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Володимир Іванович Даль.</a:t>
            </a:r>
          </a:p>
        </p:txBody>
      </p:sp>
    </p:spTree>
    <p:extLst>
      <p:ext uri="{BB962C8B-B14F-4D97-AF65-F5344CB8AC3E}">
        <p14:creationId xmlns:p14="http://schemas.microsoft.com/office/powerpoint/2010/main" val="35774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166">
            <a:off x="1059125" y="945570"/>
            <a:ext cx="3140075" cy="49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1347">
            <a:off x="4760403" y="2959917"/>
            <a:ext cx="3113087" cy="3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Горизонтальный свиток 6"/>
          <p:cNvSpPr/>
          <p:nvPr/>
        </p:nvSpPr>
        <p:spPr>
          <a:xfrm rot="5400000">
            <a:off x="6089650" y="-559049"/>
            <a:ext cx="1790701" cy="381635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5913" y="846138"/>
            <a:ext cx="31781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Орфографічний словник </a:t>
            </a:r>
            <a:endParaRPr lang="ru-RU" sz="32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96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366</Words>
  <Application>Microsoft Office PowerPoint</Application>
  <PresentationFormat>Экран (4:3)</PresentationFormat>
  <Paragraphs>119</Paragraphs>
  <Slides>32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a_Albionic</vt:lpstr>
      <vt:lpstr>Arial</vt:lpstr>
      <vt:lpstr>Calibri</vt:lpstr>
      <vt:lpstr>Cambria</vt:lpstr>
      <vt:lpstr>Georgia</vt:lpstr>
      <vt:lpstr>Times New Roman</vt:lpstr>
      <vt:lpstr>Тема Office</vt:lpstr>
      <vt:lpstr>1_Тема Office</vt:lpstr>
      <vt:lpstr>2_Тема Office</vt:lpstr>
      <vt:lpstr>Презентация PowerPoint</vt:lpstr>
      <vt:lpstr>?</vt:lpstr>
      <vt:lpstr>Презентация PowerPoint</vt:lpstr>
      <vt:lpstr>Словники </vt:lpstr>
      <vt:lpstr>Презентация PowerPoint</vt:lpstr>
      <vt:lpstr>А</vt:lpstr>
      <vt:lpstr>Презентация PowerPoint</vt:lpstr>
      <vt:lpstr>Презентация PowerPoint</vt:lpstr>
      <vt:lpstr>Презентация PowerPoint</vt:lpstr>
      <vt:lpstr>Виручати – </vt:lpstr>
      <vt:lpstr>Презентация PowerPoint</vt:lpstr>
      <vt:lpstr>Vocabulary –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Предметний покажчик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Стаття </vt:lpstr>
      <vt:lpstr>Презентация PowerPoint</vt:lpstr>
      <vt:lpstr>Презентация PowerPoint</vt:lpstr>
      <vt:lpstr>Мистецтво - творче відображення дійсності в художніх образах, творча художня діяльність. Сфера творчої художньої діяльності.  </vt:lpstr>
      <vt:lpstr>Базікати – варнякати, патякати, ляпати, бовкати..</vt:lpstr>
      <vt:lpstr>Боронитись - нападати.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User6</dc:creator>
  <cp:lastModifiedBy>esaul75 Pavel Bubnov</cp:lastModifiedBy>
  <cp:revision>96</cp:revision>
  <dcterms:created xsi:type="dcterms:W3CDTF">2014-04-15T12:05:12Z</dcterms:created>
  <dcterms:modified xsi:type="dcterms:W3CDTF">2014-05-14T19:52:53Z</dcterms:modified>
</cp:coreProperties>
</file>