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64" r:id="rId4"/>
    <p:sldId id="259" r:id="rId5"/>
    <p:sldId id="260" r:id="rId6"/>
    <p:sldId id="267" r:id="rId7"/>
    <p:sldId id="272" r:id="rId8"/>
    <p:sldId id="270" r:id="rId9"/>
    <p:sldId id="258" r:id="rId10"/>
    <p:sldId id="261" r:id="rId11"/>
    <p:sldId id="262" r:id="rId12"/>
    <p:sldId id="263" r:id="rId13"/>
    <p:sldId id="265" r:id="rId14"/>
    <p:sldId id="266" r:id="rId15"/>
    <p:sldId id="269" r:id="rId16"/>
    <p:sldId id="273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51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gs" Target="tags/tag1.xml"/><Relationship Id="rId3" Type="http://schemas.openxmlformats.org/officeDocument/2006/relationships/slideMaster" Target="slideMasters/slideMaster1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customXml" Target="../../customXml/item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val="350653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1829779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1.wdp"/><Relationship Id="rId3" Type="http://schemas.openxmlformats.org/officeDocument/2006/relationships/audio" Target="../media/media1.mp3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microsoft.com/office/2007/relationships/media" Target="../media/media1.mp3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11" Type="http://schemas.openxmlformats.org/officeDocument/2006/relationships/image" Target="../media/image20.png"/><Relationship Id="rId5" Type="http://schemas.openxmlformats.org/officeDocument/2006/relationships/image" Target="../media/image3.jpg"/><Relationship Id="rId10" Type="http://schemas.openxmlformats.org/officeDocument/2006/relationships/image" Target="../media/image17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31640" y="692696"/>
            <a:ext cx="6408712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anose="02040502050505030304" pitchFamily="18" charset="0"/>
              </a:rPr>
              <a:t>Та</a:t>
            </a:r>
            <a:r>
              <a:rPr lang="uk-UA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anose="02040502050505030304" pitchFamily="18" charset="0"/>
              </a:rPr>
              <a:t>ємниці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anose="02040502050505030304" pitchFamily="18" charset="0"/>
              </a:rPr>
              <a:t> 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anose="02040502050505030304" pitchFamily="18" charset="0"/>
              </a:rPr>
              <a:t>книжки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anose="02040502050505030304" pitchFamily="18" charset="0"/>
              </a:rPr>
              <a:t>, або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anose="02040502050505030304" pitchFamily="18" charset="0"/>
              </a:rPr>
              <a:t> Знайомство за 5 хвилин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583" y="3429000"/>
            <a:ext cx="3133725" cy="361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711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4246"/>
            <a:ext cx="9143999" cy="688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85094" y="1294601"/>
            <a:ext cx="21602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C00000"/>
                </a:solidFill>
                <a:latin typeface="+mj-lt"/>
              </a:rPr>
              <a:t>Зміст</a:t>
            </a:r>
            <a:r>
              <a:rPr lang="uk-UA" sz="20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– список глав та розділів книги, з вказівкою на сторінки.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780928"/>
            <a:ext cx="3133725" cy="3830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 rot="20991446">
            <a:off x="1403648" y="1848599"/>
            <a:ext cx="2125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0000FF"/>
                </a:solidFill>
                <a:latin typeface="+mj-lt"/>
              </a:rPr>
              <a:t>Знаходиться на початку або в кінці книги. </a:t>
            </a:r>
            <a:endParaRPr lang="ru-RU" b="1" i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80485" y="263619"/>
            <a:ext cx="2969458" cy="707231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Зміст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028" name="Picture 4" descr="C:\Users\User\Documents\IMG_20140409_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8589">
            <a:off x="4109069" y="3239978"/>
            <a:ext cx="2448272" cy="3137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68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96968" y="2755384"/>
            <a:ext cx="5940151" cy="234957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0000FF"/>
                </a:solidFill>
              </a:rPr>
              <a:t>Запрошуємо учнів погратися в гру</a:t>
            </a:r>
          </a:p>
          <a:p>
            <a:pPr algn="ctr"/>
            <a:r>
              <a:rPr lang="uk-UA" b="1" i="1" dirty="0" smtClean="0">
                <a:solidFill>
                  <a:srgbClr val="0000FF"/>
                </a:solidFill>
              </a:rPr>
              <a:t> </a:t>
            </a:r>
            <a:r>
              <a:rPr lang="uk-UA" sz="2400" b="1" i="1" dirty="0" smtClean="0">
                <a:solidFill>
                  <a:srgbClr val="C00000"/>
                </a:solidFill>
              </a:rPr>
              <a:t>«Книжковий магазин»</a:t>
            </a:r>
            <a:r>
              <a:rPr lang="uk-UA" sz="2400" b="1" i="1" dirty="0" smtClean="0">
                <a:solidFill>
                  <a:srgbClr val="0000FF"/>
                </a:solidFill>
              </a:rPr>
              <a:t>! </a:t>
            </a:r>
          </a:p>
          <a:p>
            <a:pPr algn="ctr"/>
            <a:r>
              <a:rPr lang="uk-UA" b="1" i="1" dirty="0" smtClean="0">
                <a:solidFill>
                  <a:srgbClr val="0000FF"/>
                </a:solidFill>
              </a:rPr>
              <a:t>Ми з вами відправляємося в  «Книгарню» для того, щоб «придбати» книги для нашої</a:t>
            </a:r>
          </a:p>
          <a:p>
            <a:pPr algn="ctr"/>
            <a:r>
              <a:rPr lang="uk-UA" b="1" i="1" dirty="0" smtClean="0">
                <a:solidFill>
                  <a:srgbClr val="0000FF"/>
                </a:solidFill>
              </a:rPr>
              <a:t> класної бібліотечки. </a:t>
            </a:r>
          </a:p>
          <a:p>
            <a:pPr algn="ctr"/>
            <a:r>
              <a:rPr lang="uk-UA" b="1" i="1" dirty="0" smtClean="0">
                <a:solidFill>
                  <a:srgbClr val="0000FF"/>
                </a:solidFill>
              </a:rPr>
              <a:t> Учні виступають у ролі «Покупців»,</a:t>
            </a:r>
          </a:p>
          <a:p>
            <a:pPr algn="ctr"/>
            <a:r>
              <a:rPr lang="uk-UA" b="1" i="1" dirty="0" smtClean="0">
                <a:solidFill>
                  <a:srgbClr val="0000FF"/>
                </a:solidFill>
              </a:rPr>
              <a:t> а старшокласники  – «Продавців». 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1430884">
            <a:off x="2051802" y="2064169"/>
            <a:ext cx="4245982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letter Simple" panose="02000000000000000000" pitchFamily="2" charset="0"/>
              </a:rPr>
              <a:t>Книжковий магазин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letter Simpl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66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1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7914" y="980728"/>
            <a:ext cx="8352928" cy="16344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C00000"/>
                </a:solidFill>
              </a:rPr>
              <a:t>Умови гри:</a:t>
            </a:r>
          </a:p>
          <a:p>
            <a:pPr algn="ctr"/>
            <a:r>
              <a:rPr lang="uk-UA" b="1" i="1" dirty="0" smtClean="0">
                <a:solidFill>
                  <a:srgbClr val="7030A0"/>
                </a:solidFill>
                <a:latin typeface="+mj-lt"/>
              </a:rPr>
              <a:t>Всі учні діляться на три команди. Кожна виконує свої завдання. В кінці гри всі команди збираються у класі і представляють вибрані ними книжки і журнали (5 примірників кожна команда). Переможцем буде та команда, яка зробить кращий вибір і найбільш цікаво презентує обрані книжки.</a:t>
            </a:r>
            <a:endParaRPr lang="ru-RU" b="1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5" y="3068959"/>
            <a:ext cx="2808313" cy="262199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C00000"/>
                </a:solidFill>
              </a:rPr>
              <a:t>Завдання для  </a:t>
            </a:r>
          </a:p>
          <a:p>
            <a:pPr algn="ctr"/>
            <a:r>
              <a:rPr lang="uk-UA" b="1" i="1" dirty="0" smtClean="0">
                <a:solidFill>
                  <a:srgbClr val="C00000"/>
                </a:solidFill>
              </a:rPr>
              <a:t>1 команди:</a:t>
            </a:r>
            <a:endParaRPr lang="uk-UA" sz="1600" b="1" i="1" dirty="0" smtClean="0">
              <a:solidFill>
                <a:srgbClr val="0000FF"/>
              </a:solidFill>
            </a:endParaRPr>
          </a:p>
          <a:p>
            <a:r>
              <a:rPr lang="uk-UA" sz="1600" b="1" i="1" dirty="0" smtClean="0">
                <a:solidFill>
                  <a:srgbClr val="0000FF"/>
                </a:solidFill>
              </a:rPr>
              <a:t>«купівля» </a:t>
            </a:r>
            <a:r>
              <a:rPr lang="uk-UA" sz="1600" b="1" i="1" dirty="0">
                <a:solidFill>
                  <a:srgbClr val="0000FF"/>
                </a:solidFill>
              </a:rPr>
              <a:t>науково-пізнавальних книжок, які допомагають розширювати свої знання. Учням необхідно знайти книги про тварин.</a:t>
            </a:r>
            <a:endParaRPr lang="uk-UA" b="1" i="1" dirty="0" smtClean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6356" y="3104396"/>
            <a:ext cx="2808312" cy="31114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C00000"/>
                </a:solidFill>
              </a:rPr>
              <a:t>Завдання для</a:t>
            </a:r>
          </a:p>
          <a:p>
            <a:pPr algn="ctr"/>
            <a:r>
              <a:rPr lang="uk-UA" b="1" i="1" dirty="0" smtClean="0">
                <a:solidFill>
                  <a:srgbClr val="C00000"/>
                </a:solidFill>
              </a:rPr>
              <a:t> 2 команди:</a:t>
            </a:r>
          </a:p>
          <a:p>
            <a:r>
              <a:rPr lang="uk-UA" sz="1600" b="1" i="1" dirty="0">
                <a:solidFill>
                  <a:srgbClr val="0000FF"/>
                </a:solidFill>
              </a:rPr>
              <a:t>учням необхідно знайти книги, у яких надруковані казки. Книжки повинні бути цікаві та яскраво ілюстровані. Обов'язково зверніть увагу на авторів книг, казки повинні бути різних авторів</a:t>
            </a:r>
            <a:r>
              <a:rPr lang="uk-UA" sz="1600" b="1" i="1" dirty="0" smtClean="0">
                <a:solidFill>
                  <a:srgbClr val="0000FF"/>
                </a:solidFill>
              </a:rPr>
              <a:t>.</a:t>
            </a:r>
            <a:endParaRPr lang="ru-RU" sz="1600" b="1" i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496" y="3068960"/>
            <a:ext cx="2679008" cy="31114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C00000"/>
                </a:solidFill>
              </a:rPr>
              <a:t>Завдання для</a:t>
            </a:r>
          </a:p>
          <a:p>
            <a:pPr algn="ctr"/>
            <a:r>
              <a:rPr lang="uk-UA" b="1" i="1" dirty="0" smtClean="0">
                <a:solidFill>
                  <a:srgbClr val="C00000"/>
                </a:solidFill>
              </a:rPr>
              <a:t> 3 команди:</a:t>
            </a:r>
          </a:p>
          <a:p>
            <a:r>
              <a:rPr lang="uk-UA" sz="1600" b="1" i="1" dirty="0" smtClean="0">
                <a:solidFill>
                  <a:srgbClr val="0000FF"/>
                </a:solidFill>
              </a:rPr>
              <a:t>учням </a:t>
            </a:r>
            <a:r>
              <a:rPr lang="uk-UA" sz="1600" b="1" i="1" dirty="0">
                <a:solidFill>
                  <a:srgbClr val="0000FF"/>
                </a:solidFill>
              </a:rPr>
              <a:t>потрібно знайти книги тільки одного автора </a:t>
            </a:r>
            <a:r>
              <a:rPr lang="uk-UA" sz="1600" b="1" i="1" dirty="0" smtClean="0">
                <a:solidFill>
                  <a:srgbClr val="0000FF"/>
                </a:solidFill>
              </a:rPr>
              <a:t>– Едуарда </a:t>
            </a:r>
            <a:r>
              <a:rPr lang="uk-UA" sz="1600" b="1" i="1" dirty="0">
                <a:solidFill>
                  <a:srgbClr val="0000FF"/>
                </a:solidFill>
              </a:rPr>
              <a:t>Успенського. Книжки повинні бути різними, зверніть увагу на ілюстрації. Знайдіть книжки із звертанням автора до читачів. </a:t>
            </a:r>
            <a:endParaRPr lang="ru-RU" sz="1600" b="1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63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126"/>
            <a:ext cx="987875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43808" y="1556792"/>
            <a:ext cx="6120680" cy="39703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Складіть вдома анотацію на свою улюблену книгу.</a:t>
            </a:r>
          </a:p>
          <a:p>
            <a:pPr algn="ctr"/>
            <a:r>
              <a:rPr lang="uk-UA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Згадай основні правила складання анотації.</a:t>
            </a:r>
          </a:p>
          <a:p>
            <a:pPr algn="ctr"/>
            <a:r>
              <a:rPr lang="uk-UA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Наприклад, анотація може включати: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короткий зміст твору;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відомості про автора;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кому адресована книга;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Повідомлення про особливості </a:t>
            </a:r>
          </a:p>
          <a:p>
            <a:pPr algn="ctr"/>
            <a:r>
              <a:rPr lang="uk-UA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художнього оформлення книги та інше.</a:t>
            </a:r>
          </a:p>
          <a:p>
            <a:pPr algn="ctr"/>
            <a:r>
              <a:rPr lang="uk-UA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Запросіть батьків до сумісного складання анотації.</a:t>
            </a:r>
          </a:p>
          <a:p>
            <a:pPr algn="ctr"/>
            <a:r>
              <a:rPr lang="uk-UA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Можливо вони складуть анотацію на улюблену дитячу книжку. До анотації можливо додати малюнок книги.</a:t>
            </a:r>
          </a:p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Анотацію віддайте до бібліотеки, де буде</a:t>
            </a:r>
          </a:p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влаштована виставка </a:t>
            </a:r>
          </a:p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кращих робіт.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8" y="2380311"/>
            <a:ext cx="3133725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9872" y="756319"/>
            <a:ext cx="3168352" cy="707231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C00000"/>
                </a:solidFill>
              </a:rPr>
              <a:t>Домашнє завдання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0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9518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65247" y="1340768"/>
            <a:ext cx="6264696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letter Simple" panose="02000000000000000000" pitchFamily="2" charset="0"/>
              </a:rPr>
              <a:t>Дякуємо за увагу!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letter Simple" panose="02000000000000000000" pitchFamily="2" charset="0"/>
              </a:rPr>
              <a:t>До нових зустрічей!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letter Simple" panose="02000000000000000000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85356"/>
            <a:ext cx="3133725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00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4905910"/>
            <a:ext cx="1889044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Обкладинка</a:t>
            </a: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660" y="4007604"/>
            <a:ext cx="144016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Корінець</a:t>
            </a:r>
            <a:r>
              <a:rPr lang="uk-UA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dirty="0" smtClean="0">
                <a:latin typeface="Rockletter Simple" panose="02000000000000000000" pitchFamily="2" charset="0"/>
              </a:rPr>
              <a:t> </a:t>
            </a:r>
            <a:endParaRPr lang="ru-RU" dirty="0">
              <a:latin typeface="Rockletter Simple" panose="020000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4001254"/>
            <a:ext cx="2455755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Книжковий</a:t>
            </a:r>
            <a:r>
              <a:rPr lang="uk-UA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блок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33958" y="4654153"/>
            <a:ext cx="140415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Форзац</a:t>
            </a:r>
            <a:r>
              <a:rPr lang="uk-UA" b="1" i="1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b="1" i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08132"/>
            <a:ext cx="2778540" cy="3789040"/>
          </a:xfrm>
          <a:prstGeom prst="rect">
            <a:avLst/>
          </a:prstGeom>
        </p:spPr>
      </p:pic>
      <p:sp>
        <p:nvSpPr>
          <p:cNvPr id="9" name="Правая фигурная скобка 8"/>
          <p:cNvSpPr/>
          <p:nvPr/>
        </p:nvSpPr>
        <p:spPr>
          <a:xfrm rot="4046862">
            <a:off x="6985622" y="3266706"/>
            <a:ext cx="427063" cy="950138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5148064" y="3068960"/>
            <a:ext cx="720080" cy="1537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3" idx="0"/>
          </p:cNvCxnSpPr>
          <p:nvPr/>
        </p:nvCxnSpPr>
        <p:spPr>
          <a:xfrm flipH="1" flipV="1">
            <a:off x="2788636" y="3746538"/>
            <a:ext cx="63590" cy="11593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0"/>
          </p:cNvCxnSpPr>
          <p:nvPr/>
        </p:nvCxnSpPr>
        <p:spPr>
          <a:xfrm flipV="1">
            <a:off x="849740" y="3345890"/>
            <a:ext cx="576064" cy="6617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805" y="569900"/>
            <a:ext cx="2066075" cy="34096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07" y="4654153"/>
            <a:ext cx="1053266" cy="59732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82" y="5500464"/>
            <a:ext cx="1071897" cy="61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473" y="5195664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3136938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54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56088" y="429936"/>
            <a:ext cx="5248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>
                <a:solidFill>
                  <a:srgbClr val="FF0000"/>
                </a:solidFill>
                <a:latin typeface="+mj-lt"/>
              </a:rPr>
              <a:t>Згадаймо</a:t>
            </a:r>
            <a:r>
              <a:rPr lang="ru-RU" sz="24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uk-UA" sz="2400" b="1" i="1" dirty="0" smtClean="0">
                <a:solidFill>
                  <a:srgbClr val="FF0000"/>
                </a:solidFill>
                <a:latin typeface="+mj-lt"/>
              </a:rPr>
              <a:t>основні елементи книги</a:t>
            </a:r>
            <a:endParaRPr lang="ru-RU" sz="24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7808" y="1285321"/>
            <a:ext cx="1553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  <a:latin typeface="+mj-lt"/>
              </a:rPr>
              <a:t>Обкладинка</a:t>
            </a:r>
            <a:endParaRPr lang="uk-UA" sz="2000" b="1" i="1" dirty="0" smtClean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996952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  <a:latin typeface="+mj-lt"/>
              </a:rPr>
              <a:t>Книжковий блок (текст книги)</a:t>
            </a:r>
            <a:endParaRPr lang="ru-RU" sz="2000" b="1" i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6702" y="3789040"/>
            <a:ext cx="1134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  <a:latin typeface="+mj-lt"/>
              </a:rPr>
              <a:t>Форзац</a:t>
            </a:r>
            <a:endParaRPr lang="ru-RU" sz="2000" b="1" i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4725144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err="1" smtClean="0">
                <a:solidFill>
                  <a:srgbClr val="FF0000"/>
                </a:solidFill>
                <a:latin typeface="+mj-lt"/>
              </a:rPr>
              <a:t>Фронтиспіс</a:t>
            </a:r>
            <a:endParaRPr lang="ru-RU" sz="2000" b="1" i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2204862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  <a:latin typeface="+mj-lt"/>
              </a:rPr>
              <a:t>Суперобкладинка</a:t>
            </a:r>
            <a:endParaRPr lang="ru-RU" sz="2000" b="1" i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79712" y="1285321"/>
            <a:ext cx="55668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0000FF"/>
                </a:solidFill>
              </a:rPr>
              <a:t>– </a:t>
            </a:r>
            <a:r>
              <a:rPr lang="ru-RU" sz="2000" b="1" i="1" dirty="0" err="1">
                <a:solidFill>
                  <a:srgbClr val="0000FF"/>
                </a:solidFill>
              </a:rPr>
              <a:t>це</a:t>
            </a:r>
            <a:r>
              <a:rPr lang="ru-RU" sz="2000" b="1" i="1" dirty="0">
                <a:solidFill>
                  <a:srgbClr val="0000FF"/>
                </a:solidFill>
              </a:rPr>
              <a:t> </a:t>
            </a:r>
            <a:r>
              <a:rPr lang="ru-RU" sz="2000" b="1" i="1" dirty="0" err="1">
                <a:solidFill>
                  <a:srgbClr val="0000FF"/>
                </a:solidFill>
              </a:rPr>
              <a:t>покриття</a:t>
            </a:r>
            <a:r>
              <a:rPr lang="ru-RU" sz="2000" b="1" i="1" dirty="0">
                <a:solidFill>
                  <a:srgbClr val="0000FF"/>
                </a:solidFill>
              </a:rPr>
              <a:t> книги з </a:t>
            </a:r>
            <a:r>
              <a:rPr lang="ru-RU" sz="2000" b="1" i="1" dirty="0" err="1">
                <a:solidFill>
                  <a:srgbClr val="0000FF"/>
                </a:solidFill>
              </a:rPr>
              <a:t>паперу</a:t>
            </a:r>
            <a:r>
              <a:rPr lang="ru-RU" sz="2000" b="1" i="1" dirty="0">
                <a:solidFill>
                  <a:srgbClr val="0000FF"/>
                </a:solidFill>
              </a:rPr>
              <a:t>, картону, </a:t>
            </a:r>
            <a:r>
              <a:rPr lang="ru-RU" sz="2000" b="1" i="1" dirty="0" err="1" smtClean="0">
                <a:solidFill>
                  <a:srgbClr val="0000FF"/>
                </a:solidFill>
              </a:rPr>
              <a:t>шкіри</a:t>
            </a:r>
            <a:r>
              <a:rPr lang="ru-RU" sz="2000" b="1" i="1" dirty="0" smtClean="0">
                <a:solidFill>
                  <a:srgbClr val="0000FF"/>
                </a:solidFill>
              </a:rPr>
              <a:t>.</a:t>
            </a:r>
            <a:endParaRPr lang="ru-RU" sz="2000" b="1" i="1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2204862"/>
            <a:ext cx="6048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00FF"/>
                </a:solidFill>
              </a:rPr>
              <a:t>– </a:t>
            </a:r>
            <a:r>
              <a:rPr lang="ru-RU" sz="2000" b="1" i="1" dirty="0" err="1">
                <a:solidFill>
                  <a:srgbClr val="0000FF"/>
                </a:solidFill>
              </a:rPr>
              <a:t>додаткова</a:t>
            </a:r>
            <a:r>
              <a:rPr lang="ru-RU" sz="2000" b="1" i="1" dirty="0">
                <a:solidFill>
                  <a:srgbClr val="0000FF"/>
                </a:solidFill>
              </a:rPr>
              <a:t> </a:t>
            </a:r>
            <a:r>
              <a:rPr lang="ru-RU" sz="2000" b="1" i="1" dirty="0" err="1">
                <a:solidFill>
                  <a:srgbClr val="0000FF"/>
                </a:solidFill>
              </a:rPr>
              <a:t>обкладинка</a:t>
            </a:r>
            <a:r>
              <a:rPr lang="ru-RU" sz="2000" b="1" i="1" dirty="0">
                <a:solidFill>
                  <a:srgbClr val="0000FF"/>
                </a:solidFill>
              </a:rPr>
              <a:t>, </a:t>
            </a:r>
            <a:r>
              <a:rPr lang="ru-RU" sz="2000" b="1" i="1" dirty="0" err="1">
                <a:solidFill>
                  <a:srgbClr val="0000FF"/>
                </a:solidFill>
              </a:rPr>
              <a:t>що</a:t>
            </a:r>
            <a:r>
              <a:rPr lang="ru-RU" sz="2000" b="1" i="1" dirty="0">
                <a:solidFill>
                  <a:srgbClr val="0000FF"/>
                </a:solidFill>
              </a:rPr>
              <a:t> </a:t>
            </a:r>
            <a:r>
              <a:rPr lang="ru-RU" sz="2000" b="1" i="1" dirty="0" err="1">
                <a:solidFill>
                  <a:srgbClr val="0000FF"/>
                </a:solidFill>
              </a:rPr>
              <a:t>захищає</a:t>
            </a:r>
            <a:r>
              <a:rPr lang="ru-RU" sz="2000" b="1" i="1" dirty="0">
                <a:solidFill>
                  <a:srgbClr val="0000FF"/>
                </a:solidFill>
              </a:rPr>
              <a:t> і </a:t>
            </a:r>
            <a:r>
              <a:rPr lang="ru-RU" sz="2000" b="1" i="1" dirty="0" err="1">
                <a:solidFill>
                  <a:srgbClr val="0000FF"/>
                </a:solidFill>
              </a:rPr>
              <a:t>прикрашає</a:t>
            </a:r>
            <a:r>
              <a:rPr lang="ru-RU" sz="2000" b="1" i="1" dirty="0">
                <a:solidFill>
                  <a:srgbClr val="0000FF"/>
                </a:solidFill>
              </a:rPr>
              <a:t> книгу.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29110" y="2996952"/>
            <a:ext cx="38314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0000FF"/>
                </a:solidFill>
              </a:rPr>
              <a:t>– </a:t>
            </a:r>
            <a:r>
              <a:rPr lang="ru-RU" sz="2000" b="1" i="1" dirty="0" err="1">
                <a:solidFill>
                  <a:srgbClr val="0000FF"/>
                </a:solidFill>
              </a:rPr>
              <a:t>скріплені</a:t>
            </a:r>
            <a:r>
              <a:rPr lang="ru-RU" sz="2000" b="1" i="1" dirty="0">
                <a:solidFill>
                  <a:srgbClr val="0000FF"/>
                </a:solidFill>
              </a:rPr>
              <a:t> разом </a:t>
            </a:r>
            <a:r>
              <a:rPr lang="ru-RU" sz="2000" b="1" i="1" dirty="0" err="1" smtClean="0">
                <a:solidFill>
                  <a:srgbClr val="0000FF"/>
                </a:solidFill>
              </a:rPr>
              <a:t>аркуши</a:t>
            </a:r>
            <a:r>
              <a:rPr lang="ru-RU" sz="2000" b="1" i="1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>
                <a:solidFill>
                  <a:srgbClr val="0000FF"/>
                </a:solidFill>
              </a:rPr>
              <a:t>книги.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56088" y="3789040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00FF"/>
                </a:solidFill>
              </a:rPr>
              <a:t> –</a:t>
            </a:r>
            <a:r>
              <a:rPr lang="ru-RU" sz="2000" b="1" i="1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err="1" smtClean="0">
                <a:solidFill>
                  <a:srgbClr val="0000FF"/>
                </a:solidFill>
              </a:rPr>
              <a:t>щільний</a:t>
            </a:r>
            <a:r>
              <a:rPr lang="ru-RU" sz="2000" b="1" i="1" dirty="0" smtClean="0">
                <a:solidFill>
                  <a:srgbClr val="0000FF"/>
                </a:solidFill>
              </a:rPr>
              <a:t> </a:t>
            </a:r>
            <a:r>
              <a:rPr lang="ru-RU" sz="2000" b="1" i="1" dirty="0" err="1">
                <a:solidFill>
                  <a:srgbClr val="0000FF"/>
                </a:solidFill>
              </a:rPr>
              <a:t>аркуш</a:t>
            </a:r>
            <a:r>
              <a:rPr lang="ru-RU" sz="2000" b="1" i="1" dirty="0">
                <a:solidFill>
                  <a:srgbClr val="0000FF"/>
                </a:solidFill>
              </a:rPr>
              <a:t> </a:t>
            </a:r>
            <a:r>
              <a:rPr lang="ru-RU" sz="2000" b="1" i="1" dirty="0" err="1">
                <a:solidFill>
                  <a:srgbClr val="0000FF"/>
                </a:solidFill>
              </a:rPr>
              <a:t>паперу</a:t>
            </a:r>
            <a:r>
              <a:rPr lang="ru-RU" sz="2000" b="1" i="1" dirty="0">
                <a:solidFill>
                  <a:srgbClr val="0000FF"/>
                </a:solidFill>
              </a:rPr>
              <a:t>, </a:t>
            </a:r>
            <a:r>
              <a:rPr lang="ru-RU" sz="2000" b="1" i="1" dirty="0" err="1">
                <a:solidFill>
                  <a:srgbClr val="0000FF"/>
                </a:solidFill>
              </a:rPr>
              <a:t>що</a:t>
            </a:r>
            <a:r>
              <a:rPr lang="ru-RU" sz="2000" b="1" i="1" dirty="0">
                <a:solidFill>
                  <a:srgbClr val="0000FF"/>
                </a:solidFill>
              </a:rPr>
              <a:t> </a:t>
            </a:r>
            <a:r>
              <a:rPr lang="ru-RU" sz="2000" b="1" i="1" dirty="0" err="1">
                <a:solidFill>
                  <a:srgbClr val="0000FF"/>
                </a:solidFill>
              </a:rPr>
              <a:t>скріплює</a:t>
            </a:r>
            <a:r>
              <a:rPr lang="ru-RU" sz="2000" b="1" i="1" dirty="0">
                <a:solidFill>
                  <a:srgbClr val="0000FF"/>
                </a:solidFill>
              </a:rPr>
              <a:t> </a:t>
            </a:r>
            <a:r>
              <a:rPr lang="ru-RU" sz="2000" b="1" i="1" dirty="0" err="1">
                <a:solidFill>
                  <a:srgbClr val="0000FF"/>
                </a:solidFill>
              </a:rPr>
              <a:t>книжковий</a:t>
            </a:r>
            <a:r>
              <a:rPr lang="ru-RU" sz="2000" b="1" i="1" dirty="0">
                <a:solidFill>
                  <a:srgbClr val="0000FF"/>
                </a:solidFill>
              </a:rPr>
              <a:t> блок з </a:t>
            </a:r>
            <a:r>
              <a:rPr lang="ru-RU" sz="2000" b="1" i="1" dirty="0" err="1">
                <a:solidFill>
                  <a:srgbClr val="0000FF"/>
                </a:solidFill>
              </a:rPr>
              <a:t>обкладинкою</a:t>
            </a:r>
            <a:r>
              <a:rPr lang="ru-RU" sz="2000" b="1" i="1" dirty="0">
                <a:solidFill>
                  <a:srgbClr val="0000FF"/>
                </a:solidFill>
              </a:rPr>
              <a:t>. </a:t>
            </a:r>
            <a:endParaRPr lang="ru-RU" sz="2000" b="1" i="1" dirty="0" smtClean="0">
              <a:solidFill>
                <a:srgbClr val="0000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14057" y="477214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solidFill>
                  <a:srgbClr val="0000FF"/>
                </a:solidFill>
              </a:rPr>
              <a:t>– </a:t>
            </a:r>
            <a:r>
              <a:rPr lang="ru-RU" sz="2000" b="1" i="1" dirty="0" err="1">
                <a:solidFill>
                  <a:srgbClr val="0000FF"/>
                </a:solidFill>
              </a:rPr>
              <a:t>це</a:t>
            </a:r>
            <a:r>
              <a:rPr lang="ru-RU" sz="2000" b="1" i="1" dirty="0">
                <a:solidFill>
                  <a:srgbClr val="0000FF"/>
                </a:solidFill>
              </a:rPr>
              <a:t> </a:t>
            </a:r>
            <a:r>
              <a:rPr lang="ru-RU" sz="2000" b="1" i="1" dirty="0" err="1">
                <a:solidFill>
                  <a:srgbClr val="0000FF"/>
                </a:solidFill>
              </a:rPr>
              <a:t>малюнок</a:t>
            </a:r>
            <a:r>
              <a:rPr lang="ru-RU" sz="2000" b="1" i="1" dirty="0">
                <a:solidFill>
                  <a:srgbClr val="0000FF"/>
                </a:solidFill>
              </a:rPr>
              <a:t>, </a:t>
            </a:r>
            <a:r>
              <a:rPr lang="ru-RU" sz="2000" b="1" i="1" dirty="0" err="1">
                <a:solidFill>
                  <a:srgbClr val="0000FF"/>
                </a:solidFill>
              </a:rPr>
              <a:t>розташований</a:t>
            </a:r>
            <a:r>
              <a:rPr lang="ru-RU" sz="2000" b="1" i="1" dirty="0">
                <a:solidFill>
                  <a:srgbClr val="0000FF"/>
                </a:solidFill>
              </a:rPr>
              <a:t> </a:t>
            </a:r>
            <a:r>
              <a:rPr lang="ru-RU" sz="2000" b="1" i="1" dirty="0" err="1">
                <a:solidFill>
                  <a:srgbClr val="0000FF"/>
                </a:solidFill>
              </a:rPr>
              <a:t>поруч</a:t>
            </a:r>
            <a:r>
              <a:rPr lang="ru-RU" sz="2000" b="1" i="1" dirty="0">
                <a:solidFill>
                  <a:srgbClr val="0000FF"/>
                </a:solidFill>
              </a:rPr>
              <a:t> з титулом, на </a:t>
            </a:r>
            <a:r>
              <a:rPr lang="ru-RU" sz="2000" b="1" i="1" dirty="0" err="1">
                <a:solidFill>
                  <a:srgbClr val="0000FF"/>
                </a:solidFill>
              </a:rPr>
              <a:t>лівій</a:t>
            </a:r>
            <a:r>
              <a:rPr lang="ru-RU" sz="2000" b="1" i="1" dirty="0">
                <a:solidFill>
                  <a:srgbClr val="0000FF"/>
                </a:solidFill>
              </a:rPr>
              <a:t> </a:t>
            </a:r>
            <a:r>
              <a:rPr lang="ru-RU" sz="2000" b="1" i="1" dirty="0" err="1">
                <a:solidFill>
                  <a:srgbClr val="0000FF"/>
                </a:solidFill>
              </a:rPr>
              <a:t>сторінці</a:t>
            </a:r>
            <a:r>
              <a:rPr lang="ru-RU" sz="2000" b="1" i="1" dirty="0">
                <a:solidFill>
                  <a:srgbClr val="0000FF"/>
                </a:solidFill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86801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879" y="1595262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929" y="2692152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083" y="3547671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907" y="5454610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035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  <p:bldP spid="13" grpId="0"/>
      <p:bldP spid="2" grpId="0"/>
      <p:bldP spid="3" grpId="0"/>
      <p:bldP spid="5" grpId="0"/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40" y="5013176"/>
            <a:ext cx="460851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Перший аркуш книги (Титульний аркуш)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9846" y="303039"/>
            <a:ext cx="200382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Головна ілюстрація книги (</a:t>
            </a:r>
            <a:r>
              <a:rPr lang="uk-UA" b="1" i="1" dirty="0" err="1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Фронтиспіс</a:t>
            </a:r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)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64862" y="282406"/>
            <a:ext cx="1959165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7030A0"/>
                </a:solidFill>
                <a:latin typeface="+mj-lt"/>
              </a:rPr>
              <a:t>Прізвище автор</a:t>
            </a:r>
            <a:r>
              <a:rPr lang="uk-UA" dirty="0" smtClean="0">
                <a:solidFill>
                  <a:srgbClr val="7030A0"/>
                </a:solidFill>
                <a:latin typeface="+mj-lt"/>
              </a:rPr>
              <a:t>а </a:t>
            </a:r>
            <a:r>
              <a:rPr lang="uk-UA" b="1" i="1" dirty="0" smtClean="0">
                <a:solidFill>
                  <a:srgbClr val="7030A0"/>
                </a:solidFill>
                <a:latin typeface="+mj-lt"/>
              </a:rPr>
              <a:t>книги</a:t>
            </a:r>
            <a:endParaRPr lang="ru-RU" b="1" i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51479" y="2201705"/>
            <a:ext cx="1471660" cy="40862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7030A0"/>
                </a:solidFill>
                <a:latin typeface="+mj-lt"/>
              </a:rPr>
              <a:t>Назва книги</a:t>
            </a:r>
            <a:endParaRPr lang="ru-RU" b="1" i="1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415" y="874523"/>
            <a:ext cx="4664830" cy="33645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69351" y="3444568"/>
            <a:ext cx="1554676" cy="91940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1600" b="1" i="1" dirty="0" smtClean="0">
                <a:solidFill>
                  <a:srgbClr val="7030A0"/>
                </a:solidFill>
                <a:latin typeface="+mj-lt"/>
              </a:rPr>
              <a:t>Вихідні дані (місце і рік видання)</a:t>
            </a:r>
            <a:endParaRPr lang="ru-RU" sz="1600" b="1" i="1" dirty="0">
              <a:solidFill>
                <a:srgbClr val="7030A0"/>
              </a:solidFill>
              <a:latin typeface="+mj-lt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5364088" y="764704"/>
            <a:ext cx="1300774" cy="5427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7" idx="1"/>
          </p:cNvCxnSpPr>
          <p:nvPr/>
        </p:nvCxnSpPr>
        <p:spPr>
          <a:xfrm flipH="1" flipV="1">
            <a:off x="5724128" y="1678628"/>
            <a:ext cx="1327351" cy="7273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8" idx="1"/>
          </p:cNvCxnSpPr>
          <p:nvPr/>
        </p:nvCxnSpPr>
        <p:spPr>
          <a:xfrm flipH="1" flipV="1">
            <a:off x="5354937" y="3717032"/>
            <a:ext cx="1714414" cy="1872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3" idx="3"/>
          </p:cNvCxnSpPr>
          <p:nvPr/>
        </p:nvCxnSpPr>
        <p:spPr>
          <a:xfrm>
            <a:off x="2153666" y="764704"/>
            <a:ext cx="975917" cy="7413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3131840" y="3356993"/>
            <a:ext cx="1800200" cy="1656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81" y="1412776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520" y="267458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251" y="1462443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114" y="2747393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823" y="5517232"/>
            <a:ext cx="1073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42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10 апреля\images\рисунок-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119" y="1781373"/>
            <a:ext cx="1878829" cy="53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10 апреля\images\Рисунок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56480"/>
            <a:ext cx="2129576" cy="105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10 апреля\images\Рисунок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200" y="1677651"/>
            <a:ext cx="2223038" cy="73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10 апреля\images\Рисунок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023" y="2785078"/>
            <a:ext cx="2426615" cy="888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10 апреля\images\Рисунок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868">
            <a:off x="4769551" y="4204990"/>
            <a:ext cx="2675328" cy="2236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PC9\Desktop\0_f1334_374b16b4_ori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590226"/>
            <a:ext cx="4105307" cy="621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G:\10 апреля\images\Рисунок12.pn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629">
            <a:off x="3772590" y="2615455"/>
            <a:ext cx="2736198" cy="168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84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10 апреля\images\рисунок-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2403648"/>
            <a:ext cx="47910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10 апреля\images\Рисунок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4583510"/>
            <a:ext cx="4997450" cy="248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10 апреля\images\Рисунок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082" y="2852936"/>
            <a:ext cx="503872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10 апреля\images\Рисунок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53122"/>
            <a:ext cx="5124450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10 апреля\images\Рисунок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2102">
            <a:off x="2132250" y="1429446"/>
            <a:ext cx="4963389" cy="4148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Детская - мелодия для садика1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460207" y="6230144"/>
            <a:ext cx="609600" cy="609600"/>
          </a:xfrm>
          <a:prstGeom prst="rect">
            <a:avLst/>
          </a:prstGeom>
        </p:spPr>
      </p:pic>
      <p:pic>
        <p:nvPicPr>
          <p:cNvPr id="14" name="Picture 3" descr="G:\10 апреля\images\Рисунок12.pn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9062">
            <a:off x="1041950" y="1306238"/>
            <a:ext cx="7143991" cy="439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idx="10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uk-UA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ід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аркуша до книги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78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63279E-6 L -1.38889E-6 0.905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2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0023 L -0.01337 0.9740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4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2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6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6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7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7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7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8850"/>
                            </p:stCondLst>
                            <p:childTnLst>
                              <p:par>
                                <p:cTn id="5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543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4246"/>
            <a:ext cx="9143999" cy="688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51920" y="1340768"/>
            <a:ext cx="2520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C00000"/>
                </a:solidFill>
                <a:latin typeface="+mj-lt"/>
              </a:rPr>
              <a:t>Анотація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– </a:t>
            </a:r>
            <a:r>
              <a:rPr lang="vi-VN" sz="20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vi-VN" sz="2000" b="1" i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короткий виклад </a:t>
            </a:r>
            <a:r>
              <a:rPr lang="vi-VN" sz="2000" b="1" i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змісту</a:t>
            </a:r>
            <a:r>
              <a:rPr lang="uk-UA" sz="2000" b="1" i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 книги.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2182" y="120104"/>
            <a:ext cx="4458047" cy="801529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                </a:t>
            </a:r>
            <a:r>
              <a:rPr lang="uk-UA" sz="2800" b="1" i="1" dirty="0" smtClean="0">
                <a:solidFill>
                  <a:srgbClr val="C00000"/>
                </a:solidFill>
                <a:latin typeface="+mj-lt"/>
              </a:rPr>
              <a:t>Анотація</a:t>
            </a:r>
            <a:endParaRPr lang="ru-RU" sz="2800" b="1" i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780928"/>
            <a:ext cx="3133725" cy="3830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 rot="20904710">
            <a:off x="1475656" y="1628800"/>
            <a:ext cx="2053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0000FF"/>
                </a:solidFill>
                <a:latin typeface="+mj-lt"/>
                <a:cs typeface="Times New Roman" pitchFamily="18" charset="0"/>
              </a:rPr>
              <a:t>Знаходиться на обороті титульного аркуша.</a:t>
            </a:r>
            <a:endParaRPr lang="ru-RU" b="1" i="1" dirty="0">
              <a:solidFill>
                <a:srgbClr val="0000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28887" y="3717032"/>
            <a:ext cx="33193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>
                <a:solidFill>
                  <a:srgbClr val="7030A0"/>
                </a:solidFill>
                <a:latin typeface="+mj-lt"/>
              </a:rPr>
              <a:t>Це</a:t>
            </a:r>
            <a:r>
              <a:rPr lang="ru-RU" b="1" i="1" dirty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+mj-lt"/>
              </a:rPr>
              <a:t>дві</a:t>
            </a:r>
            <a:r>
              <a:rPr lang="ru-RU" b="1" i="1" dirty="0">
                <a:solidFill>
                  <a:srgbClr val="7030A0"/>
                </a:solidFill>
                <a:latin typeface="+mj-lt"/>
              </a:rPr>
              <a:t>-три </a:t>
            </a:r>
            <a:r>
              <a:rPr lang="ru-RU" b="1" i="1" dirty="0" err="1">
                <a:solidFill>
                  <a:srgbClr val="7030A0"/>
                </a:solidFill>
                <a:latin typeface="+mj-lt"/>
              </a:rPr>
              <a:t>фрази</a:t>
            </a:r>
            <a:r>
              <a:rPr lang="ru-RU" b="1" i="1" dirty="0">
                <a:solidFill>
                  <a:srgbClr val="7030A0"/>
                </a:solidFill>
                <a:latin typeface="+mj-lt"/>
              </a:rPr>
              <a:t>, але про </a:t>
            </a:r>
            <a:r>
              <a:rPr lang="ru-RU" b="1" i="1" dirty="0" err="1">
                <a:solidFill>
                  <a:srgbClr val="7030A0"/>
                </a:solidFill>
                <a:latin typeface="+mj-lt"/>
              </a:rPr>
              <a:t>найголовніше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.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Анотація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містить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відомості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про автора</a:t>
            </a:r>
            <a:r>
              <a:rPr lang="uk-UA" b="1" i="1" dirty="0" smtClean="0">
                <a:solidFill>
                  <a:srgbClr val="7030A0"/>
                </a:solidFill>
                <a:latin typeface="+mj-lt"/>
              </a:rPr>
              <a:t>. Визначає коло читачів, для яких призначена ця книга. Вказує на </a:t>
            </a:r>
            <a:r>
              <a:rPr lang="uk-UA" b="1" i="1" dirty="0" err="1" smtClean="0">
                <a:solidFill>
                  <a:srgbClr val="7030A0"/>
                </a:solidFill>
                <a:latin typeface="+mj-lt"/>
              </a:rPr>
              <a:t>особливости</a:t>
            </a:r>
            <a:r>
              <a:rPr lang="uk-UA" b="1" i="1" dirty="0" smtClean="0">
                <a:solidFill>
                  <a:srgbClr val="7030A0"/>
                </a:solidFill>
                <a:latin typeface="+mj-lt"/>
              </a:rPr>
              <a:t> оформлення </a:t>
            </a:r>
            <a:endParaRPr lang="ru-RU" b="1" i="1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0676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19" y="0"/>
            <a:ext cx="9143999" cy="688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07904" y="980728"/>
            <a:ext cx="2736304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1900" dirty="0" smtClean="0">
              <a:solidFill>
                <a:schemeClr val="accent6">
                  <a:lumMod val="75000"/>
                </a:schemeClr>
              </a:solidFill>
              <a:latin typeface="Rockletter Simple" panose="02000000000000000000" pitchFamily="2" charset="0"/>
            </a:endParaRPr>
          </a:p>
          <a:p>
            <a:pPr algn="ctr"/>
            <a:r>
              <a:rPr lang="uk-UA" sz="2000" b="1" i="1" dirty="0" smtClean="0">
                <a:solidFill>
                  <a:srgbClr val="C00000"/>
                </a:solidFill>
                <a:latin typeface="+mj-lt"/>
              </a:rPr>
              <a:t>Передмова</a:t>
            </a:r>
            <a:r>
              <a:rPr lang="uk-UA" sz="20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–</a:t>
            </a:r>
            <a:r>
              <a:rPr lang="uk-UA" sz="2000" b="1" i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uk-UA" sz="20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000" b="1" i="1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в</a:t>
            </a:r>
            <a:r>
              <a:rPr lang="ru-RU" sz="2000" b="1" i="1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ступна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000" b="1" i="1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стаття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до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книги,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написана самим автором </a:t>
            </a:r>
            <a:r>
              <a:rPr lang="ru-RU" sz="2000" b="1" i="1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або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000" b="1" i="1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кимсь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000" b="1" i="1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іншим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. 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780928"/>
            <a:ext cx="3133725" cy="3830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45898" y="116632"/>
            <a:ext cx="3116300" cy="801529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800" b="1" i="1" dirty="0" smtClean="0">
                <a:solidFill>
                  <a:srgbClr val="C00000"/>
                </a:solidFill>
              </a:rPr>
              <a:t>Передмова</a:t>
            </a:r>
            <a:endParaRPr lang="ru-RU" sz="2800" b="1" i="1" dirty="0">
              <a:solidFill>
                <a:srgbClr val="C00000"/>
              </a:solidFill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28422" y="3717032"/>
            <a:ext cx="38884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Передмова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+mj-lt"/>
              </a:rPr>
              <a:t>містить</a:t>
            </a:r>
            <a:r>
              <a:rPr lang="ru-RU" b="1" i="1" dirty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+mj-lt"/>
              </a:rPr>
              <a:t>попередні</a:t>
            </a:r>
            <a:r>
              <a:rPr lang="ru-RU" b="1" i="1" dirty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+mj-lt"/>
              </a:rPr>
              <a:t>пояснення</a:t>
            </a:r>
            <a:r>
              <a:rPr lang="ru-RU" b="1" i="1" dirty="0">
                <a:solidFill>
                  <a:srgbClr val="7030A0"/>
                </a:solidFill>
                <a:latin typeface="+mj-lt"/>
              </a:rPr>
              <a:t> і </a:t>
            </a:r>
            <a:r>
              <a:rPr lang="ru-RU" b="1" i="1" dirty="0" err="1">
                <a:solidFill>
                  <a:srgbClr val="7030A0"/>
                </a:solidFill>
                <a:latin typeface="+mj-lt"/>
              </a:rPr>
              <a:t>зауваження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. В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ній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надаються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короткі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відомості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про автора книги,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розкривається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головна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ідея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твору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та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історія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  <a:latin typeface="+mj-lt"/>
              </a:rPr>
              <a:t>написання</a:t>
            </a:r>
            <a:r>
              <a:rPr lang="ru-RU" b="1" i="1" dirty="0" smtClean="0">
                <a:solidFill>
                  <a:srgbClr val="7030A0"/>
                </a:solidFill>
                <a:latin typeface="+mj-lt"/>
              </a:rPr>
              <a:t>.</a:t>
            </a:r>
            <a:endParaRPr lang="ru-RU" b="1" i="1" dirty="0">
              <a:solidFill>
                <a:srgbClr val="7030A0"/>
              </a:solidFill>
              <a:latin typeface="+mj-lt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rot="21007936">
            <a:off x="1542902" y="1998830"/>
            <a:ext cx="20536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Знаходиться перед основним текстом книги</a:t>
            </a:r>
            <a:r>
              <a:rPr lang="uk-UA" dirty="0" smtClean="0">
                <a:solidFill>
                  <a:srgbClr val="0000FF"/>
                </a:solidFill>
                <a:latin typeface="Rockletter Simple" panose="02000000000000000000" pitchFamily="2" charset="0"/>
              </a:rPr>
              <a:t>.</a:t>
            </a:r>
            <a:endParaRPr lang="ru-RU" dirty="0">
              <a:solidFill>
                <a:srgbClr val="0000FF"/>
              </a:solidFill>
              <a:latin typeface="Rockletter Simpl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79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2263"/>
            <a:ext cx="9143999" cy="688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07904" y="1121273"/>
            <a:ext cx="2736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C00000"/>
                </a:solidFill>
                <a:latin typeface="+mj-lt"/>
              </a:rPr>
              <a:t>Післямова – </a:t>
            </a:r>
            <a:r>
              <a:rPr lang="ru-RU" sz="2000" b="1" i="1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заключне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000" b="1" i="1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роз'яснення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, </a:t>
            </a:r>
            <a:r>
              <a:rPr lang="ru-RU" sz="2000" b="1" i="1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повідомлення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000" b="1" i="1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автора,або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000" b="1" i="1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видавця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Rockletter Simple" panose="02000000000000000000" pitchFamily="2" charset="0"/>
              </a:rPr>
              <a:t>.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Rockletter Simple" panose="02000000000000000000" pitchFamily="2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780928"/>
            <a:ext cx="3133725" cy="3830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116631"/>
            <a:ext cx="4392488" cy="801529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  <a:latin typeface="+mj-lt"/>
              </a:rPr>
              <a:t>                Післямова</a:t>
            </a:r>
            <a:endParaRPr lang="ru-RU" sz="2800" b="1" i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 rot="21049653">
            <a:off x="1304123" y="1921492"/>
            <a:ext cx="2176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Знаходиться в кінці книги.</a:t>
            </a:r>
            <a:endParaRPr lang="ru-RU" sz="2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72" y="3645024"/>
            <a:ext cx="3672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7030A0"/>
                </a:solidFill>
                <a:latin typeface="+mj-lt"/>
              </a:rPr>
              <a:t>Завдання післямови –  дати відповіді на ті питання, які можуть виникнути в процесі читання, доповнити, показати значення книги в сучасному житті. </a:t>
            </a:r>
            <a:endParaRPr lang="ru-RU" b="1" i="1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373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1c191b46af4cc697fd1ff89b083242d2e73855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ayout>
  <Type>Drawing</Type>
  <ChoicesCount>0</ChoicesCount>
  <Orientation>Left</Orientation>
</Layout>
</file>

<file path=customXml/item2.xml><?xml version="1.0" encoding="utf-8"?>
<Layout>
  <Type>YesNo</Type>
  <ChoicesCount>2</ChoicesCount>
  <Orientation>Left</Orientation>
</Layout>
</file>

<file path=customXml/itemProps1.xml><?xml version="1.0" encoding="utf-8"?>
<ds:datastoreItem xmlns:ds="http://schemas.openxmlformats.org/officeDocument/2006/customXml" ds:itemID="{5614FEC4-5ADB-4351-8060-5C5320728E4C}">
  <ds:schemaRefs/>
</ds:datastoreItem>
</file>

<file path=customXml/itemProps2.xml><?xml version="1.0" encoding="utf-8"?>
<ds:datastoreItem xmlns:ds="http://schemas.openxmlformats.org/officeDocument/2006/customXml" ds:itemID="{42840056-1090-470A-A51C-BE3C5F4033A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548</Words>
  <Application>Microsoft Office PowerPoint</Application>
  <PresentationFormat>Екран (4:3)</PresentationFormat>
  <Paragraphs>72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5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User6</dc:creator>
  <cp:lastModifiedBy>user</cp:lastModifiedBy>
  <cp:revision>110</cp:revision>
  <dcterms:created xsi:type="dcterms:W3CDTF">2014-04-08T08:12:35Z</dcterms:created>
  <dcterms:modified xsi:type="dcterms:W3CDTF">2014-05-21T10:25:26Z</dcterms:modified>
</cp:coreProperties>
</file>