
<file path=[Content_Types].xml><?xml version="1.0" encoding="utf-8"?>
<Types xmlns="http://schemas.openxmlformats.org/package/2006/content-types">
  <Default Extension="png" ContentType="image/png"/>
  <Default Extension="wma" ContentType="audio/x-ms-wma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Default Extension="wmv" ContentType="video/x-ms-wmv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3" r:id="rId4"/>
    <p:sldId id="270" r:id="rId5"/>
    <p:sldId id="271" r:id="rId6"/>
    <p:sldId id="272" r:id="rId7"/>
    <p:sldId id="264" r:id="rId8"/>
    <p:sldId id="274" r:id="rId9"/>
    <p:sldId id="267" r:id="rId10"/>
    <p:sldId id="268" r:id="rId11"/>
    <p:sldId id="269" r:id="rId12"/>
    <p:sldId id="266" r:id="rId13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E2FF"/>
    <a:srgbClr val="C25552"/>
    <a:srgbClr val="FF69FF"/>
    <a:srgbClr val="663300"/>
    <a:srgbClr val="CDF2FF"/>
    <a:srgbClr val="89E0FF"/>
    <a:srgbClr val="FFE5FF"/>
    <a:srgbClr val="FF99FF"/>
    <a:srgbClr val="FFB7FF"/>
    <a:srgbClr val="FFC4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06.10.2014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06.10.2014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06.10.2014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06.10.2014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06.10.2014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06.10.2014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06.10.2014</a:t>
            </a:fld>
            <a:endParaRPr lang="uk-UA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06.10.2014</a:t>
            </a:fld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06.10.2014</a:t>
            </a:fld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06.10.2014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A66AE-81F5-474A-B74B-EE41E9320F19}" type="datetimeFigureOut">
              <a:rPr lang="uk-UA" smtClean="0"/>
              <a:t>06.10.2014</a:t>
            </a:fld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0A66AE-81F5-474A-B74B-EE41E9320F19}" type="datetimeFigureOut">
              <a:rPr lang="uk-UA" smtClean="0"/>
              <a:t>06.10.2014</a:t>
            </a:fld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F593F-0D5B-4CF0-BEE2-6583C73E7271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3.mp4"/><Relationship Id="rId1" Type="http://schemas.openxmlformats.org/officeDocument/2006/relationships/video" Target="NULL" TargetMode="External"/><Relationship Id="rId6" Type="http://schemas.openxmlformats.org/officeDocument/2006/relationships/slide" Target="slide2.xml"/><Relationship Id="rId5" Type="http://schemas.openxmlformats.org/officeDocument/2006/relationships/image" Target="../media/image5.gif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5.jpeg"/><Relationship Id="rId7" Type="http://schemas.openxmlformats.org/officeDocument/2006/relationships/image" Target="../media/image18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0.jpeg"/><Relationship Id="rId4" Type="http://schemas.openxmlformats.org/officeDocument/2006/relationships/image" Target="../media/image5.gif"/><Relationship Id="rId9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6" Type="http://schemas.openxmlformats.org/officeDocument/2006/relationships/slide" Target="slide3.xml"/><Relationship Id="rId11" Type="http://schemas.openxmlformats.org/officeDocument/2006/relationships/slide" Target="slide11.xml"/><Relationship Id="rId5" Type="http://schemas.openxmlformats.org/officeDocument/2006/relationships/image" Target="../media/image3.png"/><Relationship Id="rId10" Type="http://schemas.openxmlformats.org/officeDocument/2006/relationships/slide" Target="slide10.xml"/><Relationship Id="rId4" Type="http://schemas.openxmlformats.org/officeDocument/2006/relationships/image" Target="../media/image2.jpg"/><Relationship Id="rId9" Type="http://schemas.openxmlformats.org/officeDocument/2006/relationships/slide" Target="slide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5.gif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5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567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4000">
              <a:srgbClr val="CDF2FF"/>
            </a:gs>
            <a:gs pos="70000">
              <a:srgbClr val="89E0FF"/>
            </a:gs>
            <a:gs pos="92000">
              <a:srgbClr val="00B0F0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421645" y="414383"/>
            <a:ext cx="83359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Правила поведінки з книжками</a:t>
            </a:r>
            <a:endParaRPr lang="uk-UA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Три котёнка. Книжки мы не будем обижать (Развивалка для детей)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6399.0448" end="29518.280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31640" y="1544291"/>
            <a:ext cx="6138681" cy="44644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5" name="Групувати 5"/>
          <p:cNvGrpSpPr/>
          <p:nvPr/>
        </p:nvGrpSpPr>
        <p:grpSpPr>
          <a:xfrm>
            <a:off x="32682" y="0"/>
            <a:ext cx="9144000" cy="7067179"/>
            <a:chOff x="0" y="0"/>
            <a:chExt cx="9144000" cy="7067179"/>
          </a:xfrm>
        </p:grpSpPr>
        <p:pic>
          <p:nvPicPr>
            <p:cNvPr id="6" name="Picture 7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790" y="0"/>
              <a:ext cx="421579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9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580" y="2832"/>
              <a:ext cx="4304892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1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791325" y="1936407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13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791325" y="4714503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1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1933574" y="1936407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3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1933574" y="4714503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7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551" y="6485615"/>
              <a:ext cx="4376489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9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4682" y="6488447"/>
              <a:ext cx="4329768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4" name="Управляющая кнопка: домой 13">
            <a:hlinkClick r:id="rId6" action="ppaction://hlinksldjump" highlightClick="1"/>
          </p:cNvPr>
          <p:cNvSpPr/>
          <p:nvPr/>
        </p:nvSpPr>
        <p:spPr>
          <a:xfrm>
            <a:off x="8172400" y="5949280"/>
            <a:ext cx="552499" cy="536335"/>
          </a:xfrm>
          <a:prstGeom prst="actionButtonHom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74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4000">
              <a:srgbClr val="C25552"/>
            </a:gs>
            <a:gs pos="70000">
              <a:schemeClr val="accent2">
                <a:lumMod val="40000"/>
                <a:lumOff val="60000"/>
              </a:schemeClr>
            </a:gs>
            <a:gs pos="92000">
              <a:schemeClr val="accent2">
                <a:lumMod val="40000"/>
                <a:lumOff val="60000"/>
              </a:schemeClr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кутник 2"/>
          <p:cNvSpPr/>
          <p:nvPr/>
        </p:nvSpPr>
        <p:spPr>
          <a:xfrm>
            <a:off x="3085039" y="142080"/>
            <a:ext cx="300915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4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Як читати?</a:t>
            </a:r>
            <a:endParaRPr lang="uk-UA" sz="36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grpSp>
        <p:nvGrpSpPr>
          <p:cNvPr id="11" name="Групувати 10"/>
          <p:cNvGrpSpPr/>
          <p:nvPr/>
        </p:nvGrpSpPr>
        <p:grpSpPr>
          <a:xfrm>
            <a:off x="4665002" y="588356"/>
            <a:ext cx="4071411" cy="830997"/>
            <a:chOff x="5111291" y="403153"/>
            <a:chExt cx="4071411" cy="830997"/>
          </a:xfrm>
        </p:grpSpPr>
        <p:sp>
          <p:nvSpPr>
            <p:cNvPr id="5" name="Прямокутник 4"/>
            <p:cNvSpPr/>
            <p:nvPr/>
          </p:nvSpPr>
          <p:spPr>
            <a:xfrm>
              <a:off x="5934697" y="403153"/>
              <a:ext cx="3248005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uk-UA" sz="48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Monotype Corsiva" pitchFamily="66" charset="0"/>
                </a:rPr>
                <a:t>Неправильно</a:t>
              </a:r>
            </a:p>
          </p:txBody>
        </p:sp>
        <p:sp>
          <p:nvSpPr>
            <p:cNvPr id="8" name="Стрілка кутом 7"/>
            <p:cNvSpPr/>
            <p:nvPr/>
          </p:nvSpPr>
          <p:spPr>
            <a:xfrm flipV="1">
              <a:off x="5111291" y="692696"/>
              <a:ext cx="982905" cy="239949"/>
            </a:xfrm>
            <a:prstGeom prst="bentArrow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10" name="Групувати 9"/>
          <p:cNvGrpSpPr/>
          <p:nvPr/>
        </p:nvGrpSpPr>
        <p:grpSpPr>
          <a:xfrm>
            <a:off x="569011" y="582374"/>
            <a:ext cx="3722931" cy="830997"/>
            <a:chOff x="346480" y="403153"/>
            <a:chExt cx="3722931" cy="830997"/>
          </a:xfrm>
        </p:grpSpPr>
        <p:sp>
          <p:nvSpPr>
            <p:cNvPr id="4" name="Прямокутник 3"/>
            <p:cNvSpPr/>
            <p:nvPr/>
          </p:nvSpPr>
          <p:spPr>
            <a:xfrm>
              <a:off x="346480" y="403153"/>
              <a:ext cx="2682145" cy="83099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4800" b="1" dirty="0">
                  <a:ln w="17780" cmpd="sng">
                    <a:solidFill>
                      <a:schemeClr val="accent1">
                        <a:tint val="3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63000"/>
                          <a:sat val="105000"/>
                        </a:schemeClr>
                      </a:gs>
                      <a:gs pos="90000">
                        <a:schemeClr val="accent1">
                          <a:shade val="50000"/>
                          <a:satMod val="100000"/>
                        </a:schemeClr>
                      </a:gs>
                    </a:gsLst>
                    <a:lin ang="5400000"/>
                  </a:gra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  <a:latin typeface="Monotype Corsiva" pitchFamily="66" charset="0"/>
                </a:rPr>
                <a:t>Правильно</a:t>
              </a:r>
            </a:p>
          </p:txBody>
        </p:sp>
        <p:sp>
          <p:nvSpPr>
            <p:cNvPr id="9" name="Стрілка кутом 8"/>
            <p:cNvSpPr/>
            <p:nvPr/>
          </p:nvSpPr>
          <p:spPr>
            <a:xfrm flipH="1" flipV="1">
              <a:off x="3086506" y="692696"/>
              <a:ext cx="982905" cy="239949"/>
            </a:xfrm>
            <a:prstGeom prst="bentArrow">
              <a:avLst/>
            </a:prstGeom>
            <a:solidFill>
              <a:schemeClr val="bg1"/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Групувати 15"/>
          <p:cNvGrpSpPr/>
          <p:nvPr/>
        </p:nvGrpSpPr>
        <p:grpSpPr>
          <a:xfrm>
            <a:off x="2105341" y="1844824"/>
            <a:ext cx="4968552" cy="3304089"/>
            <a:chOff x="1835697" y="1322387"/>
            <a:chExt cx="4968552" cy="3304089"/>
          </a:xfrm>
        </p:grpSpPr>
        <p:pic>
          <p:nvPicPr>
            <p:cNvPr id="7171" name="Picture 3" descr="http://www.kazan.aif.ru/pictures/201210/1-2(5)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7" y="1322388"/>
              <a:ext cx="4968552" cy="3304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Прямокутник 14"/>
            <p:cNvSpPr/>
            <p:nvPr/>
          </p:nvSpPr>
          <p:spPr>
            <a:xfrm>
              <a:off x="1849484" y="1322387"/>
              <a:ext cx="3058850" cy="64633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uk-UA" sz="3600" i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228600">
                      <a:schemeClr val="accent5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Monotype Corsiva" pitchFamily="66" charset="0"/>
                </a:rPr>
                <a:t>Читати лежачи</a:t>
              </a:r>
              <a:endParaRPr lang="uk-UA" sz="36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  <p:grpSp>
        <p:nvGrpSpPr>
          <p:cNvPr id="17" name="Групувати 5"/>
          <p:cNvGrpSpPr/>
          <p:nvPr/>
        </p:nvGrpSpPr>
        <p:grpSpPr>
          <a:xfrm>
            <a:off x="32682" y="0"/>
            <a:ext cx="9144000" cy="7067179"/>
            <a:chOff x="0" y="0"/>
            <a:chExt cx="9144000" cy="7067179"/>
          </a:xfrm>
        </p:grpSpPr>
        <p:pic>
          <p:nvPicPr>
            <p:cNvPr id="18" name="Picture 7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790" y="0"/>
              <a:ext cx="421579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9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580" y="2832"/>
              <a:ext cx="4304892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11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791325" y="1936407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13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791325" y="4714503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11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1933574" y="1936407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13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1933574" y="4714503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7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551" y="6485615"/>
              <a:ext cx="4376489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9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4682" y="6488447"/>
              <a:ext cx="4329768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" name="Группа 1"/>
          <p:cNvGrpSpPr/>
          <p:nvPr/>
        </p:nvGrpSpPr>
        <p:grpSpPr>
          <a:xfrm>
            <a:off x="2854364" y="1527462"/>
            <a:ext cx="3565999" cy="4790986"/>
            <a:chOff x="280735" y="1358910"/>
            <a:chExt cx="2730508" cy="3957069"/>
          </a:xfrm>
        </p:grpSpPr>
        <p:pic>
          <p:nvPicPr>
            <p:cNvPr id="7174" name="Picture 6" descr="http://static2.aif.ru/pictures/201210/1(72)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6480" y="1358910"/>
              <a:ext cx="2641344" cy="39570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Прямокутник 14"/>
            <p:cNvSpPr/>
            <p:nvPr/>
          </p:nvSpPr>
          <p:spPr>
            <a:xfrm>
              <a:off x="280735" y="4832990"/>
              <a:ext cx="2730508" cy="4829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3200" i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228600">
                      <a:schemeClr val="accent5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Monotype Corsiva" pitchFamily="66" charset="0"/>
                </a:rPr>
                <a:t>Читати за столом</a:t>
              </a:r>
              <a:endParaRPr lang="uk-UA" sz="32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1985115" y="1527462"/>
            <a:ext cx="5209004" cy="3928539"/>
            <a:chOff x="1985115" y="1527462"/>
            <a:chExt cx="5209004" cy="3928539"/>
          </a:xfrm>
        </p:grpSpPr>
        <p:pic>
          <p:nvPicPr>
            <p:cNvPr id="7176" name="Picture 8" descr="http://data.photo.sibnet.ru/upload/imggreat/129311214502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223" t="5071" r="3390" b="19386"/>
            <a:stretch/>
          </p:blipFill>
          <p:spPr bwMode="auto">
            <a:xfrm>
              <a:off x="1985115" y="1527462"/>
              <a:ext cx="5209004" cy="38186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Прямокутник 14"/>
            <p:cNvSpPr/>
            <p:nvPr/>
          </p:nvSpPr>
          <p:spPr>
            <a:xfrm>
              <a:off x="2003873" y="4255672"/>
              <a:ext cx="5088778" cy="120032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uk-UA" sz="3600" i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228600">
                      <a:schemeClr val="accent5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Monotype Corsiva" pitchFamily="66" charset="0"/>
                </a:rPr>
                <a:t>Тримати книжку на відстані 20-30 см.</a:t>
              </a:r>
              <a:endParaRPr lang="uk-UA" sz="36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1500262" y="1512546"/>
            <a:ext cx="6096000" cy="4638675"/>
            <a:chOff x="1500262" y="865865"/>
            <a:chExt cx="6096000" cy="4638675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00262" y="865865"/>
              <a:ext cx="6096000" cy="4638675"/>
            </a:xfrm>
            <a:prstGeom prst="rect">
              <a:avLst/>
            </a:prstGeom>
          </p:spPr>
        </p:pic>
        <p:sp>
          <p:nvSpPr>
            <p:cNvPr id="29" name="Прямокутник 14"/>
            <p:cNvSpPr/>
            <p:nvPr/>
          </p:nvSpPr>
          <p:spPr>
            <a:xfrm>
              <a:off x="1950923" y="4748115"/>
              <a:ext cx="4920314" cy="70788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uk-UA" sz="4000" i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228600">
                      <a:schemeClr val="accent5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Monotype Corsiva" pitchFamily="66" charset="0"/>
                </a:rPr>
                <a:t>Читати </a:t>
              </a:r>
              <a:r>
                <a:rPr lang="uk-UA" sz="4000" i="1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228600">
                      <a:schemeClr val="accent5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Monotype Corsiva" pitchFamily="66" charset="0"/>
                </a:rPr>
                <a:t> </a:t>
              </a:r>
              <a:r>
                <a:rPr lang="uk-UA" sz="4000" i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228600">
                      <a:schemeClr val="accent5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Monotype Corsiva" pitchFamily="66" charset="0"/>
                </a:rPr>
                <a:t>з ліхтариком</a:t>
              </a:r>
              <a:endParaRPr lang="uk-UA" sz="4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2167846" y="2005322"/>
            <a:ext cx="5045119" cy="3470374"/>
            <a:chOff x="2167846" y="2005322"/>
            <a:chExt cx="5045119" cy="3470374"/>
          </a:xfrm>
        </p:grpSpPr>
        <p:pic>
          <p:nvPicPr>
            <p:cNvPr id="1027" name="Picture 3" descr="G:\медіаурок\i (3)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7846" y="2005322"/>
              <a:ext cx="5045119" cy="3450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Прямокутник 14"/>
            <p:cNvSpPr/>
            <p:nvPr/>
          </p:nvSpPr>
          <p:spPr>
            <a:xfrm>
              <a:off x="2167846" y="4952476"/>
              <a:ext cx="5016001" cy="523220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uk-UA" sz="2800" i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228600">
                      <a:schemeClr val="accent5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Monotype Corsiva" pitchFamily="66" charset="0"/>
                </a:rPr>
                <a:t>Читати  з хатніми улюбленцями</a:t>
              </a:r>
              <a:endParaRPr lang="uk-UA" sz="28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  <p:sp>
        <p:nvSpPr>
          <p:cNvPr id="36" name="Управляющая кнопка: домой 35">
            <a:hlinkClick r:id="rId9" action="ppaction://hlinksldjump" highlightClick="1"/>
          </p:cNvPr>
          <p:cNvSpPr/>
          <p:nvPr/>
        </p:nvSpPr>
        <p:spPr>
          <a:xfrm>
            <a:off x="8172400" y="5949280"/>
            <a:ext cx="552499" cy="536335"/>
          </a:xfrm>
          <a:prstGeom prst="actionButtonHome">
            <a:avLst/>
          </a:prstGeom>
          <a:solidFill>
            <a:srgbClr val="C25552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>
            <a:off x="2928056" y="1619601"/>
            <a:ext cx="3978879" cy="4644092"/>
            <a:chOff x="2928056" y="1619601"/>
            <a:chExt cx="3978879" cy="4644092"/>
          </a:xfrm>
        </p:grpSpPr>
        <p:pic>
          <p:nvPicPr>
            <p:cNvPr id="1026" name="Picture 2" descr="http://pazitiff.info/uploads/posts/2013-04/thumbs/1364926754_motivator-46956.jpg"/>
            <p:cNvPicPr>
              <a:picLocks noChangeAspect="1" noChangeArrowheads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4" t="2756" r="3422" b="12087"/>
            <a:stretch/>
          </p:blipFill>
          <p:spPr bwMode="auto">
            <a:xfrm>
              <a:off x="2928056" y="1619601"/>
              <a:ext cx="3502223" cy="46067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Прямокутник 14"/>
            <p:cNvSpPr/>
            <p:nvPr/>
          </p:nvSpPr>
          <p:spPr>
            <a:xfrm>
              <a:off x="3169551" y="5678918"/>
              <a:ext cx="3737384" cy="58477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r>
                <a:rPr lang="uk-UA" sz="3200" i="1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glow rad="228600">
                      <a:schemeClr val="accent5">
                        <a:satMod val="175000"/>
                        <a:alpha val="40000"/>
                      </a:schemeClr>
                    </a:glow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Monotype Corsiva" pitchFamily="66" charset="0"/>
                </a:rPr>
                <a:t>Читати  у тиші</a:t>
              </a:r>
              <a:endParaRPr lang="uk-UA" sz="32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67852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22222E-6 L 0.32101 -0.23032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42" y="-1152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1.60962E-6 L -0.34566 -0.27127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92" y="-13575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10823E-6 L -0.34045 0.00138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031" y="69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6.29047E-7 L 0.33333 -0.00624 " pathEditMode="relative" rAng="0" ptsTypes="AA"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667" y="-324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4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4.13506E-6 L 0.31771 0.25878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85" y="12928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81036E-7 L -0.37014 0.23057 " pathEditMode="relative" rAng="0" ptsTypes="AA">
                                      <p:cBhvr>
                                        <p:cTn id="8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07" y="11517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6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8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0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4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увати 5"/>
          <p:cNvGrpSpPr/>
          <p:nvPr/>
        </p:nvGrpSpPr>
        <p:grpSpPr>
          <a:xfrm>
            <a:off x="32682" y="0"/>
            <a:ext cx="9144000" cy="7067179"/>
            <a:chOff x="0" y="0"/>
            <a:chExt cx="9144000" cy="7067179"/>
          </a:xfrm>
        </p:grpSpPr>
        <p:pic>
          <p:nvPicPr>
            <p:cNvPr id="4" name="Picture 7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790" y="0"/>
              <a:ext cx="421579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9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580" y="2832"/>
              <a:ext cx="4304892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11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791325" y="1936407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3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791325" y="4714503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1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1933574" y="1936407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13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1933574" y="4714503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7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551" y="6485615"/>
              <a:ext cx="4376489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9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4682" y="6488447"/>
              <a:ext cx="4329768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Прямокутник 2"/>
          <p:cNvSpPr/>
          <p:nvPr/>
        </p:nvSpPr>
        <p:spPr>
          <a:xfrm>
            <a:off x="2018239" y="400968"/>
            <a:ext cx="51427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Домашнє завдання</a:t>
            </a:r>
            <a:endParaRPr lang="uk-UA" sz="4000" dirty="0" smtClean="0">
              <a:ln w="18415" cmpd="sng">
                <a:solidFill>
                  <a:srgbClr val="C00000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bg1">
                    <a:alpha val="6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99592" y="1844824"/>
            <a:ext cx="74888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Розкажіть</a:t>
            </a:r>
            <a:r>
              <a:rPr lang="uk-UA" sz="2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uk-UA" sz="3600" b="1" i="1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 сьогоднішню пригоду батькам та проведіть їм віртуальну екскурсію  бібліотекою. Для цього скористайтесь </a:t>
            </a:r>
            <a:r>
              <a:rPr lang="uk-UA" sz="3600" b="1" i="1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сайтом в </a:t>
            </a:r>
            <a:r>
              <a:rPr lang="uk-UA" sz="3600" b="1" i="1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</a:t>
            </a:r>
            <a:r>
              <a:rPr lang="uk-UA" sz="3600" b="1" i="1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нтернеті</a:t>
            </a:r>
            <a:r>
              <a:rPr lang="uk-UA" sz="3600" b="1" i="1" dirty="0" smtClean="0">
                <a:ln w="11430"/>
                <a:solidFill>
                  <a:schemeClr val="accent5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ru-RU" sz="3600" b="1" i="1" dirty="0">
              <a:ln w="11430"/>
              <a:solidFill>
                <a:schemeClr val="accent5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9613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3" t="8350" r="7992" b="10707"/>
          <a:stretch/>
        </p:blipFill>
        <p:spPr>
          <a:xfrm>
            <a:off x="1075957" y="62601"/>
            <a:ext cx="7300410" cy="6877032"/>
          </a:xfrm>
          <a:prstGeom prst="rect">
            <a:avLst/>
          </a:prstGeom>
        </p:spPr>
      </p:pic>
      <p:sp>
        <p:nvSpPr>
          <p:cNvPr id="7" name="Овал 6">
            <a:hlinkClick r:id="rId6" action="ppaction://hlinksldjump"/>
          </p:cNvPr>
          <p:cNvSpPr/>
          <p:nvPr/>
        </p:nvSpPr>
        <p:spPr>
          <a:xfrm>
            <a:off x="2627784" y="1052170"/>
            <a:ext cx="1080120" cy="108012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>
            <a:hlinkClick r:id="rId7" action="ppaction://hlinksldjump"/>
          </p:cNvPr>
          <p:cNvSpPr/>
          <p:nvPr/>
        </p:nvSpPr>
        <p:spPr>
          <a:xfrm>
            <a:off x="4860032" y="664510"/>
            <a:ext cx="1080120" cy="108012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>
            <a:hlinkClick r:id="rId8" action="ppaction://hlinksldjump"/>
          </p:cNvPr>
          <p:cNvSpPr/>
          <p:nvPr/>
        </p:nvSpPr>
        <p:spPr>
          <a:xfrm>
            <a:off x="6516216" y="2284690"/>
            <a:ext cx="1080120" cy="108012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>
            <a:hlinkClick r:id="rId9" action="ppaction://hlinksldjump"/>
          </p:cNvPr>
          <p:cNvSpPr/>
          <p:nvPr/>
        </p:nvSpPr>
        <p:spPr>
          <a:xfrm>
            <a:off x="6300192" y="4293096"/>
            <a:ext cx="1080120" cy="108012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>
            <a:hlinkClick r:id="rId10" action="ppaction://hlinksldjump"/>
          </p:cNvPr>
          <p:cNvSpPr/>
          <p:nvPr/>
        </p:nvSpPr>
        <p:spPr>
          <a:xfrm>
            <a:off x="4716408" y="5404768"/>
            <a:ext cx="1080120" cy="108012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>
            <a:hlinkClick r:id="rId11" action="ppaction://hlinksldjump"/>
          </p:cNvPr>
          <p:cNvSpPr/>
          <p:nvPr/>
        </p:nvSpPr>
        <p:spPr>
          <a:xfrm>
            <a:off x="2630023" y="5085184"/>
            <a:ext cx="1080120" cy="108012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>
            <a:hlinkClick r:id="rId12" action="ppaction://hlinksldjump"/>
          </p:cNvPr>
          <p:cNvSpPr/>
          <p:nvPr/>
        </p:nvSpPr>
        <p:spPr>
          <a:xfrm>
            <a:off x="1563262" y="3068960"/>
            <a:ext cx="1080120" cy="108012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Без имени_0001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8335424" y="594482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28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860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24000">
              <a:schemeClr val="accent4">
                <a:lumMod val="60000"/>
                <a:lumOff val="40000"/>
              </a:schemeClr>
            </a:gs>
            <a:gs pos="52000">
              <a:schemeClr val="accent4">
                <a:lumMod val="40000"/>
                <a:lumOff val="60000"/>
              </a:schemeClr>
            </a:gs>
            <a:gs pos="94000">
              <a:srgbClr val="7030A0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увати 5"/>
          <p:cNvGrpSpPr/>
          <p:nvPr/>
        </p:nvGrpSpPr>
        <p:grpSpPr>
          <a:xfrm>
            <a:off x="32682" y="0"/>
            <a:ext cx="9144000" cy="7067179"/>
            <a:chOff x="0" y="0"/>
            <a:chExt cx="9144000" cy="7067179"/>
          </a:xfrm>
        </p:grpSpPr>
        <p:pic>
          <p:nvPicPr>
            <p:cNvPr id="7" name="Picture 7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790" y="0"/>
              <a:ext cx="421579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9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580" y="2832"/>
              <a:ext cx="4304892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11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791325" y="1936407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3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791325" y="4714503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1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1933574" y="1936407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3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1933574" y="4714503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7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551" y="6485615"/>
              <a:ext cx="4376489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9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4682" y="6488447"/>
              <a:ext cx="4329768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" name="сова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0" y="114300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515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4000">
              <a:schemeClr val="accent4">
                <a:lumMod val="60000"/>
                <a:lumOff val="40000"/>
              </a:schemeClr>
            </a:gs>
            <a:gs pos="52000">
              <a:schemeClr val="accent4">
                <a:lumMod val="40000"/>
                <a:lumOff val="60000"/>
              </a:schemeClr>
            </a:gs>
            <a:gs pos="94000">
              <a:srgbClr val="7030A0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386291" y="698798"/>
            <a:ext cx="8428846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</a:t>
            </a:r>
            <a:r>
              <a:rPr lang="en-US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</a:t>
            </a:r>
            <a:r>
              <a:rPr lang="uk-UA" sz="28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uk-UA" sz="2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Бібліотека </a:t>
            </a:r>
            <a:r>
              <a:rPr lang="uk-UA" sz="24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сьогодні - це </a:t>
            </a:r>
            <a:r>
              <a:rPr lang="uk-UA" sz="2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лише </a:t>
            </a:r>
            <a:r>
              <a:rPr lang="uk-UA" sz="24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сховище, </a:t>
            </a:r>
            <a:endParaRPr lang="en-US" sz="2400" b="1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uk-UA" sz="2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 </a:t>
            </a:r>
            <a:r>
              <a:rPr lang="uk-UA" sz="24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 </a:t>
            </a:r>
            <a:r>
              <a:rPr lang="uk-UA" sz="2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місце </a:t>
            </a:r>
            <a:r>
              <a:rPr lang="uk-UA" sz="24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навчання, </a:t>
            </a:r>
            <a:r>
              <a:rPr lang="uk-UA" sz="2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змістовного</a:t>
            </a:r>
            <a:r>
              <a:rPr lang="uk-UA" sz="2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uk-UA" sz="2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відпочинку та спілкування </a:t>
            </a:r>
            <a:endParaRPr lang="uk-UA" sz="2400" b="1" i="1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uk-UA" sz="2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для </a:t>
            </a:r>
            <a:r>
              <a:rPr lang="uk-UA" sz="24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тебе </a:t>
            </a:r>
            <a:r>
              <a:rPr lang="uk-UA" sz="24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і </a:t>
            </a:r>
            <a:r>
              <a:rPr lang="uk-UA" sz="24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твоїх однолітків.</a:t>
            </a:r>
          </a:p>
        </p:txBody>
      </p:sp>
      <p:sp>
        <p:nvSpPr>
          <p:cNvPr id="2" name="Стрілка вправо 1"/>
          <p:cNvSpPr/>
          <p:nvPr/>
        </p:nvSpPr>
        <p:spPr>
          <a:xfrm>
            <a:off x="3779912" y="580702"/>
            <a:ext cx="924923" cy="288032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 descr="http://www.stacymakescents.com/wp-content/uploads/librar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492896"/>
            <a:ext cx="5149542" cy="38621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кутник 2"/>
          <p:cNvSpPr/>
          <p:nvPr/>
        </p:nvSpPr>
        <p:spPr>
          <a:xfrm>
            <a:off x="659084" y="401553"/>
            <a:ext cx="2914580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b="1" u="sng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БІБЛІОТЕКА</a:t>
            </a:r>
            <a:endParaRPr lang="ru-RU" sz="3600" b="1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4860032" y="493885"/>
            <a:ext cx="24081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2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 сховище книг »</a:t>
            </a:r>
          </a:p>
        </p:txBody>
      </p:sp>
      <p:grpSp>
        <p:nvGrpSpPr>
          <p:cNvPr id="7" name="Групувати 6"/>
          <p:cNvGrpSpPr/>
          <p:nvPr/>
        </p:nvGrpSpPr>
        <p:grpSpPr>
          <a:xfrm>
            <a:off x="0" y="0"/>
            <a:ext cx="9144000" cy="7067179"/>
            <a:chOff x="0" y="0"/>
            <a:chExt cx="9144000" cy="7067179"/>
          </a:xfrm>
        </p:grpSpPr>
        <p:pic>
          <p:nvPicPr>
            <p:cNvPr id="8" name="Picture 7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790" y="0"/>
              <a:ext cx="421579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9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580" y="2832"/>
              <a:ext cx="4304892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1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791325" y="1936407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3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791325" y="4714503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1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1933574" y="1936407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3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1933574" y="4714503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7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551" y="6485615"/>
              <a:ext cx="4376489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9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4682" y="6488447"/>
              <a:ext cx="4329768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96002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4000">
              <a:schemeClr val="accent4">
                <a:lumMod val="60000"/>
                <a:lumOff val="40000"/>
              </a:schemeClr>
            </a:gs>
            <a:gs pos="52000">
              <a:schemeClr val="accent4">
                <a:lumMod val="40000"/>
                <a:lumOff val="60000"/>
              </a:schemeClr>
            </a:gs>
            <a:gs pos="94000">
              <a:srgbClr val="7030A0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598750" y="396265"/>
            <a:ext cx="8163581" cy="20313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</a:pPr>
            <a:r>
              <a:rPr lang="en-US" sz="2800" i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       </a:t>
            </a:r>
            <a:r>
              <a:rPr lang="ru-RU" sz="2800" b="1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працівник</a:t>
            </a:r>
            <a:r>
              <a:rPr lang="ru-RU" sz="28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b="1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бібліотеки</a:t>
            </a:r>
            <a:r>
              <a:rPr lang="ru-RU" sz="28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800" b="1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який</a:t>
            </a:r>
            <a:endParaRPr lang="ru-RU" sz="2800" b="1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>
              <a:lnSpc>
                <a:spcPct val="150000"/>
              </a:lnSpc>
            </a:pPr>
            <a:r>
              <a:rPr lang="ru-RU" sz="2800" b="1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допомогає</a:t>
            </a:r>
            <a:r>
              <a:rPr lang="ru-RU" sz="28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b="1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читачам</a:t>
            </a:r>
            <a:r>
              <a:rPr lang="ru-RU" sz="2800" b="1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у </a:t>
            </a:r>
            <a:r>
              <a:rPr lang="ru-RU" sz="2800" b="1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виборі</a:t>
            </a:r>
            <a:r>
              <a:rPr lang="ru-RU" sz="28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книг та </a:t>
            </a:r>
            <a:r>
              <a:rPr lang="ru-RU" sz="2800" b="1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журналів</a:t>
            </a:r>
            <a:r>
              <a:rPr lang="ru-RU" sz="28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ru-RU" sz="2800" b="1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видає</a:t>
            </a:r>
            <a:r>
              <a:rPr lang="ru-RU" sz="28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b="1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їх</a:t>
            </a:r>
            <a:r>
              <a:rPr lang="ru-RU" sz="28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і </a:t>
            </a:r>
            <a:r>
              <a:rPr lang="ru-RU" sz="2800" b="1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слідкує</a:t>
            </a:r>
            <a:r>
              <a:rPr lang="ru-RU" sz="28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за </a:t>
            </a:r>
            <a:r>
              <a:rPr lang="ru-RU" sz="2800" b="1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вчасним</a:t>
            </a:r>
            <a:r>
              <a:rPr lang="ru-RU" sz="28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b="1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поверненням</a:t>
            </a:r>
            <a:r>
              <a:rPr lang="ru-RU" sz="28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</a:p>
        </p:txBody>
      </p:sp>
      <p:pic>
        <p:nvPicPr>
          <p:cNvPr id="3" name="Picture 4" descr="http://img.ehowcdn.com/article-new/ehow/images/a00/07/pg/become-librarian-800x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572" y="2780928"/>
            <a:ext cx="4896544" cy="36704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ілка вправо 4"/>
          <p:cNvSpPr/>
          <p:nvPr/>
        </p:nvSpPr>
        <p:spPr>
          <a:xfrm>
            <a:off x="2840319" y="658483"/>
            <a:ext cx="924923" cy="288032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кутник 1"/>
          <p:cNvSpPr/>
          <p:nvPr/>
        </p:nvSpPr>
        <p:spPr>
          <a:xfrm>
            <a:off x="537877" y="425754"/>
            <a:ext cx="2371162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600" b="1" u="sng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Бібліотекар</a:t>
            </a:r>
            <a:r>
              <a:rPr lang="uk-UA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 </a:t>
            </a:r>
            <a:endParaRPr lang="ru-RU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6" name="Групувати 5"/>
          <p:cNvGrpSpPr/>
          <p:nvPr/>
        </p:nvGrpSpPr>
        <p:grpSpPr>
          <a:xfrm>
            <a:off x="0" y="0"/>
            <a:ext cx="9144000" cy="7067179"/>
            <a:chOff x="0" y="0"/>
            <a:chExt cx="9144000" cy="7067179"/>
          </a:xfrm>
        </p:grpSpPr>
        <p:pic>
          <p:nvPicPr>
            <p:cNvPr id="7" name="Picture 7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790" y="0"/>
              <a:ext cx="421579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9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580" y="2832"/>
              <a:ext cx="4304892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11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791325" y="1936407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3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791325" y="4714503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1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1933574" y="1936407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3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1933574" y="4714503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7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551" y="6485615"/>
              <a:ext cx="4376489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9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4682" y="6488447"/>
              <a:ext cx="4329768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118516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4000">
              <a:schemeClr val="accent4">
                <a:lumMod val="60000"/>
                <a:lumOff val="40000"/>
              </a:schemeClr>
            </a:gs>
            <a:gs pos="52000">
              <a:schemeClr val="accent4">
                <a:lumMod val="40000"/>
                <a:lumOff val="60000"/>
              </a:schemeClr>
            </a:gs>
            <a:gs pos="94000">
              <a:srgbClr val="7030A0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2688610" y="616332"/>
            <a:ext cx="637252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24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відвідувач або користувач бібліотеки</a:t>
            </a:r>
            <a:r>
              <a:rPr lang="uk-UA" sz="2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</a:p>
        </p:txBody>
      </p:sp>
      <p:sp>
        <p:nvSpPr>
          <p:cNvPr id="3" name="Стрілка вправо 2"/>
          <p:cNvSpPr/>
          <p:nvPr/>
        </p:nvSpPr>
        <p:spPr>
          <a:xfrm>
            <a:off x="2051720" y="775842"/>
            <a:ext cx="924923" cy="288032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http://nv86.ru/upload/iblock/e2c/e2c65e0e661ef66ab129fcc9f84fbd2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820072"/>
            <a:ext cx="6096000" cy="43624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кутник 1"/>
          <p:cNvSpPr/>
          <p:nvPr/>
        </p:nvSpPr>
        <p:spPr>
          <a:xfrm>
            <a:off x="395536" y="493221"/>
            <a:ext cx="1537600" cy="707886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000" b="1" u="sng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Читач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grpSp>
        <p:nvGrpSpPr>
          <p:cNvPr id="6" name="Групувати 5"/>
          <p:cNvGrpSpPr/>
          <p:nvPr/>
        </p:nvGrpSpPr>
        <p:grpSpPr>
          <a:xfrm>
            <a:off x="0" y="0"/>
            <a:ext cx="9144000" cy="7067179"/>
            <a:chOff x="0" y="0"/>
            <a:chExt cx="9144000" cy="7067179"/>
          </a:xfrm>
        </p:grpSpPr>
        <p:pic>
          <p:nvPicPr>
            <p:cNvPr id="7" name="Picture 7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790" y="0"/>
              <a:ext cx="421579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9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580" y="2832"/>
              <a:ext cx="4304892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11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791325" y="1936407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3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791325" y="4714503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11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1933574" y="1936407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13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1933574" y="4714503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7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551" y="6485615"/>
              <a:ext cx="4376489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9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4682" y="6488447"/>
              <a:ext cx="4329768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172400" y="5949280"/>
            <a:ext cx="552499" cy="536335"/>
          </a:xfrm>
          <a:prstGeom prst="actionButtonHom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815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4000">
              <a:srgbClr val="FFD08B"/>
            </a:gs>
            <a:gs pos="61000">
              <a:srgbClr val="FFC44F"/>
            </a:gs>
            <a:gs pos="92000">
              <a:srgbClr val="FF9900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2565710" y="327939"/>
            <a:ext cx="45608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Які є бібліотеки</a:t>
            </a:r>
            <a:r>
              <a:rPr lang="uk-UA" sz="4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?</a:t>
            </a:r>
          </a:p>
        </p:txBody>
      </p:sp>
      <p:grpSp>
        <p:nvGrpSpPr>
          <p:cNvPr id="3" name="Групувати 2"/>
          <p:cNvGrpSpPr/>
          <p:nvPr/>
        </p:nvGrpSpPr>
        <p:grpSpPr>
          <a:xfrm>
            <a:off x="807861" y="1382792"/>
            <a:ext cx="2952328" cy="2655202"/>
            <a:chOff x="1043608" y="875621"/>
            <a:chExt cx="2952328" cy="2757655"/>
          </a:xfrm>
        </p:grpSpPr>
        <p:pic>
          <p:nvPicPr>
            <p:cNvPr id="1026" name="Picture 2" descr="C:\Users\ML\Desktop\медіаурок\378318_555806214463410_253516806_n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3608" y="875621"/>
              <a:ext cx="2952328" cy="2214246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кутник 6"/>
            <p:cNvSpPr/>
            <p:nvPr/>
          </p:nvSpPr>
          <p:spPr>
            <a:xfrm>
              <a:off x="1351051" y="3089867"/>
              <a:ext cx="2243430" cy="54340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uk-UA" sz="2800" i="1" dirty="0" smtClean="0">
                  <a:ln w="11430"/>
                  <a:solidFill>
                    <a:srgbClr val="00B0F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Monotype Corsiva" pitchFamily="66" charset="0"/>
                </a:rPr>
                <a:t>дитяча</a:t>
              </a:r>
              <a:endParaRPr lang="uk-UA" sz="2800" i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  <p:grpSp>
        <p:nvGrpSpPr>
          <p:cNvPr id="4" name="Групувати 3"/>
          <p:cNvGrpSpPr/>
          <p:nvPr/>
        </p:nvGrpSpPr>
        <p:grpSpPr>
          <a:xfrm>
            <a:off x="5557580" y="1328738"/>
            <a:ext cx="2892892" cy="2709256"/>
            <a:chOff x="5279508" y="923353"/>
            <a:chExt cx="2892892" cy="2813794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163"/>
            <a:stretch/>
          </p:blipFill>
          <p:spPr bwMode="auto">
            <a:xfrm>
              <a:off x="5279508" y="923353"/>
              <a:ext cx="2892892" cy="2289623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8" name="Прямокутник 7"/>
            <p:cNvSpPr/>
            <p:nvPr/>
          </p:nvSpPr>
          <p:spPr>
            <a:xfrm>
              <a:off x="5534701" y="3193738"/>
              <a:ext cx="2243430" cy="54340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uk-UA" sz="2800" i="1" dirty="0" smtClean="0">
                  <a:ln w="11430"/>
                  <a:solidFill>
                    <a:srgbClr val="00B0F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Monotype Corsiva" pitchFamily="66" charset="0"/>
                </a:rPr>
                <a:t>шкільна</a:t>
              </a:r>
              <a:endParaRPr lang="uk-UA" sz="2800" i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  <p:grpSp>
        <p:nvGrpSpPr>
          <p:cNvPr id="5" name="Групувати 4"/>
          <p:cNvGrpSpPr/>
          <p:nvPr/>
        </p:nvGrpSpPr>
        <p:grpSpPr>
          <a:xfrm>
            <a:off x="2701340" y="4044874"/>
            <a:ext cx="3628480" cy="2554426"/>
            <a:chOff x="2771800" y="3861048"/>
            <a:chExt cx="3628480" cy="2652990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1800" y="3861048"/>
              <a:ext cx="3628480" cy="2109581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9" name="Прямокутник 8"/>
            <p:cNvSpPr/>
            <p:nvPr/>
          </p:nvSpPr>
          <p:spPr>
            <a:xfrm>
              <a:off x="3464325" y="5970629"/>
              <a:ext cx="2243430" cy="54340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uk-UA" sz="2800" i="1" dirty="0" smtClean="0">
                  <a:ln w="11430"/>
                  <a:solidFill>
                    <a:srgbClr val="00B0F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Monotype Corsiva" pitchFamily="66" charset="0"/>
                </a:rPr>
                <a:t>домашня</a:t>
              </a:r>
              <a:endParaRPr lang="uk-UA" sz="2800" i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endParaRPr>
            </a:p>
          </p:txBody>
        </p:sp>
      </p:grpSp>
      <p:grpSp>
        <p:nvGrpSpPr>
          <p:cNvPr id="6" name="Групувати 5"/>
          <p:cNvGrpSpPr/>
          <p:nvPr/>
        </p:nvGrpSpPr>
        <p:grpSpPr>
          <a:xfrm>
            <a:off x="0" y="0"/>
            <a:ext cx="9144000" cy="7067179"/>
            <a:chOff x="0" y="0"/>
            <a:chExt cx="9144000" cy="7067179"/>
          </a:xfrm>
        </p:grpSpPr>
        <p:pic>
          <p:nvPicPr>
            <p:cNvPr id="1031" name="Picture 7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790" y="0"/>
              <a:ext cx="421579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3" name="Picture 9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580" y="2832"/>
              <a:ext cx="4304892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791325" y="1936407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7" name="Picture 13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791325" y="4714503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11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1933574" y="1936407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13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1933574" y="4714503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7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551" y="6485615"/>
              <a:ext cx="4376489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9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4682" y="6488447"/>
              <a:ext cx="4329768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1" name="Управляющая кнопка: домой 20">
            <a:hlinkClick r:id="rId6" action="ppaction://hlinksldjump" highlightClick="1"/>
          </p:cNvPr>
          <p:cNvSpPr/>
          <p:nvPr/>
        </p:nvSpPr>
        <p:spPr>
          <a:xfrm>
            <a:off x="8172400" y="5949280"/>
            <a:ext cx="552499" cy="536335"/>
          </a:xfrm>
          <a:prstGeom prst="actionButtonHom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409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Групувати 64"/>
          <p:cNvGrpSpPr/>
          <p:nvPr/>
        </p:nvGrpSpPr>
        <p:grpSpPr>
          <a:xfrm>
            <a:off x="-25669" y="2832"/>
            <a:ext cx="9144000" cy="7067179"/>
            <a:chOff x="0" y="0"/>
            <a:chExt cx="9144000" cy="7067179"/>
          </a:xfrm>
        </p:grpSpPr>
        <p:pic>
          <p:nvPicPr>
            <p:cNvPr id="66" name="Picture 7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790" y="0"/>
              <a:ext cx="421579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7" name="Picture 9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580" y="2832"/>
              <a:ext cx="4304892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8" name="Picture 11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791325" y="1936407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" name="Picture 13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791325" y="4714503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0" name="Picture 11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1933574" y="1936407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" name="Picture 13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1933574" y="4714503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2" name="Picture 7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551" y="6485615"/>
              <a:ext cx="4376489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3" name="Picture 9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4682" y="6488447"/>
              <a:ext cx="4329768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 useBgFill="1">
        <p:nvSpPr>
          <p:cNvPr id="47" name="Скругленный прямоугольник 143"/>
          <p:cNvSpPr>
            <a:spLocks noChangeArrowheads="1"/>
          </p:cNvSpPr>
          <p:nvPr/>
        </p:nvSpPr>
        <p:spPr bwMode="auto">
          <a:xfrm>
            <a:off x="411311" y="1117439"/>
            <a:ext cx="2030093" cy="1656185"/>
          </a:xfrm>
          <a:prstGeom prst="roundRect">
            <a:avLst>
              <a:gd name="adj" fmla="val 16667"/>
            </a:avLst>
          </a:prstGeom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8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Старт</a:t>
            </a:r>
          </a:p>
        </p:txBody>
      </p:sp>
      <p:sp>
        <p:nvSpPr>
          <p:cNvPr id="28" name="Скругленный прямоугольник 143"/>
          <p:cNvSpPr>
            <a:spLocks noChangeArrowheads="1"/>
          </p:cNvSpPr>
          <p:nvPr/>
        </p:nvSpPr>
        <p:spPr bwMode="auto">
          <a:xfrm>
            <a:off x="444658" y="3091362"/>
            <a:ext cx="2030093" cy="1656185"/>
          </a:xfrm>
          <a:prstGeom prst="roundRect">
            <a:avLst>
              <a:gd name="adj" fmla="val 16667"/>
            </a:avLst>
          </a:prstGeom>
          <a:solidFill>
            <a:schemeClr val="accent5">
              <a:lumMod val="60000"/>
              <a:lumOff val="40000"/>
            </a:schemeClr>
          </a:solidFill>
          <a:ln w="25400" algn="ctr">
            <a:solidFill>
              <a:srgbClr val="92949B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dirty="0">
                <a:solidFill>
                  <a:srgbClr val="FF0000"/>
                </a:solidFill>
                <a:latin typeface="Monotype Corsiva" pitchFamily="66" charset="0"/>
              </a:rPr>
              <a:t>Коли зайшов у бібліотеку, треба обов'язково привітатися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2" name="Прямокутник 1"/>
          <p:cNvSpPr/>
          <p:nvPr/>
        </p:nvSpPr>
        <p:spPr>
          <a:xfrm>
            <a:off x="812389" y="4323584"/>
            <a:ext cx="576064" cy="233175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B050"/>
                </a:solidFill>
              </a:rPr>
              <a:t>Так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29" name="Прямокутник 28"/>
          <p:cNvSpPr/>
          <p:nvPr/>
        </p:nvSpPr>
        <p:spPr>
          <a:xfrm>
            <a:off x="1450631" y="4323585"/>
            <a:ext cx="576064" cy="233175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B050"/>
                </a:solidFill>
              </a:rPr>
              <a:t>Ні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" name="Округлений прямокутник 3"/>
          <p:cNvSpPr/>
          <p:nvPr/>
        </p:nvSpPr>
        <p:spPr>
          <a:xfrm>
            <a:off x="452796" y="4874412"/>
            <a:ext cx="2021955" cy="1656185"/>
          </a:xfrm>
          <a:prstGeom prst="roundRect">
            <a:avLst/>
          </a:prstGeom>
          <a:solidFill>
            <a:srgbClr val="FFC7C7"/>
          </a:solidFill>
          <a:ln w="25400" algn="ctr">
            <a:solidFill>
              <a:srgbClr val="92949B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uk-UA" sz="32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dirty="0" smtClean="0">
                <a:solidFill>
                  <a:srgbClr val="FF0000"/>
                </a:solidFill>
                <a:latin typeface="Monotype Corsiva" pitchFamily="66" charset="0"/>
              </a:rPr>
              <a:t>Поміркуй!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 useBgFill="1">
        <p:nvSpPr>
          <p:cNvPr id="5" name="Округлений прямокутник 4"/>
          <p:cNvSpPr/>
          <p:nvPr/>
        </p:nvSpPr>
        <p:spPr>
          <a:xfrm>
            <a:off x="431843" y="4874166"/>
            <a:ext cx="2009561" cy="1668685"/>
          </a:xfrm>
          <a:prstGeom prst="roundRect">
            <a:avLst/>
          </a:prstGeom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8" name="Округлений прямокутник 7"/>
          <p:cNvSpPr/>
          <p:nvPr/>
        </p:nvSpPr>
        <p:spPr>
          <a:xfrm>
            <a:off x="2544112" y="4822594"/>
            <a:ext cx="2029843" cy="166868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25400" algn="ctr">
            <a:solidFill>
              <a:srgbClr val="92949B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dirty="0">
                <a:solidFill>
                  <a:srgbClr val="FF0000"/>
                </a:solidFill>
                <a:latin typeface="Monotype Corsiva" pitchFamily="66" charset="0"/>
              </a:rPr>
              <a:t>Бібліотечну книжку треба повертати тоді, коли тобі </a:t>
            </a:r>
            <a:r>
              <a:rPr lang="uk-UA" dirty="0" err="1">
                <a:solidFill>
                  <a:srgbClr val="FF0000"/>
                </a:solidFill>
                <a:latin typeface="Monotype Corsiva" pitchFamily="66" charset="0"/>
              </a:rPr>
              <a:t>захочеься</a:t>
            </a:r>
            <a:r>
              <a:rPr lang="uk-UA" dirty="0">
                <a:solidFill>
                  <a:srgbClr val="FF0000"/>
                </a:solidFill>
                <a:latin typeface="Monotype Corsiva" pitchFamily="66" charset="0"/>
              </a:rPr>
              <a:t>.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3" name="Прямокутник 32"/>
          <p:cNvSpPr/>
          <p:nvPr/>
        </p:nvSpPr>
        <p:spPr>
          <a:xfrm>
            <a:off x="2931591" y="6140849"/>
            <a:ext cx="576064" cy="233175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B050"/>
                </a:solidFill>
              </a:rPr>
              <a:t>Так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36" name="Прямокутник 35"/>
          <p:cNvSpPr/>
          <p:nvPr/>
        </p:nvSpPr>
        <p:spPr>
          <a:xfrm>
            <a:off x="3569833" y="6140850"/>
            <a:ext cx="576064" cy="233175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B050"/>
                </a:solidFill>
              </a:rPr>
              <a:t>Ні</a:t>
            </a:r>
            <a:endParaRPr lang="ru-RU" dirty="0">
              <a:solidFill>
                <a:srgbClr val="00B050"/>
              </a:solidFill>
            </a:endParaRPr>
          </a:p>
        </p:txBody>
      </p:sp>
      <p:sp useBgFill="1">
        <p:nvSpPr>
          <p:cNvPr id="9" name="Округлений прямокутник 8"/>
          <p:cNvSpPr/>
          <p:nvPr/>
        </p:nvSpPr>
        <p:spPr>
          <a:xfrm>
            <a:off x="2558855" y="4822594"/>
            <a:ext cx="2033835" cy="1664874"/>
          </a:xfrm>
          <a:prstGeom prst="roundRect">
            <a:avLst/>
          </a:prstGeom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40" name="Округлений прямокутник 39"/>
          <p:cNvSpPr/>
          <p:nvPr/>
        </p:nvSpPr>
        <p:spPr>
          <a:xfrm>
            <a:off x="2543806" y="3091359"/>
            <a:ext cx="2021955" cy="1656185"/>
          </a:xfrm>
          <a:prstGeom prst="roundRect">
            <a:avLst/>
          </a:prstGeom>
          <a:solidFill>
            <a:srgbClr val="FFC7C7"/>
          </a:solidFill>
          <a:ln w="25400" algn="ctr">
            <a:solidFill>
              <a:srgbClr val="92949B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uk-UA" sz="32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dirty="0" smtClean="0">
                <a:solidFill>
                  <a:srgbClr val="FF0000"/>
                </a:solidFill>
                <a:latin typeface="Monotype Corsiva" pitchFamily="66" charset="0"/>
              </a:rPr>
              <a:t>Поміркуй!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 useBgFill="1">
        <p:nvSpPr>
          <p:cNvPr id="12" name="Округлений прямокутник 11"/>
          <p:cNvSpPr/>
          <p:nvPr/>
        </p:nvSpPr>
        <p:spPr>
          <a:xfrm>
            <a:off x="2565203" y="3116365"/>
            <a:ext cx="2009259" cy="1656185"/>
          </a:xfrm>
          <a:prstGeom prst="roundRect">
            <a:avLst/>
          </a:prstGeom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13" name="Округлений прямокутник 12"/>
          <p:cNvSpPr/>
          <p:nvPr/>
        </p:nvSpPr>
        <p:spPr>
          <a:xfrm>
            <a:off x="4651554" y="3091358"/>
            <a:ext cx="2033835" cy="165391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25400" algn="ctr">
            <a:solidFill>
              <a:srgbClr val="92949B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dirty="0">
                <a:solidFill>
                  <a:srgbClr val="FF0000"/>
                </a:solidFill>
                <a:latin typeface="Monotype Corsiva" pitchFamily="66" charset="0"/>
              </a:rPr>
              <a:t>Знаходячись у коридорі бібліотеки можна побігати і покричати.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1" name="Прямокутник 40"/>
          <p:cNvSpPr/>
          <p:nvPr/>
        </p:nvSpPr>
        <p:spPr>
          <a:xfrm>
            <a:off x="5001514" y="4323582"/>
            <a:ext cx="576064" cy="233175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B050"/>
                </a:solidFill>
              </a:rPr>
              <a:t>Так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44" name="Прямокутник 43"/>
          <p:cNvSpPr/>
          <p:nvPr/>
        </p:nvSpPr>
        <p:spPr>
          <a:xfrm>
            <a:off x="5639756" y="4323583"/>
            <a:ext cx="576064" cy="233175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B050"/>
                </a:solidFill>
              </a:rPr>
              <a:t>Ні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7" name="Округлений прямокутник 16"/>
          <p:cNvSpPr/>
          <p:nvPr/>
        </p:nvSpPr>
        <p:spPr>
          <a:xfrm>
            <a:off x="2558855" y="1117439"/>
            <a:ext cx="1991859" cy="166143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25400" algn="ctr">
            <a:solidFill>
              <a:srgbClr val="92949B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dirty="0">
                <a:solidFill>
                  <a:srgbClr val="FF0000"/>
                </a:solidFill>
                <a:latin typeface="Monotype Corsiva" pitchFamily="66" charset="0"/>
              </a:rPr>
              <a:t>У читальній залі читаєш якомога тихіше і не заважаєш іншим.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48" name="Округлений прямокутник 47"/>
          <p:cNvSpPr/>
          <p:nvPr/>
        </p:nvSpPr>
        <p:spPr>
          <a:xfrm>
            <a:off x="4642543" y="4817972"/>
            <a:ext cx="2021955" cy="1656185"/>
          </a:xfrm>
          <a:prstGeom prst="roundRect">
            <a:avLst/>
          </a:prstGeom>
          <a:solidFill>
            <a:srgbClr val="FFC7C7"/>
          </a:solidFill>
          <a:ln w="25400" algn="ctr">
            <a:solidFill>
              <a:srgbClr val="92949B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uk-UA" sz="32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dirty="0" smtClean="0">
                <a:solidFill>
                  <a:srgbClr val="FF0000"/>
                </a:solidFill>
                <a:latin typeface="Monotype Corsiva" pitchFamily="66" charset="0"/>
              </a:rPr>
              <a:t>Поміркуй!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 useBgFill="1">
        <p:nvSpPr>
          <p:cNvPr id="21" name="Округлений прямокутник 20"/>
          <p:cNvSpPr/>
          <p:nvPr/>
        </p:nvSpPr>
        <p:spPr>
          <a:xfrm>
            <a:off x="4663434" y="4837648"/>
            <a:ext cx="2021955" cy="1656185"/>
          </a:xfrm>
          <a:prstGeom prst="roundRect">
            <a:avLst/>
          </a:prstGeom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Tahoma" pitchFamily="34" charset="0"/>
            </a:endParaRPr>
          </a:p>
        </p:txBody>
      </p:sp>
      <p:sp useBgFill="1">
        <p:nvSpPr>
          <p:cNvPr id="38" name="Скругленный прямоугольник 143"/>
          <p:cNvSpPr>
            <a:spLocks noChangeArrowheads="1"/>
          </p:cNvSpPr>
          <p:nvPr/>
        </p:nvSpPr>
        <p:spPr bwMode="auto">
          <a:xfrm>
            <a:off x="444658" y="3091361"/>
            <a:ext cx="2042487" cy="1656185"/>
          </a:xfrm>
          <a:prstGeom prst="roundRect">
            <a:avLst>
              <a:gd name="adj" fmla="val 16667"/>
            </a:avLst>
          </a:prstGeom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  <a:latin typeface="Tahoma" pitchFamily="34" charset="0"/>
            </a:endParaRPr>
          </a:p>
        </p:txBody>
      </p:sp>
      <p:sp useBgFill="1">
        <p:nvSpPr>
          <p:cNvPr id="16" name="Округлений прямокутник 15"/>
          <p:cNvSpPr/>
          <p:nvPr/>
        </p:nvSpPr>
        <p:spPr>
          <a:xfrm>
            <a:off x="4671258" y="3116365"/>
            <a:ext cx="2033835" cy="1653916"/>
          </a:xfrm>
          <a:prstGeom prst="roundRect">
            <a:avLst/>
          </a:prstGeom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49" name="Прямокутник 48"/>
          <p:cNvSpPr/>
          <p:nvPr/>
        </p:nvSpPr>
        <p:spPr>
          <a:xfrm>
            <a:off x="2934315" y="2497499"/>
            <a:ext cx="576064" cy="233175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B050"/>
                </a:solidFill>
              </a:rPr>
              <a:t>Так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1" name="Прямокутник 50"/>
          <p:cNvSpPr/>
          <p:nvPr/>
        </p:nvSpPr>
        <p:spPr>
          <a:xfrm>
            <a:off x="3572557" y="2497500"/>
            <a:ext cx="576064" cy="233175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B050"/>
                </a:solidFill>
              </a:rPr>
              <a:t>Ні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2" name="Округлений прямокутник 51"/>
          <p:cNvSpPr/>
          <p:nvPr/>
        </p:nvSpPr>
        <p:spPr>
          <a:xfrm>
            <a:off x="6705093" y="1112187"/>
            <a:ext cx="1991859" cy="1661436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25400" algn="ctr">
            <a:solidFill>
              <a:srgbClr val="92949B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dirty="0">
                <a:solidFill>
                  <a:srgbClr val="FF0000"/>
                </a:solidFill>
                <a:latin typeface="Monotype Corsiva" pitchFamily="66" charset="0"/>
              </a:rPr>
              <a:t>Книгу, яку прочитав, ставиш на поличку, там де є вільне місце.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56" name="Округлений прямокутник 55"/>
          <p:cNvSpPr/>
          <p:nvPr/>
        </p:nvSpPr>
        <p:spPr>
          <a:xfrm>
            <a:off x="4605386" y="1127941"/>
            <a:ext cx="2021955" cy="1656185"/>
          </a:xfrm>
          <a:prstGeom prst="roundRect">
            <a:avLst/>
          </a:prstGeom>
          <a:solidFill>
            <a:srgbClr val="FFC7C7"/>
          </a:solidFill>
          <a:ln w="25400" algn="ctr">
            <a:solidFill>
              <a:srgbClr val="92949B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uk-UA" sz="32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dirty="0" smtClean="0">
                <a:solidFill>
                  <a:srgbClr val="FF0000"/>
                </a:solidFill>
                <a:latin typeface="Monotype Corsiva" pitchFamily="66" charset="0"/>
              </a:rPr>
              <a:t>Поміркуй!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 useBgFill="1">
        <p:nvSpPr>
          <p:cNvPr id="57" name="Округлений прямокутник 56"/>
          <p:cNvSpPr/>
          <p:nvPr/>
        </p:nvSpPr>
        <p:spPr>
          <a:xfrm>
            <a:off x="4605386" y="1117439"/>
            <a:ext cx="2001505" cy="1656185"/>
          </a:xfrm>
          <a:prstGeom prst="roundRect">
            <a:avLst/>
          </a:prstGeom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58" name="Прямокутник 57"/>
          <p:cNvSpPr/>
          <p:nvPr/>
        </p:nvSpPr>
        <p:spPr>
          <a:xfrm>
            <a:off x="7023549" y="2495212"/>
            <a:ext cx="576064" cy="233175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B050"/>
                </a:solidFill>
              </a:rPr>
              <a:t>Так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9" name="Прямокутник 58"/>
          <p:cNvSpPr/>
          <p:nvPr/>
        </p:nvSpPr>
        <p:spPr>
          <a:xfrm>
            <a:off x="7661791" y="2495213"/>
            <a:ext cx="576064" cy="233175"/>
          </a:xfrm>
          <a:prstGeom prst="rect">
            <a:avLst/>
          </a:prstGeom>
          <a:solidFill>
            <a:srgbClr val="FFFF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00B050"/>
                </a:solidFill>
              </a:rPr>
              <a:t>Ні</a:t>
            </a:r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60" name="Округлений прямокутник 59"/>
          <p:cNvSpPr/>
          <p:nvPr/>
        </p:nvSpPr>
        <p:spPr>
          <a:xfrm>
            <a:off x="6805251" y="3055031"/>
            <a:ext cx="2021955" cy="1656185"/>
          </a:xfrm>
          <a:prstGeom prst="roundRect">
            <a:avLst/>
          </a:prstGeom>
          <a:solidFill>
            <a:srgbClr val="FFC7C7"/>
          </a:solidFill>
          <a:ln w="25400" algn="ctr">
            <a:solidFill>
              <a:srgbClr val="92949B"/>
            </a:solidFill>
            <a:round/>
            <a:headEnd/>
            <a:tailEnd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uk-UA" sz="32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uk-UA" sz="3200" b="1" dirty="0" smtClean="0">
                <a:solidFill>
                  <a:srgbClr val="FF0000"/>
                </a:solidFill>
                <a:latin typeface="Monotype Corsiva" pitchFamily="66" charset="0"/>
              </a:rPr>
              <a:t>Поміркуй!</a:t>
            </a:r>
            <a:endParaRPr lang="ru-RU" sz="32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 useBgFill="1">
        <p:nvSpPr>
          <p:cNvPr id="18" name="Округлений прямокутник 17"/>
          <p:cNvSpPr/>
          <p:nvPr/>
        </p:nvSpPr>
        <p:spPr>
          <a:xfrm>
            <a:off x="2543806" y="1132295"/>
            <a:ext cx="2001505" cy="1656185"/>
          </a:xfrm>
          <a:prstGeom prst="roundRect">
            <a:avLst/>
          </a:prstGeom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61" name="Округлений прямокутник 60"/>
          <p:cNvSpPr/>
          <p:nvPr/>
        </p:nvSpPr>
        <p:spPr>
          <a:xfrm>
            <a:off x="6763062" y="4812078"/>
            <a:ext cx="1991859" cy="1661436"/>
          </a:xfrm>
          <a:prstGeom prst="roundRect">
            <a:avLst/>
          </a:prstGeom>
          <a:blipFill dpi="0" rotWithShape="0">
            <a:blip r:embed="rId2">
              <a:lum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 l="-132866" t="-67471" r="-442768" b="-246614"/>
            </a:stretch>
          </a:blipFill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uk-UA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Молодці</a:t>
            </a:r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 useBgFill="1">
        <p:nvSpPr>
          <p:cNvPr id="62" name="Округлений прямокутник 61"/>
          <p:cNvSpPr/>
          <p:nvPr/>
        </p:nvSpPr>
        <p:spPr>
          <a:xfrm>
            <a:off x="6825701" y="3055030"/>
            <a:ext cx="2001505" cy="1656185"/>
          </a:xfrm>
          <a:prstGeom prst="roundRect">
            <a:avLst/>
          </a:prstGeom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Tahoma" pitchFamily="34" charset="0"/>
            </a:endParaRPr>
          </a:p>
        </p:txBody>
      </p:sp>
      <p:sp useBgFill="1">
        <p:nvSpPr>
          <p:cNvPr id="63" name="Округлений прямокутник 62"/>
          <p:cNvSpPr/>
          <p:nvPr/>
        </p:nvSpPr>
        <p:spPr>
          <a:xfrm>
            <a:off x="6782907" y="4817329"/>
            <a:ext cx="2001505" cy="1656185"/>
          </a:xfrm>
          <a:prstGeom prst="roundRect">
            <a:avLst/>
          </a:prstGeom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Tahoma" pitchFamily="34" charset="0"/>
            </a:endParaRPr>
          </a:p>
        </p:txBody>
      </p:sp>
      <p:sp useBgFill="1">
        <p:nvSpPr>
          <p:cNvPr id="55" name="Округлений прямокутник 54"/>
          <p:cNvSpPr/>
          <p:nvPr/>
        </p:nvSpPr>
        <p:spPr>
          <a:xfrm>
            <a:off x="6705093" y="1097169"/>
            <a:ext cx="2001505" cy="1656185"/>
          </a:xfrm>
          <a:prstGeom prst="roundRect">
            <a:avLst/>
          </a:prstGeom>
          <a:ln w="25400" algn="ctr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000000"/>
              </a:solidFill>
              <a:latin typeface="Tahoma" pitchFamily="34" charset="0"/>
            </a:endParaRPr>
          </a:p>
        </p:txBody>
      </p:sp>
      <p:sp>
        <p:nvSpPr>
          <p:cNvPr id="64" name="Прямокутник 63"/>
          <p:cNvSpPr/>
          <p:nvPr/>
        </p:nvSpPr>
        <p:spPr>
          <a:xfrm>
            <a:off x="1112369" y="116632"/>
            <a:ext cx="689483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Бібліотечний лабіринт</a:t>
            </a:r>
            <a:endParaRPr lang="uk-UA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45" name="Управляющая кнопка: домой 44">
            <a:hlinkClick r:id="rId5" action="ppaction://hlinksldjump" highlightClick="1"/>
          </p:cNvPr>
          <p:cNvSpPr/>
          <p:nvPr/>
        </p:nvSpPr>
        <p:spPr>
          <a:xfrm>
            <a:off x="8104846" y="443296"/>
            <a:ext cx="552499" cy="536335"/>
          </a:xfrm>
          <a:prstGeom prst="actionButtonHome">
            <a:avLst/>
          </a:prstGeom>
          <a:solidFill>
            <a:srgbClr val="6633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887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7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8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7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7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21" grpId="0" animBg="1"/>
      <p:bldP spid="38" grpId="0" animBg="1"/>
      <p:bldP spid="16" grpId="0" animBg="1"/>
      <p:bldP spid="57" grpId="0" animBg="1"/>
      <p:bldP spid="18" grpId="0" animBg="1"/>
      <p:bldP spid="62" grpId="0" animBg="1"/>
      <p:bldP spid="63" grpId="0" animBg="1"/>
      <p:bldP spid="5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24000">
              <a:srgbClr val="FFE5FF"/>
            </a:gs>
            <a:gs pos="61000">
              <a:srgbClr val="FFB7FF"/>
            </a:gs>
            <a:gs pos="92000">
              <a:srgbClr val="FF69FF"/>
            </a:gs>
          </a:gsLst>
          <a:path path="circle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2339653" y="188640"/>
            <a:ext cx="51347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Ф</a:t>
            </a:r>
            <a:r>
              <a:rPr lang="uk-UA" sz="5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ізкультхвилинка</a:t>
            </a:r>
            <a:endParaRPr lang="uk-UA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1763688" y="1202657"/>
            <a:ext cx="581439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i="1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Біля лісу,</a:t>
            </a:r>
            <a:endParaRPr lang="ru-RU" sz="2800" b="1" i="1" dirty="0">
              <a:ln w="11430"/>
              <a:solidFill>
                <a:schemeClr val="accent5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2800" b="1" i="1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Коло річки</a:t>
            </a:r>
            <a:endParaRPr lang="ru-RU" sz="2800" b="1" i="1" dirty="0">
              <a:ln w="11430"/>
              <a:solidFill>
                <a:schemeClr val="accent5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2800" b="1" i="1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Ходить дівчинка Марічка.</a:t>
            </a:r>
            <a:endParaRPr lang="ru-RU" sz="2800" b="1" i="1" dirty="0">
              <a:ln w="11430"/>
              <a:solidFill>
                <a:schemeClr val="accent5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2800" b="1" i="1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Любить вона почитати,</a:t>
            </a:r>
            <a:endParaRPr lang="ru-RU" sz="2800" b="1" i="1" dirty="0">
              <a:ln w="11430"/>
              <a:solidFill>
                <a:schemeClr val="accent5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2800" b="1" i="1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Гарні книжки погортати.</a:t>
            </a:r>
            <a:endParaRPr lang="ru-RU" sz="2800" b="1" i="1" dirty="0">
              <a:ln w="11430"/>
              <a:solidFill>
                <a:schemeClr val="accent5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2800" b="1" i="1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Перша книжка – про малят,</a:t>
            </a:r>
            <a:endParaRPr lang="ru-RU" sz="2800" b="1" i="1" dirty="0">
              <a:ln w="11430"/>
              <a:solidFill>
                <a:schemeClr val="accent5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2800" b="1" i="1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 веселих дошкільнят.</a:t>
            </a:r>
            <a:endParaRPr lang="ru-RU" sz="2800" b="1" i="1" dirty="0">
              <a:ln w="11430"/>
              <a:solidFill>
                <a:schemeClr val="accent5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2800" b="1" i="1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Ця - про подорож на лижах,</a:t>
            </a:r>
            <a:endParaRPr lang="ru-RU" sz="2800" b="1" i="1" dirty="0">
              <a:ln w="11430"/>
              <a:solidFill>
                <a:schemeClr val="accent5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2800" b="1" i="1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Ця – про динозаврів хижих.</a:t>
            </a:r>
            <a:endParaRPr lang="ru-RU" sz="2800" b="1" i="1" dirty="0">
              <a:ln w="11430"/>
              <a:solidFill>
                <a:schemeClr val="accent5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2800" b="1" i="1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Будеш книжечки читати,</a:t>
            </a:r>
            <a:endParaRPr lang="ru-RU" sz="2800" b="1" i="1" dirty="0">
              <a:ln w="11430"/>
              <a:solidFill>
                <a:schemeClr val="accent5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uk-UA" sz="2800" b="1" i="1" dirty="0">
                <a:ln w="11430"/>
                <a:solidFill>
                  <a:schemeClr val="accent5">
                    <a:lumMod val="75000"/>
                  </a:schemeClr>
                </a:solidFill>
                <a:effectLst>
                  <a:glow rad="101600">
                    <a:schemeClr val="bg1">
                      <a:alpha val="6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Будеш все на світі знати.</a:t>
            </a:r>
            <a:endParaRPr lang="ru-RU" sz="2800" b="1" i="1" dirty="0">
              <a:ln w="11430"/>
              <a:solidFill>
                <a:schemeClr val="accent5">
                  <a:lumMod val="75000"/>
                </a:schemeClr>
              </a:solidFill>
              <a:effectLst>
                <a:glow rad="101600">
                  <a:schemeClr val="bg1">
                    <a:alpha val="6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4" name="Групувати 5"/>
          <p:cNvGrpSpPr/>
          <p:nvPr/>
        </p:nvGrpSpPr>
        <p:grpSpPr>
          <a:xfrm>
            <a:off x="32682" y="0"/>
            <a:ext cx="9144000" cy="7067179"/>
            <a:chOff x="0" y="0"/>
            <a:chExt cx="9144000" cy="7067179"/>
          </a:xfrm>
        </p:grpSpPr>
        <p:pic>
          <p:nvPicPr>
            <p:cNvPr id="5" name="Picture 7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9790" y="0"/>
              <a:ext cx="421579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9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5580" y="2832"/>
              <a:ext cx="4304892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1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791325" y="1936407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3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6791325" y="4714503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11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1933574" y="1936407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13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-1933574" y="4714503"/>
              <a:ext cx="4286250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7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9551" y="6485615"/>
              <a:ext cx="4376489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9" descr="http://stat20.privet.ru/lr/0c02d1c640dc9706d75271e8bfff340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4682" y="6488447"/>
              <a:ext cx="4329768" cy="4191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Управляющая кнопка: домой 12">
            <a:hlinkClick r:id="rId3" action="ppaction://hlinksldjump" highlightClick="1"/>
          </p:cNvPr>
          <p:cNvSpPr/>
          <p:nvPr/>
        </p:nvSpPr>
        <p:spPr>
          <a:xfrm>
            <a:off x="8172400" y="5949280"/>
            <a:ext cx="552499" cy="536335"/>
          </a:xfrm>
          <a:prstGeom prst="actionButtonHome">
            <a:avLst/>
          </a:prstGeom>
          <a:solidFill>
            <a:srgbClr val="FF69FF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207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912</TotalTime>
  <Words>245</Words>
  <Application>Microsoft Office PowerPoint</Application>
  <PresentationFormat>Экран (4:3)</PresentationFormat>
  <Paragraphs>68</Paragraphs>
  <Slides>12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Sara Yasmeen (Wipro Technologies)</dc:creator>
  <cp:lastModifiedBy>lenovo</cp:lastModifiedBy>
  <cp:revision>71</cp:revision>
  <dcterms:created xsi:type="dcterms:W3CDTF">2010-02-23T11:30:32Z</dcterms:created>
  <dcterms:modified xsi:type="dcterms:W3CDTF">2014-10-06T18:06:43Z</dcterms:modified>
</cp:coreProperties>
</file>