
<file path=[Content_Types].xml><?xml version="1.0" encoding="utf-8"?>
<Types xmlns="http://schemas.openxmlformats.org/package/2006/content-types">
  <Default Extension="png" ContentType="image/png"/>
  <Default Extension="mp3" ContentType="audio/mp3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5" r:id="rId2"/>
    <p:sldId id="256" r:id="rId3"/>
    <p:sldId id="257" r:id="rId4"/>
    <p:sldId id="258" r:id="rId5"/>
    <p:sldId id="260" r:id="rId6"/>
    <p:sldId id="259" r:id="rId7"/>
    <p:sldId id="261" r:id="rId8"/>
    <p:sldId id="284" r:id="rId9"/>
    <p:sldId id="262" r:id="rId10"/>
    <p:sldId id="264" r:id="rId11"/>
    <p:sldId id="279" r:id="rId12"/>
    <p:sldId id="265" r:id="rId13"/>
    <p:sldId id="283" r:id="rId14"/>
    <p:sldId id="278" r:id="rId15"/>
    <p:sldId id="270" r:id="rId16"/>
    <p:sldId id="268" r:id="rId17"/>
    <p:sldId id="274" r:id="rId18"/>
    <p:sldId id="275" r:id="rId19"/>
    <p:sldId id="276" r:id="rId20"/>
    <p:sldId id="277" r:id="rId21"/>
    <p:sldId id="287" r:id="rId22"/>
    <p:sldId id="280" r:id="rId23"/>
    <p:sldId id="281" r:id="rId24"/>
    <p:sldId id="282" r:id="rId25"/>
    <p:sldId id="288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EA4B"/>
    <a:srgbClr val="CDF11B"/>
    <a:srgbClr val="C30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6" autoAdjust="0"/>
    <p:restoredTop sz="94660"/>
  </p:normalViewPr>
  <p:slideViewPr>
    <p:cSldViewPr>
      <p:cViewPr varScale="1">
        <p:scale>
          <a:sx n="70" d="100"/>
          <a:sy n="70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8CDA2-1B62-4085-9757-7799EDE0F1CB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C8A1E-9C67-4A51-8B81-882147A6836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03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BC8A1E-9C67-4A51-8B81-882147A6836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AB505-E19A-4E2C-BA2B-E335258E21DC}" type="datetimeFigureOut">
              <a:rPr lang="ru-RU" smtClean="0"/>
              <a:pPr/>
              <a:t>27.10.2014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1729F-11A4-4172-A5E0-DD2F2CC69D5F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1.jpeg"/><Relationship Id="rId7" Type="http://schemas.openxmlformats.org/officeDocument/2006/relationships/hyperlink" Target="http://liubavyshka.ru/photo/3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hyperlink" Target="http://images.yandex.ua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4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slide" Target="slide16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7" Type="http://schemas.openxmlformats.org/officeDocument/2006/relationships/image" Target="../media/image47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image" Target="../media/image45.gif"/><Relationship Id="rId7" Type="http://schemas.openxmlformats.org/officeDocument/2006/relationships/image" Target="../media/image4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slide" Target="slide16.xml"/><Relationship Id="rId7" Type="http://schemas.openxmlformats.org/officeDocument/2006/relationships/image" Target="../media/image5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slide" Target="slide25.xml"/><Relationship Id="rId4" Type="http://schemas.openxmlformats.org/officeDocument/2006/relationships/image" Target="../media/image4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slide" Target="slide16.xml"/><Relationship Id="rId7" Type="http://schemas.openxmlformats.org/officeDocument/2006/relationships/hyperlink" Target="http://miranimacii.ru/photo/dlja_prezentacij/devushka_i_knigi/23-0-2206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slide" Target="slide21.xml"/><Relationship Id="rId4" Type="http://schemas.openxmlformats.org/officeDocument/2006/relationships/image" Target="../media/image45.gif"/><Relationship Id="rId9" Type="http://schemas.openxmlformats.org/officeDocument/2006/relationships/image" Target="../media/image4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ua/yandsearch?source=wiz&amp;fp=2&amp;img_url=http://file.mobilmusic.ru/d0/f1/16/872726.gif&amp;uinfo=ww-1090-wh-728-fw-865-fh-522-pd-1&amp;tld=ua&amp;p=2&amp;text=%D0%B0%D0%BD%D1%96%D0%BC%D0%B0%D1%86%D1%96%D1%8F%20%D0%B4%D0%BB%D1%8F%20%D0%BF%D1%80%D0%B5%D0%B7%D0%B5%D0%BD%D1%82%D0%B0%D1%86%D1%96%D1%97&amp;noreask=1&amp;pos=87&amp;rpt=simage&amp;lr=962" TargetMode="External"/><Relationship Id="rId3" Type="http://schemas.openxmlformats.org/officeDocument/2006/relationships/image" Target="../media/image52.jpeg"/><Relationship Id="rId7" Type="http://schemas.openxmlformats.org/officeDocument/2006/relationships/image" Target="../media/image5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gif"/><Relationship Id="rId5" Type="http://schemas.openxmlformats.org/officeDocument/2006/relationships/image" Target="../media/image53.gif"/><Relationship Id="rId4" Type="http://schemas.openxmlformats.org/officeDocument/2006/relationships/slide" Target="slide26.xml"/><Relationship Id="rId9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ki.yandex.ru/users/lady-annadu/view/395344/" TargetMode="External"/><Relationship Id="rId5" Type="http://schemas.openxmlformats.org/officeDocument/2006/relationships/slide" Target="slide10.xml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slide" Target="slide11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slide" Target="slide12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slide" Target="slide13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1.jpe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11" Type="http://schemas.openxmlformats.org/officeDocument/2006/relationships/image" Target="../media/image11.gif"/><Relationship Id="rId5" Type="http://schemas.openxmlformats.org/officeDocument/2006/relationships/image" Target="../media/image6.gif"/><Relationship Id="rId10" Type="http://schemas.openxmlformats.org/officeDocument/2006/relationships/hyperlink" Target="http://images.yandex.ua/" TargetMode="External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slide" Target="slide14.xml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slide" Target="slide15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ki.yandex.ru/users/lady-annadu/view/395344/" TargetMode="External"/><Relationship Id="rId5" Type="http://schemas.openxmlformats.org/officeDocument/2006/relationships/slide" Target="slide11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ki.yandex.ru/users/lady-annadu/view/395344/" TargetMode="External"/><Relationship Id="rId5" Type="http://schemas.openxmlformats.org/officeDocument/2006/relationships/slide" Target="slide12.xml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ki.yandex.ru/users/lady-annadu/view/395344/" TargetMode="External"/><Relationship Id="rId5" Type="http://schemas.openxmlformats.org/officeDocument/2006/relationships/slide" Target="slide13.xml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otki.yandex.ru/users/lady-annadu/view/395344/" TargetMode="External"/><Relationship Id="rId5" Type="http://schemas.openxmlformats.org/officeDocument/2006/relationships/slide" Target="slide13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microsoft.com/office/2007/relationships/hdphoto" Target="../media/hdphoto2.wdp"/><Relationship Id="rId4" Type="http://schemas.openxmlformats.org/officeDocument/2006/relationships/image" Target="../media/image16.jpeg"/><Relationship Id="rId9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ua/yandsearch?source=wiz&amp;fp=2&amp;img_url=http://malushata.ru/wp-content/uploads/2012/04/Skazka-dlya-detey-Gusi-Lebedi.jpg&amp;uinfo=ww-1423-wh-760-fw-1198-fh-554-pd-1&amp;tld=ua&amp;p=2&amp;text=%D1%81%D0%BA%D0%B0%D0%B7%D0%BE%D1%87%D0%BD%D1%8B%D0%B5%20%D0%B8%D0%BB%D0%BB%D1%8E%D1%81%D1%82%D1%80%D0%B0%D1%86%D0%B8%D0%B8%20%D0%BA%20%D1%83%D0%BA%D1%80%D0%B0%D0%B8%D0%BD%D1%81%D0%BA%D0%B8%D0%BC%20%D1%81%D0%BA%D0%B0%D0%B7%D0%BA%D0%B0%D0%BC&amp;noreask=1&amp;pos=70&amp;rpt=simage&amp;lr=962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12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ua/" TargetMode="External"/><Relationship Id="rId11" Type="http://schemas.openxmlformats.org/officeDocument/2006/relationships/image" Target="../media/image25.gif"/><Relationship Id="rId5" Type="http://schemas.microsoft.com/office/2007/relationships/hdphoto" Target="../media/hdphoto3.wdp"/><Relationship Id="rId10" Type="http://schemas.microsoft.com/office/2007/relationships/hdphoto" Target="../media/hdphoto4.wdp"/><Relationship Id="rId4" Type="http://schemas.openxmlformats.org/officeDocument/2006/relationships/image" Target="../media/image22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gif"/><Relationship Id="rId5" Type="http://schemas.microsoft.com/office/2007/relationships/hdphoto" Target="../media/hdphoto5.wdp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13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12" Type="http://schemas.openxmlformats.org/officeDocument/2006/relationships/image" Target="../media/image3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4.gif"/><Relationship Id="rId11" Type="http://schemas.openxmlformats.org/officeDocument/2006/relationships/hyperlink" Target="http://liubavyshka.ru/photo/55" TargetMode="External"/><Relationship Id="rId5" Type="http://schemas.openxmlformats.org/officeDocument/2006/relationships/image" Target="../media/image31.gif"/><Relationship Id="rId10" Type="http://schemas.openxmlformats.org/officeDocument/2006/relationships/image" Target="../media/image38.gif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742c1f6fbd1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0" y="-34776"/>
            <a:ext cx="9214947" cy="68927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72" y="1180821"/>
            <a:ext cx="9144000" cy="135732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dirty="0" smtClean="0">
                <a:solidFill>
                  <a:srgbClr val="FFFF00"/>
                </a:solidFill>
                <a:latin typeface="Comic Sans MS" pitchFamily="66" charset="0"/>
              </a:rPr>
              <a:t>Бібліотечний урок</a:t>
            </a:r>
            <a:r>
              <a:rPr lang="ru-RU" sz="36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3600" dirty="0" smtClean="0">
                <a:solidFill>
                  <a:srgbClr val="FFFF00"/>
                </a:solidFill>
                <a:latin typeface="Comic Sans MS" pitchFamily="66" charset="0"/>
              </a:rPr>
            </a:br>
            <a:r>
              <a:rPr lang="uk-UA" sz="3600" b="1" dirty="0" smtClean="0">
                <a:solidFill>
                  <a:srgbClr val="FFFF00"/>
                </a:solidFill>
                <a:latin typeface="Comic Sans MS" pitchFamily="66" charset="0"/>
              </a:rPr>
              <a:t>ГРА–ПОДОРОЖ </a:t>
            </a:r>
            <a:r>
              <a:rPr lang="uk-UA" sz="3600" b="1" dirty="0" smtClean="0">
                <a:solidFill>
                  <a:srgbClr val="FFFF00"/>
                </a:solidFill>
              </a:rPr>
              <a:t/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4900" b="1" dirty="0" smtClean="0">
                <a:solidFill>
                  <a:srgbClr val="FFFF00"/>
                </a:solidFill>
              </a:rPr>
              <a:t> </a:t>
            </a:r>
            <a:r>
              <a:rPr lang="uk-UA" sz="5300" b="1" dirty="0" smtClean="0">
                <a:solidFill>
                  <a:srgbClr val="FFFF00"/>
                </a:solidFill>
                <a:latin typeface="Comic Sans MS" pitchFamily="66" charset="0"/>
              </a:rPr>
              <a:t>«</a:t>
            </a:r>
            <a:r>
              <a:rPr lang="uk-UA" sz="5300" b="1" dirty="0">
                <a:solidFill>
                  <a:srgbClr val="FFFF00"/>
                </a:solidFill>
                <a:latin typeface="Comic Sans MS" pitchFamily="66" charset="0"/>
              </a:rPr>
              <a:t>І</a:t>
            </a:r>
            <a:r>
              <a:rPr lang="uk-UA" sz="5300" b="1" dirty="0" smtClean="0">
                <a:solidFill>
                  <a:srgbClr val="FFFF00"/>
                </a:solidFill>
                <a:latin typeface="Comic Sans MS" pitchFamily="66" charset="0"/>
              </a:rPr>
              <a:t>З </a:t>
            </a:r>
            <a:r>
              <a:rPr lang="uk-UA" sz="5300" b="1" dirty="0" smtClean="0">
                <a:solidFill>
                  <a:srgbClr val="FFFF00"/>
                </a:solidFill>
                <a:latin typeface="Comic Sans MS" pitchFamily="66" charset="0"/>
              </a:rPr>
              <a:t>ЧОГО ПОЧИНАЄТЬСЯ КНИГА »</a:t>
            </a:r>
            <a:r>
              <a:rPr lang="ru-RU" sz="7200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sz="7200" dirty="0" smtClean="0">
                <a:solidFill>
                  <a:srgbClr val="FFFF00"/>
                </a:solidFill>
                <a:latin typeface="Comic Sans MS" pitchFamily="66" charset="0"/>
              </a:rPr>
            </a:br>
            <a:endParaRPr lang="ru-RU" sz="7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3010" name="Rectangle 2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011" name="Rectangle 3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3015" name="Picture 7" descr="http://priroda.inc.ru/animation/zoluchka/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700809"/>
            <a:ext cx="2088232" cy="1944215"/>
          </a:xfrm>
          <a:prstGeom prst="rect">
            <a:avLst/>
          </a:prstGeom>
          <a:noFill/>
        </p:spPr>
      </p:pic>
      <p:pic>
        <p:nvPicPr>
          <p:cNvPr id="11" name="Picture 64" descr="http://liubavyshka.ru/_ph/64/2/34765248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780928"/>
            <a:ext cx="4921201" cy="38164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76" descr="http://liubavyshka.ru/_ph/35/1/110752829.jpg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628800"/>
            <a:ext cx="1584176" cy="158417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183560" y="3573016"/>
            <a:ext cx="3960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Медіа-урок розробили: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Завідуюча бібліотеки 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ЗНЗ №44 - Ян Л.І.;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Завідуюча бібліотеки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ЗНЗ № 45 - </a:t>
            </a:r>
            <a:r>
              <a:rPr lang="uk-UA" b="1" dirty="0" err="1" smtClean="0">
                <a:solidFill>
                  <a:srgbClr val="FFFF00"/>
                </a:solidFill>
                <a:latin typeface="Comic Sans MS" pitchFamily="66" charset="0"/>
              </a:rPr>
              <a:t>Коростеліна</a:t>
            </a:r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 В.А.;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Завідуюча бібліотеки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ЗНЗ № 41 – Руденко Л.В.;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Завідуюча бібліотеки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Bookman Old Style" pitchFamily="18" charset="0"/>
              </a:rPr>
              <a:t>спеціалізованої школи №27 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- Журавльова Н.М.</a:t>
            </a:r>
          </a:p>
          <a:p>
            <a:r>
              <a:rPr lang="uk-UA" b="1" dirty="0" smtClean="0">
                <a:solidFill>
                  <a:srgbClr val="FFFF00"/>
                </a:solidFill>
                <a:latin typeface="Comic Sans MS" pitchFamily="66" charset="0"/>
              </a:rPr>
              <a:t>          </a:t>
            </a:r>
            <a:r>
              <a:rPr lang="uk-UA" b="1" dirty="0" err="1" smtClean="0">
                <a:solidFill>
                  <a:srgbClr val="FFFF00"/>
                </a:solidFill>
                <a:latin typeface="Comic Sans MS" pitchFamily="66" charset="0"/>
              </a:rPr>
              <a:t>м.Херсон</a:t>
            </a:r>
            <a:endParaRPr lang="uk-UA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96351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90781553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6"/>
            <a:ext cx="9144000" cy="6858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725602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  <a:t>Ілюстрація – це малюнок в книзі?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827584" y="2564904"/>
            <a:ext cx="3000396" cy="314327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4" action="ppaction://hlinksldjump"/>
              </a:rPr>
              <a:t>Так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5292080" y="2636912"/>
            <a:ext cx="3000396" cy="3143272"/>
          </a:xfrm>
          <a:prstGeom prst="star6">
            <a:avLst/>
          </a:prstGeom>
          <a:solidFill>
            <a:srgbClr val="36EA4B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5" action="ppaction://hlinksldjump"/>
              </a:rPr>
              <a:t>Ні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6" name="Picture 26" descr="http://s018.radikal.ru/i523/1201/32/daa2fd2c999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4915581"/>
            <a:ext cx="1858553" cy="1678695"/>
          </a:xfrm>
          <a:prstGeom prst="rect">
            <a:avLst/>
          </a:prstGeom>
          <a:noFill/>
        </p:spPr>
      </p:pic>
      <p:pic>
        <p:nvPicPr>
          <p:cNvPr id="9" name="Picture 14" descr="http://priroda.inc.ru/animation/babochki/Vlinder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25651" y="2274830"/>
            <a:ext cx="1039933" cy="7941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90781553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6"/>
            <a:ext cx="9144000" cy="6858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22" y="116632"/>
            <a:ext cx="9001156" cy="2011354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  <a:t>Обкладинка захистить книгу від пошкоджень?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1043608" y="2636912"/>
            <a:ext cx="3000396" cy="314327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4" action="ppaction://hlinksldjump"/>
              </a:rPr>
              <a:t>Так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5292080" y="2564904"/>
            <a:ext cx="3000396" cy="3143272"/>
          </a:xfrm>
          <a:prstGeom prst="star6">
            <a:avLst>
              <a:gd name="adj" fmla="val 28868"/>
              <a:gd name="hf" fmla="val 115470"/>
            </a:avLst>
          </a:prstGeom>
          <a:solidFill>
            <a:srgbClr val="36EA4B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5" action="ppaction://hlinksldjump"/>
              </a:rPr>
              <a:t>Ні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6" name="Picture 22" descr="http://i012.radikal.ru/1201/d9/2c3f53c36ae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7810" y="5157192"/>
            <a:ext cx="1908718" cy="1493042"/>
          </a:xfrm>
          <a:prstGeom prst="rect">
            <a:avLst/>
          </a:prstGeom>
          <a:noFill/>
        </p:spPr>
      </p:pic>
      <p:pic>
        <p:nvPicPr>
          <p:cNvPr id="9" name="Picture 14" descr="http://priroda.inc.ru/animation/babochki/Vlinder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1" y="2276872"/>
            <a:ext cx="1131555" cy="8640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0781553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323" y="404664"/>
            <a:ext cx="8928992" cy="1143000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  <a:t>Титульний лист – це друга сторінка книги?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6-конечная звезда 5"/>
          <p:cNvSpPr/>
          <p:nvPr/>
        </p:nvSpPr>
        <p:spPr>
          <a:xfrm>
            <a:off x="899592" y="2564904"/>
            <a:ext cx="3000396" cy="314327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4" action="ppaction://hlinksldjump"/>
              </a:rPr>
              <a:t>Так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9" name="6-конечная звезда 8">
            <a:hlinkClick r:id="rId5" action="ppaction://hlinksldjump"/>
          </p:cNvPr>
          <p:cNvSpPr/>
          <p:nvPr/>
        </p:nvSpPr>
        <p:spPr>
          <a:xfrm>
            <a:off x="5292080" y="2636912"/>
            <a:ext cx="3000396" cy="3143272"/>
          </a:xfrm>
          <a:prstGeom prst="star6">
            <a:avLst/>
          </a:prstGeom>
          <a:solidFill>
            <a:srgbClr val="36EA4B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6" action="ppaction://hlinksldjump"/>
              </a:rPr>
              <a:t>Ні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8" name="Picture 50" descr="http://liubavyshka.ru/_ph/64/2/3384970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4997174"/>
            <a:ext cx="1519367" cy="1688188"/>
          </a:xfrm>
          <a:prstGeom prst="rect">
            <a:avLst/>
          </a:prstGeom>
          <a:noFill/>
        </p:spPr>
      </p:pic>
      <p:pic>
        <p:nvPicPr>
          <p:cNvPr id="10" name="Picture 14" descr="http://priroda.inc.ru/animation/babochki/Vlinder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40123" y="1988840"/>
            <a:ext cx="1131555" cy="8640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07815531.gif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-16"/>
            <a:ext cx="9144000" cy="6858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725602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  <a:t>Сторінка – це елемент книги?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6-конечная звезда 4">
            <a:hlinkClick r:id="rId3" action="ppaction://hlinksldjump"/>
          </p:cNvPr>
          <p:cNvSpPr/>
          <p:nvPr/>
        </p:nvSpPr>
        <p:spPr>
          <a:xfrm>
            <a:off x="4929190" y="2428868"/>
            <a:ext cx="3000396" cy="3143272"/>
          </a:xfrm>
          <a:prstGeom prst="star6">
            <a:avLst/>
          </a:prstGeom>
          <a:solidFill>
            <a:srgbClr val="36EA4B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5" action="ppaction://hlinksldjump"/>
              </a:rPr>
              <a:t>Ні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1071538" y="2357430"/>
            <a:ext cx="3000396" cy="314327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6" action="ppaction://hlinksldjump"/>
              </a:rPr>
              <a:t>Так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6" name="Picture 54" descr="http://liubavyshka.ru/_ph/64/2/168287508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1" y="5001655"/>
            <a:ext cx="1899638" cy="1595698"/>
          </a:xfrm>
          <a:prstGeom prst="rect">
            <a:avLst/>
          </a:prstGeom>
          <a:noFill/>
        </p:spPr>
      </p:pic>
      <p:pic>
        <p:nvPicPr>
          <p:cNvPr id="8" name="Picture 14" descr="http://priroda.inc.ru/animation/babochki/Vlinder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5967" y="476672"/>
            <a:ext cx="1037259" cy="792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45351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07815531.gif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1725602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  <a:t>Корінець – це сторінка книги?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5" name="6-конечная звезда 4"/>
          <p:cNvSpPr/>
          <p:nvPr/>
        </p:nvSpPr>
        <p:spPr>
          <a:xfrm>
            <a:off x="4929190" y="2428868"/>
            <a:ext cx="3000396" cy="3143272"/>
          </a:xfrm>
          <a:prstGeom prst="star6">
            <a:avLst/>
          </a:prstGeom>
          <a:solidFill>
            <a:srgbClr val="36EA4B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5" action="ppaction://hlinksldjump"/>
              </a:rPr>
              <a:t>Ні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1071538" y="2357430"/>
            <a:ext cx="3000396" cy="3143272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dirty="0" smtClean="0">
                <a:solidFill>
                  <a:srgbClr val="FF0000"/>
                </a:solidFill>
                <a:hlinkClick r:id="rId6" action="ppaction://hlinksldjump"/>
              </a:rPr>
              <a:t>Так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6" name="Picture 48" descr="http://miranimacii.ru/_ph/23/1/957722488.jpg">
            <a:hlinkClick r:id="rId7" tooltip="Просмотры: 81 | Размеры: 78x130, 32.6Kb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04715" y="4797152"/>
            <a:ext cx="1105318" cy="1842196"/>
          </a:xfrm>
          <a:prstGeom prst="rect">
            <a:avLst/>
          </a:prstGeom>
          <a:noFill/>
        </p:spPr>
      </p:pic>
      <p:pic>
        <p:nvPicPr>
          <p:cNvPr id="8" name="Picture 14" descr="http://priroda.inc.ru/animation/babochki/Vlinder6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63544" y="1420184"/>
            <a:ext cx="1027558" cy="7846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2961473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858312" cy="5857916"/>
          </a:xfrm>
        </p:spPr>
        <p:txBody>
          <a:bodyPr>
            <a:normAutofit/>
          </a:bodyPr>
          <a:lstStyle/>
          <a:p>
            <a:r>
              <a:rPr lang="uk-UA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  <a:cs typeface="Times New Roman" pitchFamily="18" charset="0"/>
                <a:hlinkClick r:id="rId4" action="ppaction://hlinksldjump"/>
              </a:rPr>
              <a:t>Книга</a:t>
            </a:r>
            <a:r>
              <a:rPr lang="uk-UA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 </a:t>
            </a:r>
            <a:r>
              <a:rPr lang="uk-UA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– друг і порадник</a:t>
            </a:r>
            <a:endParaRPr lang="ru-RU" sz="8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" name="Picture 3" descr="C:\Рабочий стол\читает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725144"/>
            <a:ext cx="18722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C:\Рабочий стол\1\Картинки\кот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941168"/>
            <a:ext cx="1437624" cy="1916832"/>
          </a:xfrm>
          <a:prstGeom prst="roundRect">
            <a:avLst>
              <a:gd name="adj" fmla="val 24968"/>
            </a:avLst>
          </a:prstGeom>
          <a:noFill/>
        </p:spPr>
      </p:pic>
      <p:pic>
        <p:nvPicPr>
          <p:cNvPr id="9" name="Picture 3" descr="C:\Рабочий стол\voroni3ph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7" y="116632"/>
            <a:ext cx="8476407" cy="1591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499992" y="50131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 descr="http://im4-tub-ua.yandex.net/i?id=119013118-32-72&amp;n=21">
            <a:hlinkClick r:id="rId8" tgtFrame="&quot;_blank&quot;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013176"/>
            <a:ext cx="1872208" cy="1844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01562" y="2708920"/>
            <a:ext cx="785818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Відповідь не правильна!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34" descr="http://img-fotki.yandex.ru/get/5603/lady-annadu.35/0_60850_519e13d8_XL.jpg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332656"/>
            <a:ext cx="1994173" cy="125412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000"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3116" y="3501008"/>
            <a:ext cx="709687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2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Молодці!</a:t>
            </a:r>
            <a:endParaRPr lang="ru-RU" sz="120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27926" y="1938866"/>
            <a:ext cx="1478564" cy="1581068"/>
          </a:xfrm>
          <a:prstGeom prst="rect">
            <a:avLst/>
          </a:prstGeom>
          <a:noFill/>
        </p:spPr>
      </p:pic>
      <p:pic>
        <p:nvPicPr>
          <p:cNvPr id="5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988840"/>
            <a:ext cx="1512165" cy="1512168"/>
          </a:xfrm>
          <a:prstGeom prst="rect">
            <a:avLst/>
          </a:prstGeom>
          <a:noFill/>
        </p:spPr>
      </p:pic>
      <p:pic>
        <p:nvPicPr>
          <p:cNvPr id="6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445223"/>
            <a:ext cx="1268338" cy="12683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5416" y="3501008"/>
            <a:ext cx="79296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2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Молодці!</a:t>
            </a:r>
            <a:endParaRPr lang="ru-RU" sz="120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6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988840"/>
            <a:ext cx="1512165" cy="1512168"/>
          </a:xfrm>
          <a:prstGeom prst="rect">
            <a:avLst/>
          </a:prstGeom>
          <a:noFill/>
        </p:spPr>
      </p:pic>
      <p:pic>
        <p:nvPicPr>
          <p:cNvPr id="7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1988840"/>
            <a:ext cx="1512165" cy="1512168"/>
          </a:xfrm>
          <a:prstGeom prst="rect">
            <a:avLst/>
          </a:prstGeom>
          <a:noFill/>
        </p:spPr>
      </p:pic>
      <p:pic>
        <p:nvPicPr>
          <p:cNvPr id="8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445224"/>
            <a:ext cx="1268338" cy="12683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5416" y="3441700"/>
            <a:ext cx="79296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2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Молодці!</a:t>
            </a:r>
            <a:endParaRPr lang="ru-RU" sz="120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988840"/>
            <a:ext cx="1512165" cy="1512168"/>
          </a:xfrm>
          <a:prstGeom prst="rect">
            <a:avLst/>
          </a:prstGeom>
          <a:noFill/>
        </p:spPr>
      </p:pic>
      <p:pic>
        <p:nvPicPr>
          <p:cNvPr id="5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2060848"/>
            <a:ext cx="1512165" cy="1512168"/>
          </a:xfrm>
          <a:prstGeom prst="rect">
            <a:avLst/>
          </a:prstGeom>
          <a:noFill/>
        </p:spPr>
      </p:pic>
      <p:pic>
        <p:nvPicPr>
          <p:cNvPr id="6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445223"/>
            <a:ext cx="1268338" cy="12683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742c1f6fbd1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-62558" y="-28501"/>
            <a:ext cx="9315078" cy="69676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929618" cy="1357321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2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Відгадай кросворд</a:t>
            </a:r>
            <a:endParaRPr lang="ru-RU" sz="7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3475" y="1728729"/>
            <a:ext cx="4357718" cy="4786346"/>
          </a:xfrm>
        </p:spPr>
        <p:txBody>
          <a:bodyPr>
            <a:normAutofit lnSpcReduction="10000"/>
          </a:bodyPr>
          <a:lstStyle/>
          <a:p>
            <a:pPr marL="514350" indent="-514350" algn="l">
              <a:spcBef>
                <a:spcPts val="0"/>
              </a:spcBef>
              <a:buAutoNum type="arabicPeriod"/>
            </a:pPr>
            <a:r>
              <a:rPr lang="uk-UA" sz="6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ш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к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ола</a:t>
            </a:r>
          </a:p>
          <a:p>
            <a:pPr marL="514350" indent="-514350" algn="l">
              <a:spcBef>
                <a:spcPts val="0"/>
              </a:spcBef>
              <a:buAutoNum type="arabicPeriod"/>
            </a:pP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з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н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ання</a:t>
            </a:r>
          </a:p>
          <a:p>
            <a:pPr marL="514350" indent="-514350" algn="l">
              <a:spcBef>
                <a:spcPts val="0"/>
              </a:spcBef>
              <a:buAutoNum type="arabicPeriod"/>
            </a:pP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п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и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сьмо</a:t>
            </a:r>
          </a:p>
          <a:p>
            <a:pPr marL="514350" indent="-514350" algn="l">
              <a:spcBef>
                <a:spcPts val="0"/>
              </a:spcBef>
              <a:buAutoNum type="arabicPeriod"/>
            </a:pP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о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г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ірок</a:t>
            </a:r>
          </a:p>
          <a:p>
            <a:pPr marL="514350" indent="-514350" algn="l">
              <a:spcBef>
                <a:spcPts val="0"/>
              </a:spcBef>
              <a:buAutoNum type="arabicPeriod"/>
            </a:pP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р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а</a:t>
            </a:r>
            <a:r>
              <a:rPr lang="uk-UA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  <a:cs typeface="Times New Roman" pitchFamily="18" charset="0"/>
              </a:rPr>
              <a:t>нець</a:t>
            </a:r>
          </a:p>
          <a:p>
            <a:pPr marL="514350" indent="-514350">
              <a:buAutoNum type="arabicPeriod"/>
            </a:pPr>
            <a:endParaRPr lang="uk-UA" dirty="0" smtClean="0"/>
          </a:p>
          <a:p>
            <a:pPr marL="514350" indent="-514350">
              <a:buAutoNum type="arabicPeriod"/>
            </a:pPr>
            <a:endParaRPr lang="uk-UA" dirty="0" smtClean="0"/>
          </a:p>
          <a:p>
            <a:pPr marL="514350" indent="-514350">
              <a:buAutoNum type="arabicPeriod"/>
            </a:pPr>
            <a:endParaRPr lang="uk-UA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5" name="Picture 5" descr="C:\Рабочий стол\баб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39552" y="2024644"/>
            <a:ext cx="1197480" cy="136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:\Рабочий стол\кувшинка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4941168"/>
            <a:ext cx="1573907" cy="1573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Рабочий стол\bab03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1988840"/>
            <a:ext cx="1559180" cy="14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E:\Для презентаций\Картинки с пк с чит.зала\Картинки\стрекоза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760000">
            <a:off x="8494070" y="253218"/>
            <a:ext cx="566132" cy="47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C:\Рабочий стол\butterflies_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983" y="-1"/>
            <a:ext cx="685153" cy="761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C:\Рабочий стол\1\Картинки\стрекоза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0" y="332656"/>
            <a:ext cx="85725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>
            <a:hlinkClick r:id="rId10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5212" name="Picture 156" descr="http://klub-drug.ru/wp-content/uploads/2011/04/61444841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2" y="4797152"/>
            <a:ext cx="2105795" cy="15841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5416" y="3386584"/>
            <a:ext cx="79296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2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Молодці!</a:t>
            </a:r>
            <a:endParaRPr lang="ru-RU" sz="120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988840"/>
            <a:ext cx="1512165" cy="1512168"/>
          </a:xfrm>
          <a:prstGeom prst="rect">
            <a:avLst/>
          </a:prstGeom>
          <a:noFill/>
        </p:spPr>
      </p:pic>
      <p:pic>
        <p:nvPicPr>
          <p:cNvPr id="5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1988840"/>
            <a:ext cx="1512165" cy="1512168"/>
          </a:xfrm>
          <a:prstGeom prst="rect">
            <a:avLst/>
          </a:prstGeom>
          <a:noFill/>
        </p:spPr>
      </p:pic>
      <p:pic>
        <p:nvPicPr>
          <p:cNvPr id="6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445223"/>
            <a:ext cx="1268338" cy="126834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45416" y="3386584"/>
            <a:ext cx="792961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2000" b="1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Молодці!</a:t>
            </a:r>
            <a:endParaRPr lang="ru-RU" sz="12000" b="1" cap="none" spc="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988840"/>
            <a:ext cx="1512165" cy="1512168"/>
          </a:xfrm>
          <a:prstGeom prst="rect">
            <a:avLst/>
          </a:prstGeom>
          <a:noFill/>
        </p:spPr>
      </p:pic>
      <p:pic>
        <p:nvPicPr>
          <p:cNvPr id="5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1988840"/>
            <a:ext cx="1512165" cy="1512168"/>
          </a:xfrm>
          <a:prstGeom prst="rect">
            <a:avLst/>
          </a:prstGeom>
          <a:noFill/>
        </p:spPr>
      </p:pic>
      <p:pic>
        <p:nvPicPr>
          <p:cNvPr id="6" name="Picture 58" descr="http://liubavyshka.ru/_ph/64/2/130561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5445223"/>
            <a:ext cx="1268338" cy="12683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0417174"/>
      </p:ext>
    </p:extLst>
  </p:cSld>
  <p:clrMapOvr>
    <a:masterClrMapping/>
  </p:clrMapOvr>
  <p:transition spd="slow">
    <p:newsflash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0974" y="2420888"/>
            <a:ext cx="785818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Відповідь не правильна!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" name="Picture 34" descr="http://img-fotki.yandex.ru/get/5603/lady-annadu.35/0_60850_519e13d8_XL.jpg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116632"/>
            <a:ext cx="1994173" cy="12541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2492896"/>
            <a:ext cx="785818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Відповідь не правильна!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34" descr="http://img-fotki.yandex.ru/get/5603/lady-annadu.35/0_60850_519e13d8_XL.jpg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260648"/>
            <a:ext cx="1994173" cy="12541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7530" y="2348880"/>
            <a:ext cx="785818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Відповідь не правильна!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34" descr="http://img-fotki.yandex.ru/get/5603/lady-annadu.35/0_60850_519e13d8_XL.jpg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260648"/>
            <a:ext cx="1994173" cy="12541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7530" y="2348880"/>
            <a:ext cx="785818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5" action="ppaction://hlinksldjump"/>
              </a:rPr>
              <a:t>Відповідь не правильна!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3" name="Picture 34" descr="http://img-fotki.yandex.ru/get/5603/lady-annadu.35/0_60850_519e13d8_XL.jpg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260648"/>
            <a:ext cx="1994173" cy="1254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8640473"/>
      </p:ext>
    </p:extLst>
  </p:cSld>
  <p:clrMapOvr>
    <a:masterClrMapping/>
  </p:clrMapOvr>
  <p:transition spd="slow"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±РёР±Р»РёРѕС‚РµС‡РЅР°СЏ РїРµСЃРЅСЏ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252536" y="0"/>
            <a:ext cx="9396536" cy="688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62519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7305250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643" y="156857"/>
            <a:ext cx="8001024" cy="654428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96" y="344626"/>
            <a:ext cx="8461604" cy="150019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u="sng" cap="all" dirty="0" smtClean="0">
                <a:ln w="2857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Обкладинка</a:t>
            </a:r>
            <a:r>
              <a:rPr lang="uk-UA" b="1" cap="all" dirty="0" smtClean="0">
                <a:ln w="28575">
                  <a:solidFill>
                    <a:schemeClr val="tx1"/>
                  </a:solidFill>
                </a:ln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 -  це обличчя книги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  <a:t/>
            </a:r>
            <a:b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cs typeface="Times New Roman" pitchFamily="18" charset="0"/>
              </a:rPr>
            </a:br>
            <a:endParaRPr lang="ru-RU" b="1" cap="all" dirty="0">
              <a:ln w="28575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860032" y="1438878"/>
            <a:ext cx="4104456" cy="53024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28596" y="4365104"/>
            <a:ext cx="19111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b="1" dirty="0">
              <a:solidFill>
                <a:schemeClr val="accent6">
                  <a:lumMod val="75000"/>
                </a:schemeClr>
              </a:solidFill>
              <a:ea typeface="Lucida Sans Unicode" charset="0"/>
              <a:cs typeface="Lucida Sans Unicode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40355" y="34290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4078254"/>
            <a:ext cx="435354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а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бо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одяг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 для книги,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який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захищає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її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від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 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пошкоджень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ea typeface="Lucida Sans Unicode" charset="0"/>
                <a:cs typeface="Lucida Sans Unicode" charset="0"/>
              </a:rPr>
              <a:t>.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5" name="Picture 72" descr="http://liubavyshka.ru/_ph/64/2/76319246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2025" y="1504136"/>
            <a:ext cx="3065868" cy="253973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0533555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672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671" y="-298316"/>
            <a:ext cx="8672520" cy="214314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b="1" u="sng" cap="all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Титульній лист </a:t>
            </a:r>
            <a:r>
              <a:rPr lang="uk-UA" b="1" cap="all" dirty="0" smtClean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Times New Roman" pitchFamily="18" charset="0"/>
              </a:rPr>
              <a:t>– це перша сторінка книги</a:t>
            </a:r>
            <a:endParaRPr lang="ru-RU" b="1" cap="all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" name="Рисунок 9" descr="SDC14222.JPG"/>
          <p:cNvPicPr>
            <a:picLocks noChangeAspect="1"/>
          </p:cNvPicPr>
          <p:nvPr/>
        </p:nvPicPr>
        <p:blipFill>
          <a:blip r:embed="rId4" cstate="print">
            <a:lum contrast="3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7291" r="3906"/>
          <a:stretch>
            <a:fillRect/>
          </a:stretch>
        </p:blipFill>
        <p:spPr>
          <a:xfrm>
            <a:off x="4102186" y="2290472"/>
            <a:ext cx="5035142" cy="4485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C:\Рабочий стол\1\воробей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896446"/>
            <a:ext cx="952872" cy="95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C:\Рабочий стол\1\воробей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084168" y="1500402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996952"/>
            <a:ext cx="4361394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None/>
            </a:pPr>
            <a:r>
              <a:rPr lang="uk-UA" sz="2800" b="1" u="sng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е</a:t>
            </a:r>
            <a:r>
              <a:rPr lang="uk-UA" sz="28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лементи </a:t>
            </a:r>
            <a:r>
              <a:rPr lang="en-US" sz="28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uk-UA" sz="2800" b="1" u="sng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титульної сторінки</a:t>
            </a: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:</a:t>
            </a:r>
          </a:p>
          <a:p>
            <a:pPr algn="ctr">
              <a:buBlip>
                <a:blip r:embed="rId7"/>
              </a:buBlip>
            </a:pP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прізвище автора</a:t>
            </a:r>
          </a:p>
          <a:p>
            <a:pPr algn="ctr">
              <a:buBlip>
                <a:blip r:embed="rId7"/>
              </a:buBlip>
            </a:pP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заголовок </a:t>
            </a: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книги</a:t>
            </a:r>
          </a:p>
          <a:p>
            <a:pPr lvl="1">
              <a:buBlip>
                <a:blip r:embed="rId7"/>
              </a:buBlip>
            </a:pP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місто, де надруковано книгу</a:t>
            </a:r>
          </a:p>
          <a:p>
            <a:pPr lvl="1">
              <a:buBlip>
                <a:blip r:embed="rId7"/>
              </a:buBlip>
            </a:pP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видавництво</a:t>
            </a:r>
          </a:p>
          <a:p>
            <a:pPr lvl="1">
              <a:buBlip>
                <a:blip r:embed="rId7"/>
              </a:buBlip>
            </a:pP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рік </a:t>
            </a: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r>
              <a:rPr lang="uk-UA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видання 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401" y="0"/>
            <a:ext cx="1244600" cy="127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dy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728" y="-84548"/>
            <a:ext cx="1244600" cy="127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733395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63" y="23540"/>
            <a:ext cx="8786874" cy="1500198"/>
          </a:xfrm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u="sng" cap="all" dirty="0" smtClean="0"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Ілюстрація</a:t>
            </a:r>
            <a:r>
              <a:rPr lang="uk-UA" b="1" cap="all" dirty="0" smtClean="0">
                <a:ln w="28575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 – це малюнок в книзі </a:t>
            </a:r>
            <a:endParaRPr lang="ru-RU" b="1" cap="all" dirty="0"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8" name="Рисунок 7" descr="d4098f2080ab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63604" y="1498417"/>
            <a:ext cx="3851920" cy="3090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7" name="Rectangle 3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8" name="Rectangle 4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9" name="Rectangle 5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0" name="Rectangle 6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1" name="Rectangle 7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2" name="Rectangle 8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 descr="http://www.artscroll.ru/Images/2008/z/Zhdanova%20Lyubov/000086.jpg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3324225" cy="4797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im0-tub-ua.yandex.net/i?id=18482710-69-72&amp;n=21">
            <a:hlinkClick r:id="rId8" tgtFrame="&quot;_blank&quot;"/>
          </p:cNvPr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752" y="4265712"/>
            <a:ext cx="4104456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8" descr="C:\Рабочий стол\1\Картинки\попугай и птица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51920" y="1931394"/>
            <a:ext cx="1584176" cy="222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C:\Рабочий стол\butterflies_3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440060"/>
            <a:ext cx="1080120" cy="120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51659162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97999"/>
            <a:ext cx="9144000" cy="235745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u="sng" cap="all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Сторінки </a:t>
            </a:r>
            <a:r>
              <a:rPr lang="uk-UA" b="1" cap="all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– це основна частина книги</a:t>
            </a:r>
            <a:endParaRPr lang="ru-RU" b="1" cap="all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7" name="Picture 10" descr="E:\Для презентаций\Картинки с пк с чит.зала\Картинки детские\питер пен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916832"/>
            <a:ext cx="13096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Рабочий стол\Photo 01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48064" y="1861881"/>
            <a:ext cx="1296144" cy="141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://klub-drug.ru/wp-content/uploads/2011/04/4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26036" y="881336"/>
            <a:ext cx="6617964" cy="5976664"/>
          </a:xfrm>
          <a:prstGeom prst="rect">
            <a:avLst/>
          </a:prstGeom>
          <a:noFill/>
        </p:spPr>
      </p:pic>
      <p:pic>
        <p:nvPicPr>
          <p:cNvPr id="12" name="Picture 12" descr="book10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284984"/>
            <a:ext cx="1644033" cy="9361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948645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582726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u="sng" cap="all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Корінець</a:t>
            </a:r>
            <a:r>
              <a:rPr lang="uk-UA" b="1" cap="all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Times New Roman" pitchFamily="18" charset="0"/>
              </a:rPr>
              <a:t> скріплює сторінки книги</a:t>
            </a:r>
            <a:endParaRPr lang="ru-RU" b="1" cap="all" dirty="0">
              <a:ln w="0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6305203" cy="3854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6" descr="http://liubavyshka.ru/_ph/64/2/587156547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012" y="3356991"/>
            <a:ext cx="1224868" cy="2774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9486451.gif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800" b="1" u="sng" dirty="0" err="1" smtClean="0">
                <a:solidFill>
                  <a:schemeClr val="tx2"/>
                </a:solidFill>
                <a:latin typeface="Comic Sans MS" pitchFamily="66" charset="0"/>
              </a:rPr>
              <a:t>Фізкульт-хвилинка</a:t>
            </a:r>
            <a:r>
              <a:rPr lang="uk-UA" sz="2800" b="1" u="sng" dirty="0" smtClean="0">
                <a:solidFill>
                  <a:schemeClr val="tx2"/>
                </a:solidFill>
                <a:latin typeface="Comic Sans MS" pitchFamily="66" charset="0"/>
              </a:rPr>
              <a:t>  </a:t>
            </a: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                                                         </a:t>
            </a:r>
            <a:r>
              <a:rPr lang="uk-UA" sz="2000" dirty="0" smtClean="0">
                <a:solidFill>
                  <a:schemeClr val="tx2"/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dirty="0" smtClean="0">
                <a:solidFill>
                  <a:schemeClr val="tx2"/>
                </a:solidFill>
                <a:latin typeface="Comic Sans MS" pitchFamily="66" charset="0"/>
              </a:rPr>
              <a:t> </a:t>
            </a:r>
            <a: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Книгу я беру до рук –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Головою зроблю круг.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Палітурку розгорну –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Вправо голову зверну.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Сторінки перегортаю –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Вліво голову звертаю.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Сам до себе говорю: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Вправу цю я повторю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 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Книгу я беру до рук –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Головою зроблю круг.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Палітурку розгорну –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Вправо голову зверну.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Сторінки перегортаю –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Вліво голову звертаю.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Ось у книги корінець.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sz="2000" b="1" dirty="0" smtClean="0">
                <a:solidFill>
                  <a:schemeClr val="tx2"/>
                </a:solidFill>
                <a:latin typeface="Comic Sans MS" pitchFamily="66" charset="0"/>
              </a:rPr>
              <a:t>А зарядці вже кінець!</a:t>
            </a:r>
            <a: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Comic Sans MS" pitchFamily="66" charset="0"/>
              </a:rPr>
            </a:br>
            <a:r>
              <a:rPr lang="uk-UA" b="1" dirty="0" smtClean="0">
                <a:solidFill>
                  <a:schemeClr val="tx2"/>
                </a:solidFill>
                <a:latin typeface="Comic Sans MS" pitchFamily="66" charset="0"/>
              </a:rPr>
              <a:t> </a:t>
            </a:r>
            <a:endParaRPr lang="ru-RU" b="1" cap="all" dirty="0">
              <a:ln w="0">
                <a:solidFill>
                  <a:schemeClr val="tx1"/>
                </a:solidFill>
              </a:ln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6" name="Picture 4" descr="C:\Рабочий стол\1\Картинки\Тюльпаны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8153400" y="5772150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Рабочий стол\1\Картинки\Тюльпаны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967389" y="5790418"/>
            <a:ext cx="99060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4" descr="C:\Рабочий стол\1\Картинки\птицы летят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620688"/>
            <a:ext cx="93821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4" descr="C:\Рабочий стол\1\Картинки\птицы летят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2708920"/>
            <a:ext cx="938213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9" descr="http://priroda.inc.ru/animation/zoluchka/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4373" y="5013177"/>
            <a:ext cx="1905000" cy="1847216"/>
          </a:xfrm>
          <a:prstGeom prst="rect">
            <a:avLst/>
          </a:prstGeom>
          <a:noFill/>
        </p:spPr>
      </p:pic>
      <p:pic>
        <p:nvPicPr>
          <p:cNvPr id="15" name="Picture 4" descr="C:\Рабочий стол\zaychik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5090667"/>
            <a:ext cx="1367408" cy="176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C:\Рабочий стол\ромашки с бабочкой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5590393"/>
            <a:ext cx="952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C:\Рабочий стол\ромашки с бабочкой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08520" y="5574518"/>
            <a:ext cx="952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4" descr="http://liubavyshka.ru/_ph/55/1/768682839.jpg">
            <a:hlinkClick r:id="rId11"/>
          </p:cNvPr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99792" y="4221088"/>
            <a:ext cx="4256627" cy="2924944"/>
          </a:xfrm>
          <a:prstGeom prst="rect">
            <a:avLst/>
          </a:prstGeom>
          <a:noFill/>
        </p:spPr>
      </p:pic>
      <p:pic>
        <p:nvPicPr>
          <p:cNvPr id="18" name="Muzykalnaya_fizminutka_-_dlya_praktiki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8172400" y="450912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1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440354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01" y="260648"/>
            <a:ext cx="8643998" cy="214314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Вікторина </a:t>
            </a:r>
            <a:r>
              <a:rPr lang="uk-UA" sz="9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“</a:t>
            </a:r>
            <a:r>
              <a:rPr lang="uk-UA" sz="9600" b="1" dirty="0" err="1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Так</a:t>
            </a:r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 чи </a:t>
            </a:r>
            <a:r>
              <a:rPr lang="uk-UA" sz="96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Ні</a:t>
            </a:r>
            <a:r>
              <a:rPr lang="uk-UA" sz="9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”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" name="Содержимое 3" descr="90082a8c1d6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051720" y="2431149"/>
            <a:ext cx="4857784" cy="4426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7" descr="C:\Рабочий стол\Photo 02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40445">
            <a:off x="6319216" y="4920736"/>
            <a:ext cx="1185489" cy="105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6" descr="http://liubavyshka.ru/_ph/64/2/8626742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592" y="130424"/>
            <a:ext cx="1334257" cy="1714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221</Words>
  <Application>Microsoft Office PowerPoint</Application>
  <PresentationFormat>Екран (4:3)</PresentationFormat>
  <Paragraphs>85</Paragraphs>
  <Slides>26</Slides>
  <Notes>25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26</vt:i4>
      </vt:variant>
    </vt:vector>
  </HeadingPairs>
  <TitlesOfParts>
    <vt:vector size="27" baseType="lpstr">
      <vt:lpstr>Тема Office</vt:lpstr>
      <vt:lpstr>Бібліотечний урок ГРА–ПОДОРОЖ   «ІЗ ЧОГО ПОЧИНАЄТЬСЯ КНИГА » </vt:lpstr>
      <vt:lpstr>Відгадай кросворд</vt:lpstr>
      <vt:lpstr>Обкладинка -  це обличчя книги </vt:lpstr>
      <vt:lpstr>Титульній лист – це перша сторінка книги</vt:lpstr>
      <vt:lpstr>Ілюстрація – це малюнок в книзі </vt:lpstr>
      <vt:lpstr>Сторінки – це основна частина книги</vt:lpstr>
      <vt:lpstr>Корінець скріплює сторінки книги</vt:lpstr>
      <vt:lpstr>Фізкульт-хвилинка                                                               Книгу я беру до рук – Головою зроблю круг. Палітурку розгорну – Вправо голову зверну. Сторінки перегортаю – Вліво голову звертаю. Сам до себе говорю: Вправу цю я повторю   Книгу я беру до рук – Головою зроблю круг. Палітурку розгорну – Вправо голову зверну. Сторінки перегортаю – Вліво голову звертаю. Ось у книги корінець. А зарядці вже кінець!  </vt:lpstr>
      <vt:lpstr>Вікторина “Так чи Ні”</vt:lpstr>
      <vt:lpstr>Ілюстрація – це малюнок в книзі?</vt:lpstr>
      <vt:lpstr>Обкладинка захистить книгу від пошкоджень?</vt:lpstr>
      <vt:lpstr>Титульний лист – це друга сторінка книги?</vt:lpstr>
      <vt:lpstr>Сторінка – це елемент книги?</vt:lpstr>
      <vt:lpstr>Корінець – це сторінка книги?</vt:lpstr>
      <vt:lpstr>Книга – друг і порадник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Відгадай кросворд</dc:title>
  <dc:creator>Andrew</dc:creator>
  <cp:lastModifiedBy>vbpi</cp:lastModifiedBy>
  <cp:revision>119</cp:revision>
  <dcterms:created xsi:type="dcterms:W3CDTF">2010-02-22T22:09:20Z</dcterms:created>
  <dcterms:modified xsi:type="dcterms:W3CDTF">2014-10-27T08:30:32Z</dcterms:modified>
</cp:coreProperties>
</file>