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FF0066"/>
    <a:srgbClr val="FF6600"/>
    <a:srgbClr val="FF3300"/>
    <a:srgbClr val="3333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B183C2E-B49C-4A15-95EA-26C69E63D8C9}" type="datetimeFigureOut">
              <a:rPr lang="ru-RU"/>
              <a:pPr>
                <a:defRPr/>
              </a:pPr>
              <a:t>06.06.2014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3534D3E-E97C-47B4-B360-4357944715B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4656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uk-UA" altLang="uk-UA" sz="1400" smtClean="0">
                <a:latin typeface="Times New Roman" pitchFamily="18" charset="0"/>
                <a:cs typeface="Times New Roman" pitchFamily="18" charset="0"/>
              </a:rPr>
              <a:t>Луцький замок – єдина державна столична резиденція періоду Середньовіччя, яка збереглася до наших днів. У 1429 році тут відбувся з’їзд монархів Центральної та Східної Європи.</a:t>
            </a:r>
            <a:endParaRPr lang="ru-RU" altLang="uk-UA" sz="1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574129-7912-49FA-A62B-DC5A754F4F30}" type="slidenum">
              <a:rPr lang="ru-RU" altLang="uk-UA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altLang="uk-UA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uk-UA" altLang="uk-UA" smtClean="0"/>
              <a:t>Відкрито Музей у 2005 році. Тут експонуються стародруки Х</a:t>
            </a:r>
            <a:r>
              <a:rPr lang="en-US" altLang="uk-UA" smtClean="0"/>
              <a:t>V</a:t>
            </a:r>
            <a:r>
              <a:rPr lang="uk-UA" altLang="uk-UA" smtClean="0"/>
              <a:t>ІІ-ХІХ ст. Найдавніші з них: Октоїх (1686 р.), Требник Петра Могили (1646 р.), Анфологіон (1694 р.), Євангеліє (1722 р.) та інші. </a:t>
            </a:r>
            <a:endParaRPr lang="ru-RU" altLang="uk-UA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6BC0DD-B588-425F-A8A1-3E86FC781BCC}" type="slidenum">
              <a:rPr lang="ru-RU" altLang="uk-UA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altLang="uk-UA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uk-UA" altLang="uk-UA" sz="1400" smtClean="0">
                <a:latin typeface="Times New Roman" pitchFamily="18" charset="0"/>
                <a:cs typeface="Times New Roman" pitchFamily="18" charset="0"/>
              </a:rPr>
              <a:t>Експозиція єдиного в Україні Музею дзвонів налічує понад п’ятдесят експонатів, найдавніший з яких відлитий у 1647 році.</a:t>
            </a:r>
            <a:endParaRPr lang="ru-RU" altLang="uk-UA" sz="1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D8907C-3CA5-45FD-ABB9-7566DF5C6174}" type="slidenum">
              <a:rPr lang="ru-RU" altLang="uk-UA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altLang="uk-UA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altLang="uk-UA" smtClean="0"/>
          </a:p>
          <a:p>
            <a:pPr>
              <a:spcBef>
                <a:spcPct val="0"/>
              </a:spcBef>
            </a:pPr>
            <a:endParaRPr lang="uk-UA" altLang="uk-UA" smtClean="0"/>
          </a:p>
          <a:p>
            <a:pPr>
              <a:spcBef>
                <a:spcPct val="0"/>
              </a:spcBef>
            </a:pPr>
            <a:endParaRPr lang="ru-RU" altLang="uk-UA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B10CDB-DD6E-4C0F-A0F6-BEAE900F1552}" type="slidenum">
              <a:rPr lang="ru-RU" altLang="uk-UA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altLang="uk-UA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4E3854-733B-4515-812F-D19EE8C386EB}" type="slidenum">
              <a:rPr lang="ru-RU" altLang="uk-UA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altLang="uk-UA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269F97-38C0-4F14-ACBF-09C9C210CA69}" type="slidenum">
              <a:rPr lang="ru-RU" altLang="uk-UA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altLang="uk-UA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uk-UA" altLang="uk-UA" sz="1400" smtClean="0">
                <a:latin typeface="Times New Roman" pitchFamily="18" charset="0"/>
                <a:cs typeface="Times New Roman" pitchFamily="18" charset="0"/>
              </a:rPr>
              <a:t>На території парку росте понад 800 видів рослин, 20 з яких занесено до “Червоної книги України”. У шацьких озерах водиться понад 30 видів риб, серед яких славнозвісні вугрі, гніздиться понад 27 видів птахів, які занесені до “Червоної книги України”, 44 види ссавців, 19 видів плаунів і земноводних. </a:t>
            </a:r>
            <a:endParaRPr lang="ru-RU" altLang="uk-UA" sz="1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326A96-BB90-431E-8745-3CB9A3F4DAB9}" type="slidenum">
              <a:rPr lang="ru-RU" altLang="uk-UA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altLang="uk-UA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288CD-D606-4741-A3EE-F5546DC88825}" type="datetimeFigureOut">
              <a:rPr lang="ru-RU"/>
              <a:pPr>
                <a:defRPr/>
              </a:pPr>
              <a:t>06.06.2014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5756B-8894-4EF5-8CAC-4CECF541DE4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963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51D7E-580D-4B16-AFEA-409C4CC5E066}" type="datetimeFigureOut">
              <a:rPr lang="ru-RU"/>
              <a:pPr>
                <a:defRPr/>
              </a:pPr>
              <a:t>06.06.2014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020E0-16A3-46E9-8F0A-636F230A9EF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75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4BB72-88B3-4ABA-85C8-614CB6935E41}" type="datetimeFigureOut">
              <a:rPr lang="ru-RU"/>
              <a:pPr>
                <a:defRPr/>
              </a:pPr>
              <a:t>06.06.2014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E65D4-AC40-4695-898C-4A2977EC884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27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ED0E4-843A-4A97-8216-308C85CDC6F6}" type="datetimeFigureOut">
              <a:rPr lang="ru-RU"/>
              <a:pPr>
                <a:defRPr/>
              </a:pPr>
              <a:t>06.06.2014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54ABD-809D-46EB-AAE3-04904971A64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3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E97FB-372D-436C-8254-282C43EC624C}" type="datetimeFigureOut">
              <a:rPr lang="ru-RU"/>
              <a:pPr>
                <a:defRPr/>
              </a:pPr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7FC48-5BB8-4941-869F-556E3536F5E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746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A57C7-58BF-476F-90CF-CAE6D1B28D94}" type="datetimeFigureOut">
              <a:rPr lang="ru-RU"/>
              <a:pPr>
                <a:defRPr/>
              </a:pPr>
              <a:t>06.06.2014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834D6-AEA6-430F-8FF1-E02650E8B99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66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8C49-7F17-42B1-9576-B3AB52D253E8}" type="datetimeFigureOut">
              <a:rPr lang="ru-RU"/>
              <a:pPr>
                <a:defRPr/>
              </a:pPr>
              <a:t>06.06.2014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36771-0E70-4676-8F34-C95C7F61BD6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73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66E0C-F6CA-4EB6-9FCA-77CAC68101D6}" type="datetimeFigureOut">
              <a:rPr lang="ru-RU"/>
              <a:pPr>
                <a:defRPr/>
              </a:pPr>
              <a:t>06.06.2014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66CED-8331-4F56-8075-EC751D33233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89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F6EBF-161F-49C0-B835-F0892D350B56}" type="datetimeFigureOut">
              <a:rPr lang="ru-RU"/>
              <a:pPr>
                <a:defRPr/>
              </a:pPr>
              <a:t>06.06.2014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F58A2-45E4-4C19-830E-2990EF61B04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845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7F25E-0A72-46C6-B958-F48C600D0F5E}" type="datetimeFigureOut">
              <a:rPr lang="ru-RU"/>
              <a:pPr>
                <a:defRPr/>
              </a:pPr>
              <a:t>06.06.2014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9E201-FF8D-4FCC-8F7F-86A83F6AC22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017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A80D8-29DC-4856-9E70-F6FC06ECF7CA}" type="datetimeFigureOut">
              <a:rPr lang="ru-RU"/>
              <a:pPr>
                <a:defRPr/>
              </a:pPr>
              <a:t>06.06.2014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03602-D5C7-4630-ABAA-87B4953497C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721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  <a:endParaRPr lang="en-US" altLang="uk-UA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  <a:endParaRPr lang="en-US" altLang="uk-UA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158318-9336-429B-9E91-7608AB14C262}" type="datetimeFigureOut">
              <a:rPr lang="ru-RU"/>
              <a:pPr>
                <a:defRPr/>
              </a:pPr>
              <a:t>06.06.2014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180703-A9D0-44E6-8F17-7C5251D0DE3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47" r:id="rId2"/>
    <p:sldLayoutId id="2147484056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7" r:id="rId9"/>
    <p:sldLayoutId id="2147484053" r:id="rId10"/>
    <p:sldLayoutId id="214748405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992888" cy="309634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400" dirty="0" smtClean="0">
                <a:solidFill>
                  <a:srgbClr val="FFC000"/>
                </a:solidFill>
                <a:latin typeface="Monotype Corsiva" pitchFamily="66" charset="0"/>
              </a:rPr>
              <a:t>ВОЛИНЬ МОЯ, МІЙ </a:t>
            </a:r>
            <a:r>
              <a:rPr lang="en-US" sz="4400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uk-UA" sz="4400" dirty="0" smtClean="0">
                <a:solidFill>
                  <a:srgbClr val="FFC000"/>
                </a:solidFill>
                <a:latin typeface="Monotype Corsiva" pitchFamily="66" charset="0"/>
              </a:rPr>
              <a:t>РІДНИЙ КРАЙ!</a:t>
            </a:r>
            <a:endParaRPr lang="ru-RU" sz="4400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uk-UA" altLang="uk-UA" smtClean="0"/>
          </a:p>
          <a:p>
            <a:pPr marR="0"/>
            <a:endParaRPr lang="ru-RU" altLang="uk-UA" smtClean="0"/>
          </a:p>
        </p:txBody>
      </p:sp>
      <p:pic>
        <p:nvPicPr>
          <p:cNvPr id="512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859213"/>
            <a:ext cx="3600450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88913"/>
            <a:ext cx="15240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17850" y="2889250"/>
            <a:ext cx="6026150" cy="3968750"/>
          </a:xfrm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497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-23813"/>
            <a:ext cx="4105275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5613"/>
            <a:ext cx="403225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1"/>
          <p:cNvSpPr>
            <a:spLocks noChangeArrowheads="1"/>
          </p:cNvSpPr>
          <p:nvPr/>
        </p:nvSpPr>
        <p:spPr bwMode="auto">
          <a:xfrm>
            <a:off x="250825" y="2995613"/>
            <a:ext cx="262890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uk-UA" altLang="uk-UA" sz="16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ЛЕСИН “БІЛИЙ БУДИНОЧОК”  В ЯКОМУ ПИСЬМЕННИЦЯ ЖИЛА ДО 1907 РОКУ </a:t>
            </a:r>
          </a:p>
          <a:p>
            <a:pPr algn="ctr"/>
            <a:endParaRPr lang="uk-UA" altLang="uk-UA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404813"/>
            <a:ext cx="4337050" cy="3252787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88913"/>
            <a:ext cx="4394200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29000"/>
            <a:ext cx="3672408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01008"/>
            <a:ext cx="3240360" cy="33569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5366" name="Rectangle 1"/>
          <p:cNvSpPr>
            <a:spLocks noChangeArrowheads="1"/>
          </p:cNvSpPr>
          <p:nvPr/>
        </p:nvSpPr>
        <p:spPr bwMode="auto">
          <a:xfrm>
            <a:off x="5364163" y="3213100"/>
            <a:ext cx="3563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uk-UA" altLang="uk-UA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УСПЕНСЬКИЙ СОБОР  ХІІ ст.</a:t>
            </a:r>
            <a:r>
              <a:rPr lang="en-US" altLang="uk-UA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uk-UA" altLang="uk-UA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67" name="Rectangle 2"/>
          <p:cNvSpPr>
            <a:spLocks noChangeArrowheads="1"/>
          </p:cNvSpPr>
          <p:nvPr/>
        </p:nvSpPr>
        <p:spPr bwMode="auto">
          <a:xfrm>
            <a:off x="0" y="6488113"/>
            <a:ext cx="4284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uk-UA" altLang="uk-UA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МИКОЛАЇВСЬКА ЦЕРКВА  Х</a:t>
            </a:r>
            <a:r>
              <a:rPr lang="en-US" altLang="uk-UA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VIII </a:t>
            </a:r>
            <a:r>
              <a:rPr lang="uk-UA" altLang="uk-UA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ст.</a:t>
            </a:r>
            <a:endParaRPr lang="uk-UA" altLang="uk-UA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68" name="Rectangle 3"/>
          <p:cNvSpPr>
            <a:spLocks noChangeArrowheads="1"/>
          </p:cNvSpPr>
          <p:nvPr/>
        </p:nvSpPr>
        <p:spPr bwMode="auto">
          <a:xfrm>
            <a:off x="3492500" y="3003550"/>
            <a:ext cx="14747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uk-UA" altLang="uk-UA" sz="14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ХІІІ-ХІ</a:t>
            </a:r>
            <a:r>
              <a:rPr lang="en-US" altLang="uk-UA" sz="14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 </a:t>
            </a:r>
            <a:r>
              <a:rPr lang="uk-UA" altLang="uk-UA" sz="14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ст.</a:t>
            </a:r>
            <a:endParaRPr lang="uk-UA" altLang="uk-UA" sz="1400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 useBgFill="1">
        <p:nvSpPr>
          <p:cNvPr id="15369" name="TextBox 1"/>
          <p:cNvSpPr txBox="1">
            <a:spLocks noChangeArrowheads="1"/>
          </p:cNvSpPr>
          <p:nvPr/>
        </p:nvSpPr>
        <p:spPr bwMode="auto">
          <a:xfrm>
            <a:off x="350838" y="1196975"/>
            <a:ext cx="1800225" cy="36988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uk-UA" altLang="uk-UA" b="1">
                <a:solidFill>
                  <a:srgbClr val="FF0000"/>
                </a:solidFill>
              </a:rPr>
              <a:t>ВОЛОДИМИР</a:t>
            </a:r>
            <a:endParaRPr lang="ru-RU" altLang="uk-UA" b="1">
              <a:solidFill>
                <a:srgbClr val="FF0000"/>
              </a:solidFill>
            </a:endParaRPr>
          </a:p>
        </p:txBody>
      </p:sp>
      <p:sp useBgFill="1">
        <p:nvSpPr>
          <p:cNvPr id="15370" name="Прямоугольник 2"/>
          <p:cNvSpPr>
            <a:spLocks noChangeArrowheads="1"/>
          </p:cNvSpPr>
          <p:nvPr/>
        </p:nvSpPr>
        <p:spPr bwMode="auto">
          <a:xfrm>
            <a:off x="2660650" y="1196975"/>
            <a:ext cx="1933575" cy="36988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uk-UA" altLang="uk-UA" b="1">
                <a:solidFill>
                  <a:srgbClr val="FF0000"/>
                </a:solidFill>
              </a:rPr>
              <a:t>ВОЛИНСЬКИЙ</a:t>
            </a:r>
            <a:endParaRPr lang="ru-RU" altLang="uk-UA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3645024"/>
            <a:ext cx="4723136" cy="2940152"/>
          </a:xfrm>
          <a:effectLst>
            <a:softEdge rad="112500"/>
          </a:effectLst>
        </p:spPr>
      </p:pic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836613"/>
            <a:ext cx="338455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5508625" y="5157788"/>
            <a:ext cx="3275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uk-UA" altLang="uk-UA" sz="16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ЧУДОТВОРНИЙ ОБРАЗ ЗИМНЕНСЬКОЇ БОГОРОДИЦІ</a:t>
            </a:r>
            <a:endParaRPr lang="uk-UA" altLang="uk-UA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4872836" cy="31359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-207963" y="-95250"/>
            <a:ext cx="93519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КОМПЛЕКС СПОРУД ЗИМНЕНСЬКОГО СВЯТОГОРСЬКОГО СВЯТО-УСПЕНСЬКОГО ЖІНОЧОГО МОНАСТИРЯ </a:t>
            </a:r>
            <a:endParaRPr lang="uk-UA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3113088"/>
            <a:ext cx="2808287" cy="3744912"/>
          </a:xfrm>
        </p:spPr>
      </p:pic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88913"/>
            <a:ext cx="5033962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146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8" y="2781300"/>
            <a:ext cx="3662362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625"/>
            <a:ext cx="2476500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Rectangle 1"/>
          <p:cNvSpPr>
            <a:spLocks noChangeArrowheads="1"/>
          </p:cNvSpPr>
          <p:nvPr/>
        </p:nvSpPr>
        <p:spPr bwMode="auto">
          <a:xfrm>
            <a:off x="-252413" y="3708400"/>
            <a:ext cx="3851276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uk-UA" altLang="uk-UA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ПАМ</a:t>
            </a:r>
            <a:r>
              <a:rPr lang="uk-UA" altLang="uk-UA" b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’</a:t>
            </a:r>
            <a:r>
              <a:rPr lang="uk-UA" altLang="uk-UA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ЯТНИК ВОЛОДИМИРУ ВЕЛИКОМУ</a:t>
            </a:r>
            <a:endParaRPr lang="uk-UA" altLang="uk-UA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416" name="Rectangle 2"/>
          <p:cNvSpPr>
            <a:spLocks noChangeArrowheads="1"/>
          </p:cNvSpPr>
          <p:nvPr/>
        </p:nvSpPr>
        <p:spPr bwMode="auto">
          <a:xfrm>
            <a:off x="5364163" y="6165850"/>
            <a:ext cx="3563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uk-UA" altLang="uk-UA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ТРОЇТСЬКА ЦЕРКВА 1567 р.</a:t>
            </a:r>
            <a:endParaRPr lang="uk-UA" altLang="uk-UA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4681538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3573463"/>
            <a:ext cx="41211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644900"/>
            <a:ext cx="2808287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620713"/>
            <a:ext cx="33559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1"/>
          <p:cNvSpPr>
            <a:spLocks noChangeArrowheads="1"/>
          </p:cNvSpPr>
          <p:nvPr/>
        </p:nvSpPr>
        <p:spPr bwMode="auto">
          <a:xfrm>
            <a:off x="3059113" y="3500438"/>
            <a:ext cx="4140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uk-UA" altLang="uk-UA" sz="16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СТВОРЕНИЙ ПАРК У 1983 РОЦІ</a:t>
            </a:r>
            <a:endParaRPr lang="ru-RU" altLang="uk-UA" sz="80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uk-UA" altLang="uk-UA" sz="16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ПЛОЩА </a:t>
            </a:r>
            <a:r>
              <a:rPr lang="uk-UA" altLang="uk-UA" sz="1600" b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uk-UA" altLang="uk-UA" sz="16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48,9 ТИС. ГА</a:t>
            </a:r>
            <a:endParaRPr lang="ru-RU" altLang="uk-UA" sz="800">
              <a:latin typeface="Arial" charset="0"/>
            </a:endParaRPr>
          </a:p>
          <a:p>
            <a:pPr eaLnBrk="0" hangingPunct="0"/>
            <a:r>
              <a:rPr lang="uk-UA" altLang="uk-UA" sz="16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НА ТЕРИТОРІЇ ПАРКУ ЗНАХОДИТЬСЯ 23 ОЗЕРА, НАЙБІЛЬШЕ -  ОЗ.СВІТЯЗЬ</a:t>
            </a:r>
            <a:endParaRPr lang="uk-UA" altLang="uk-UA">
              <a:latin typeface="Arial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3325812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952750"/>
            <a:ext cx="56515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Содержимое 10"/>
          <p:cNvSpPr>
            <a:spLocks noGrp="1"/>
          </p:cNvSpPr>
          <p:nvPr>
            <p:ph idx="1"/>
          </p:nvPr>
        </p:nvSpPr>
        <p:spPr>
          <a:xfrm>
            <a:off x="0" y="3284538"/>
            <a:ext cx="4067175" cy="266541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uk-UA" altLang="uk-UA" smtClean="0">
                <a:solidFill>
                  <a:srgbClr val="FF0000"/>
                </a:solidFill>
              </a:rPr>
              <a:t>   ОЗЕРО  СВІТЯЗЬ - </a:t>
            </a:r>
            <a:r>
              <a:rPr lang="uk-UA" altLang="uk-UA" sz="1800" b="1" smtClean="0">
                <a:solidFill>
                  <a:srgbClr val="FF0000"/>
                </a:solidFill>
              </a:rPr>
              <a:t>НАЙГЛИБШЕ ОЗЕРО УКРАЇНИ</a:t>
            </a:r>
            <a:endParaRPr lang="uk-UA" altLang="uk-UA" sz="1800" smtClean="0">
              <a:solidFill>
                <a:srgbClr val="FF000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uk-UA" altLang="uk-UA" smtClean="0">
                <a:solidFill>
                  <a:srgbClr val="FF0000"/>
                </a:solidFill>
              </a:rPr>
              <a:t>   площа  - понад </a:t>
            </a:r>
            <a:r>
              <a:rPr lang="uk-UA" altLang="uk-UA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2,6  га    </a:t>
            </a:r>
            <a:r>
              <a:rPr lang="uk-UA" altLang="uk-UA" smtClean="0">
                <a:solidFill>
                  <a:srgbClr val="FF0000"/>
                </a:solidFill>
              </a:rPr>
              <a:t>глибина – </a:t>
            </a:r>
            <a:r>
              <a:rPr lang="uk-UA" altLang="uk-UA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58,4 м                                                   </a:t>
            </a:r>
            <a:endParaRPr lang="ru-RU" altLang="uk-UA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60350"/>
            <a:ext cx="4075113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altLang="uk-UA" smtClean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760" y="4323656"/>
            <a:ext cx="3816423" cy="2534344"/>
          </a:xfrm>
          <a:prstGeom prst="ellipse">
            <a:avLst/>
          </a:prstGeom>
          <a:ln w="190500" cap="rnd">
            <a:solidFill>
              <a:srgbClr val="C8C6BD"/>
            </a:solidFill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-531440"/>
            <a:ext cx="4499992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4355976" cy="32751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564904"/>
            <a:ext cx="2466975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960"/>
            <a:ext cx="2466975" cy="1857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9205"/>
            <a:ext cx="2411760" cy="21087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4827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332699"/>
            <a:ext cx="2915816" cy="25253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4828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818" y="1637928"/>
            <a:ext cx="4320141" cy="28620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0491" name="Прямоугольник 2"/>
          <p:cNvSpPr>
            <a:spLocks noChangeArrowheads="1"/>
          </p:cNvSpPr>
          <p:nvPr/>
        </p:nvSpPr>
        <p:spPr bwMode="auto">
          <a:xfrm>
            <a:off x="-107950" y="1662113"/>
            <a:ext cx="89550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uk-UA" altLang="uk-UA" sz="4400" b="1">
                <a:solidFill>
                  <a:srgbClr val="FF0000"/>
                </a:solidFill>
              </a:rPr>
              <a:t>ЗАПРОШУЄМО  НА  ГОСТИНУ !</a:t>
            </a:r>
            <a:endParaRPr lang="ru-RU" altLang="uk-UA" sz="4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404813"/>
            <a:ext cx="7920037" cy="6477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                   ЗАМОК  ЛЮБАРТА</a:t>
            </a:r>
            <a:endParaRPr lang="ru-RU" dirty="0"/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981075"/>
            <a:ext cx="4464050" cy="3090863"/>
          </a:xfrm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125538"/>
            <a:ext cx="3419475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860800"/>
            <a:ext cx="3960813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736975"/>
            <a:ext cx="4090987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1"/>
          <p:cNvSpPr>
            <a:spLocks noChangeArrowheads="1"/>
          </p:cNvSpPr>
          <p:nvPr/>
        </p:nvSpPr>
        <p:spPr bwMode="auto">
          <a:xfrm>
            <a:off x="5435600" y="4005263"/>
            <a:ext cx="306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uk-UA" altLang="uk-UA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СТИРОВА ВЕЖА, 27 м</a:t>
            </a:r>
          </a:p>
        </p:txBody>
      </p:sp>
      <p:sp>
        <p:nvSpPr>
          <p:cNvPr id="6152" name="Rectangle 3"/>
          <p:cNvSpPr>
            <a:spLocks noChangeArrowheads="1"/>
          </p:cNvSpPr>
          <p:nvPr/>
        </p:nvSpPr>
        <p:spPr bwMode="auto">
          <a:xfrm>
            <a:off x="5219700" y="3213100"/>
            <a:ext cx="3132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uk-UA" altLang="uk-UA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uk-UA" altLang="uk-UA" b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’</a:t>
            </a:r>
            <a:r>
              <a:rPr lang="uk-UA" altLang="uk-UA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ЇЗНА ВЕЖА, 27 м</a:t>
            </a:r>
            <a:endParaRPr lang="uk-UA" altLang="uk-UA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153" name="Rectangle 5"/>
          <p:cNvSpPr>
            <a:spLocks noChangeArrowheads="1"/>
          </p:cNvSpPr>
          <p:nvPr/>
        </p:nvSpPr>
        <p:spPr bwMode="auto">
          <a:xfrm>
            <a:off x="1331913" y="3933825"/>
            <a:ext cx="3563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uk-UA" altLang="uk-UA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ВЛАДИЧА ВЕЖА, 13,5 м</a:t>
            </a:r>
            <a:endParaRPr lang="uk-UA" altLang="uk-UA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154" name="Rectangle 6"/>
          <p:cNvSpPr>
            <a:spLocks noChangeArrowheads="1"/>
          </p:cNvSpPr>
          <p:nvPr/>
        </p:nvSpPr>
        <p:spPr bwMode="auto">
          <a:xfrm>
            <a:off x="250825" y="908050"/>
            <a:ext cx="2339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uk-UA" altLang="uk-UA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ВЕРХНІЙ ЗАМОК</a:t>
            </a:r>
            <a:endParaRPr lang="uk-UA" altLang="uk-UA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18487" cy="5746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/>
              <a:t>МУЗЕЙ КНИГИ</a:t>
            </a:r>
            <a:endParaRPr lang="ru-RU" dirty="0"/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788" y="908050"/>
            <a:ext cx="2159000" cy="2520950"/>
          </a:xfrm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08050"/>
            <a:ext cx="5146675" cy="38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860800"/>
            <a:ext cx="3744913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243388"/>
            <a:ext cx="3743325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1"/>
          <p:cNvSpPr>
            <a:spLocks noChangeArrowheads="1"/>
          </p:cNvSpPr>
          <p:nvPr/>
        </p:nvSpPr>
        <p:spPr bwMode="auto">
          <a:xfrm>
            <a:off x="5076825" y="6165850"/>
            <a:ext cx="3562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uk-UA" altLang="uk-UA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СТАРОДРУКИ  Х</a:t>
            </a:r>
            <a:r>
              <a:rPr lang="en-US" altLang="uk-UA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VII </a:t>
            </a:r>
            <a:r>
              <a:rPr lang="ru-RU" altLang="uk-UA" b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altLang="uk-UA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uk-UA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XIX </a:t>
            </a:r>
            <a:r>
              <a:rPr lang="uk-UA" altLang="uk-UA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ст.</a:t>
            </a:r>
            <a:endParaRPr lang="uk-UA" altLang="uk-UA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176" name="Rectangle 2"/>
          <p:cNvSpPr>
            <a:spLocks noChangeArrowheads="1"/>
          </p:cNvSpPr>
          <p:nvPr/>
        </p:nvSpPr>
        <p:spPr bwMode="auto">
          <a:xfrm>
            <a:off x="827088" y="6237288"/>
            <a:ext cx="4068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uk-UA" altLang="uk-UA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ДРУКАРСЬКИЙ ВЕРСТАТ  Х</a:t>
            </a:r>
            <a:r>
              <a:rPr lang="en-US" altLang="uk-UA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lang="uk-UA" altLang="uk-UA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 ст.</a:t>
            </a:r>
            <a:endParaRPr lang="uk-UA" altLang="uk-UA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/>
              <a:t>МУЗЕЙ  ДЗВОНІВ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338" y="4221163"/>
            <a:ext cx="2881312" cy="21685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91"/>
          <a:stretch>
            <a:fillRect/>
          </a:stretch>
        </p:blipFill>
        <p:spPr bwMode="auto">
          <a:xfrm>
            <a:off x="4932040" y="1340767"/>
            <a:ext cx="3728651" cy="2754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7349"/>
            <a:ext cx="4499992" cy="33706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4529138" cy="2414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4213" y="0"/>
            <a:ext cx="8229600" cy="863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НАЦІОНАЛЬНИЙ ІСТОРИКО-МЕМОРІАЛЬНИЙ ЗАПОВІДНИК “ПОЛЕ БЕРЕСТЕЦЬКОЇ БИТВИ”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72816"/>
            <a:ext cx="3312368" cy="4304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05852"/>
            <a:ext cx="3384376" cy="2252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196975"/>
            <a:ext cx="5041900" cy="3378200"/>
          </a:xfrm>
        </p:spPr>
      </p:pic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179388" y="4508500"/>
            <a:ext cx="5003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uk-UA" altLang="uk-UA" sz="16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ЧОЛОВІЧИЙ СВЯТО-ГЕОРГІЇВСЬКИЙ МОНАСТИР</a:t>
            </a:r>
            <a:endParaRPr lang="uk-UA" altLang="uk-UA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223" name="Rectangle 1"/>
          <p:cNvSpPr>
            <a:spLocks noChangeArrowheads="1"/>
          </p:cNvSpPr>
          <p:nvPr/>
        </p:nvSpPr>
        <p:spPr bwMode="auto">
          <a:xfrm>
            <a:off x="5435600" y="5903913"/>
            <a:ext cx="3492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uk-UA" altLang="uk-UA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ПАМ</a:t>
            </a:r>
            <a:r>
              <a:rPr lang="uk-UA" altLang="uk-UA" b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’</a:t>
            </a:r>
            <a:r>
              <a:rPr lang="uk-UA" altLang="uk-UA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ЯТНИК ГЕРОЯМ БЕРЕСТЕЦЬКОЇ БИТВИ</a:t>
            </a:r>
            <a:endParaRPr lang="uk-UA" altLang="uk-UA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500438"/>
            <a:ext cx="4019550" cy="3014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888432" cy="29309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56992"/>
            <a:ext cx="3744416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88913"/>
            <a:ext cx="431323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1"/>
          <p:cNvSpPr>
            <a:spLocks noChangeArrowheads="1"/>
          </p:cNvSpPr>
          <p:nvPr/>
        </p:nvSpPr>
        <p:spPr bwMode="auto">
          <a:xfrm>
            <a:off x="395288" y="3068638"/>
            <a:ext cx="5653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uk-UA" altLang="uk-UA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ЕКСПОЗИЦІЯ МУЗЕЮ </a:t>
            </a:r>
            <a:r>
              <a:rPr lang="uk-UA" altLang="uk-UA" b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uk-UA" altLang="uk-UA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КОЗАЦЬКІ МОГИЛИ</a:t>
            </a:r>
            <a:r>
              <a:rPr lang="uk-UA" altLang="uk-UA" b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endParaRPr lang="uk-UA" altLang="uk-UA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4176464" cy="5201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468313" y="5589588"/>
            <a:ext cx="3779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uk-UA" altLang="uk-UA" sz="160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uk-UA" altLang="uk-UA" sz="16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МУРОВАНИЙ СТОВП</a:t>
            </a:r>
            <a:r>
              <a:rPr lang="uk-UA" altLang="uk-UA" sz="160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uk-UA" altLang="uk-UA" sz="16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ПОХОВАННЯ КНЯЗЯ О. ПРОНСЬКОГО</a:t>
            </a:r>
            <a:endParaRPr lang="uk-UA" altLang="uk-UA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64904"/>
            <a:ext cx="4222948" cy="35718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5364163" y="2205038"/>
            <a:ext cx="24114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uk-UA" altLang="uk-UA" sz="16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КАПЛИЦЯ СВ. ТЕКЛІ</a:t>
            </a:r>
            <a:endParaRPr lang="uk-UA" altLang="uk-UA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113"/>
          </a:xfrm>
        </p:spPr>
        <p:txBody>
          <a:bodyPr/>
          <a:lstStyle/>
          <a:p>
            <a:pPr algn="ctr"/>
            <a:r>
              <a:rPr lang="uk-UA" altLang="uk-UA" sz="2400" smtClean="0">
                <a:latin typeface="Times New Roman" pitchFamily="18" charset="0"/>
                <a:cs typeface="Times New Roman" pitchFamily="18" charset="0"/>
              </a:rPr>
              <a:t>ЛІТЕРАТУРНО-МЕМОРІАЛЬНИЙ МУЗЕЙ-САДИБА </a:t>
            </a:r>
            <a:br>
              <a:rPr lang="uk-UA" altLang="uk-UA" sz="2400" smtClean="0"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2400" smtClean="0">
                <a:latin typeface="Times New Roman" pitchFamily="18" charset="0"/>
                <a:cs typeface="Times New Roman" pitchFamily="18" charset="0"/>
              </a:rPr>
              <a:t>ЛЕСІ УКРАЇНКИ У КОЛОДЯЖНОМУ</a:t>
            </a:r>
            <a:endParaRPr lang="ru-RU" altLang="uk-UA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076700"/>
            <a:ext cx="3922712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4867275" cy="380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1196975"/>
            <a:ext cx="41116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1"/>
          <p:cNvSpPr>
            <a:spLocks noChangeArrowheads="1"/>
          </p:cNvSpPr>
          <p:nvPr/>
        </p:nvSpPr>
        <p:spPr bwMode="auto">
          <a:xfrm>
            <a:off x="4716463" y="6381750"/>
            <a:ext cx="42116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uk-UA" altLang="uk-UA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СУЧАСНЕ ПРИМІЩЕННЯ МУЗЕЮ</a:t>
            </a:r>
            <a:endParaRPr lang="uk-UA" altLang="uk-UA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295" name="Rectangle 2"/>
          <p:cNvSpPr>
            <a:spLocks noChangeArrowheads="1"/>
          </p:cNvSpPr>
          <p:nvPr/>
        </p:nvSpPr>
        <p:spPr bwMode="auto">
          <a:xfrm>
            <a:off x="0" y="5589588"/>
            <a:ext cx="46434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uk-UA" altLang="uk-UA" b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uk-UA" altLang="uk-UA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СІРИЙ БУДИНОЧОК</a:t>
            </a:r>
            <a:r>
              <a:rPr lang="uk-UA" altLang="uk-UA" b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uk-UA" altLang="uk-UA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ЯКИЙ КОСАЧІ ПЕРЕЇХАЛИ У 1882 РОЦІ</a:t>
            </a:r>
            <a:endParaRPr lang="uk-UA" altLang="uk-UA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20888"/>
            <a:ext cx="3427934" cy="40795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939" y="260648"/>
            <a:ext cx="2682533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2696336" cy="36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419475" y="1052513"/>
            <a:ext cx="252095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СІМ’Я КОСАЧІВ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318" name="Rectangle 1"/>
          <p:cNvSpPr>
            <a:spLocks noChangeArrowheads="1"/>
          </p:cNvSpPr>
          <p:nvPr/>
        </p:nvSpPr>
        <p:spPr bwMode="auto">
          <a:xfrm>
            <a:off x="6372225" y="4365625"/>
            <a:ext cx="24479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uk-UA" altLang="uk-UA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ЛЕСЯ УКРАЇНКА З МАМОЮ ОЛЕНОЮ ПЧІЛКОЮ</a:t>
            </a:r>
            <a:endParaRPr lang="uk-UA" altLang="uk-UA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1332</TotalTime>
  <Words>349</Words>
  <Application>Microsoft Office PowerPoint</Application>
  <PresentationFormat>Екран (4:3)</PresentationFormat>
  <Paragraphs>49</Paragraphs>
  <Slides>16</Slides>
  <Notes>7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2" baseType="lpstr">
      <vt:lpstr>Constantia</vt:lpstr>
      <vt:lpstr>Arial</vt:lpstr>
      <vt:lpstr>Calibri</vt:lpstr>
      <vt:lpstr>Wingdings 2</vt:lpstr>
      <vt:lpstr>Times New Roman</vt:lpstr>
      <vt:lpstr>Поток</vt:lpstr>
      <vt:lpstr>ВОЛИНЬ МОЯ, МІЙ  РІДНИЙ КРАЙ!</vt:lpstr>
      <vt:lpstr>                   ЗАМОК  ЛЮБАРТА</vt:lpstr>
      <vt:lpstr>МУЗЕЙ КНИГИ</vt:lpstr>
      <vt:lpstr>МУЗЕЙ  ДЗВОНІВ</vt:lpstr>
      <vt:lpstr>НАЦІОНАЛЬНИЙ ІСТОРИКО-МЕМОРІАЛЬНИЙ ЗАПОВІДНИК “ПОЛЕ БЕРЕСТЕЦЬКОЇ БИТВИ”</vt:lpstr>
      <vt:lpstr>Презентація PowerPoint</vt:lpstr>
      <vt:lpstr>Презентація PowerPoint</vt:lpstr>
      <vt:lpstr>ЛІТЕРАТУРНО-МЕМОРІАЛЬНИЙ МУЗЕЙ-САДИБА  ЛЕСІ УКРАЇНКИ У КОЛОДЯЖНОМУ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vbpi</cp:lastModifiedBy>
  <cp:revision>127</cp:revision>
  <dcterms:created xsi:type="dcterms:W3CDTF">2014-05-29T09:18:02Z</dcterms:created>
  <dcterms:modified xsi:type="dcterms:W3CDTF">2014-06-06T09:32:17Z</dcterms:modified>
</cp:coreProperties>
</file>