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9" r:id="rId6"/>
    <p:sldId id="267" r:id="rId7"/>
    <p:sldId id="272" r:id="rId8"/>
    <p:sldId id="274" r:id="rId9"/>
    <p:sldId id="265" r:id="rId10"/>
    <p:sldId id="277" r:id="rId11"/>
    <p:sldId id="273" r:id="rId12"/>
    <p:sldId id="271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49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ED6F1-46F8-4676-9384-F96A1D7CDAF8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FEED9-C0DB-433E-BCD1-0CF6E96BD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FEED9-C0DB-433E-BCD1-0CF6E96BDD1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F95B-1DE6-40EB-8B5F-5A6F5C68C7E4}" type="datetimeFigureOut">
              <a:rPr lang="ru-RU" smtClean="0"/>
              <a:pPr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3B9F-2E57-4D2E-B1B4-E6F38609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110;&#1103;\v.a.motsart_-_simfoniya_6._muzyka_angelov.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7;&#1088;&#1077;&#1079;&#1077;&#1085;&#1090;&#1072;&#1094;&#1110;&#1103;\1.avi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28"/>
            <a:ext cx="9144000" cy="31432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Разве наша вина в том ,что мы постарели, Потускнели глаза и согнулась спина?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мы брали Берлин и себя не жалели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Отдавая Победе все, что было спо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4a03fe4074b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9144000" cy="4643446"/>
          </a:xfrm>
          <a:prstGeom prst="rect">
            <a:avLst/>
          </a:prstGeom>
        </p:spPr>
      </p:pic>
      <p:pic>
        <p:nvPicPr>
          <p:cNvPr id="8" name="v.a.motsart_-_simfoniya_6._muzyka_angelov.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1520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DC0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9"/>
            <a:ext cx="85011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Афанасій Миколайович  отримав </a:t>
            </a:r>
            <a:r>
              <a:rPr lang="uk-UA" sz="2800" dirty="0" smtClean="0">
                <a:solidFill>
                  <a:schemeClr val="bg1"/>
                </a:solidFill>
              </a:rPr>
              <a:t> почесні </a:t>
            </a:r>
            <a:r>
              <a:rPr lang="uk-UA" sz="2800" dirty="0" smtClean="0">
                <a:solidFill>
                  <a:schemeClr val="bg1"/>
                </a:solidFill>
              </a:rPr>
              <a:t>нагороди: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Орден Червоної Зірки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Орден  Великої Вітчизняної війни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Медаль за бойові заслуги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Медаль за взяття Берліну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Медаль за взяття Варшави та інші.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Сьогодні </a:t>
            </a:r>
            <a:r>
              <a:rPr lang="uk-UA" sz="2800" dirty="0" smtClean="0">
                <a:solidFill>
                  <a:schemeClr val="bg1"/>
                </a:solidFill>
              </a:rPr>
              <a:t> його вже немає серед </a:t>
            </a:r>
            <a:r>
              <a:rPr lang="uk-UA" sz="2800" dirty="0" smtClean="0">
                <a:solidFill>
                  <a:schemeClr val="bg1"/>
                </a:solidFill>
              </a:rPr>
              <a:t>нас, але пам’ять про нього живе в його справах та його вихованцях. Ми тримаємо зв’язок з його родиною</a:t>
            </a:r>
            <a:r>
              <a:rPr lang="uk-UA" sz="2800" dirty="0" smtClean="0">
                <a:solidFill>
                  <a:schemeClr val="bg1"/>
                </a:solidFill>
              </a:rPr>
              <a:t>. У </a:t>
            </a:r>
            <a:r>
              <a:rPr lang="uk-UA" sz="2800" dirty="0" smtClean="0">
                <a:solidFill>
                  <a:schemeClr val="bg1"/>
                </a:solidFill>
              </a:rPr>
              <a:t>нашому відеоролику зустріч з сином Афанасія Миколайовича Анатолієм Афанасійовичем та донькою Іриною </a:t>
            </a:r>
            <a:r>
              <a:rPr lang="uk-UA" sz="2800" dirty="0" smtClean="0">
                <a:solidFill>
                  <a:schemeClr val="bg1"/>
                </a:solidFill>
              </a:rPr>
              <a:t>Афанасіївною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br>
              <a:rPr lang="uk-UA" sz="2800" dirty="0" smtClean="0">
                <a:solidFill>
                  <a:schemeClr val="bg1"/>
                </a:solidFill>
              </a:rPr>
            </a:br>
            <a:endParaRPr lang="ru-RU" sz="2800" dirty="0" smtClean="0">
              <a:solidFill>
                <a:schemeClr val="bg1"/>
              </a:solidFill>
            </a:endParaRPr>
          </a:p>
          <a:p>
            <a:endParaRPr lang="uk-UA" sz="28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02709df0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66442" y="0"/>
            <a:ext cx="9710442" cy="6858000"/>
          </a:xfrm>
          <a:prstGeom prst="rect">
            <a:avLst/>
          </a:prstGeom>
        </p:spPr>
      </p:pic>
      <p:pic>
        <p:nvPicPr>
          <p:cNvPr id="2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1196752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77302684_100623w-flow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1071546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 smtClean="0"/>
              <a:t>Дякуємо за увагу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7000892" cy="6858000"/>
          </a:xfrm>
        </p:spPr>
      </p:pic>
      <p:pic>
        <p:nvPicPr>
          <p:cNvPr id="5" name="Рисунок 4" descr="GEDC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7" y="0"/>
            <a:ext cx="4499993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отеченков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Афанасій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Миколайович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народився</a:t>
            </a:r>
            <a:endParaRPr lang="ru-RU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равня1916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в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с.Рипшево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Смоленської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Закінчивши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семирічку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вступив до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Ленінградського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артилерійського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училища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-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khasan-10-640x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452" y="260648"/>
            <a:ext cx="461054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-2" y="0"/>
            <a:ext cx="47148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Випробовувати себе на мужність Афанасію  Миколайовичу випало на долю вже у 1939 році у червні. Як замполіт зенітної батареї  він бере участь у військових діях на східному березі річки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Халхин-Гол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,та озері Хасан на Монгольському кордоні під час </a:t>
            </a:r>
            <a:r>
              <a:rPr lang="uk-U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Російсько-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Японської війни.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02709df0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0442" cy="6858000"/>
          </a:xfrm>
          <a:prstGeom prst="rect">
            <a:avLst/>
          </a:prstGeom>
        </p:spPr>
      </p:pic>
      <p:pic>
        <p:nvPicPr>
          <p:cNvPr id="2" name="Рисунок 1" descr="1xfH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076234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000496" y="1071546"/>
            <a:ext cx="51435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Кто-то плачет, кто-то злобно стонет, </a:t>
            </a:r>
            <a:b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Кто-то очень-очень мало жил... </a:t>
            </a:r>
            <a:b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На мои замерзшие ладони голову товарищ положил. </a:t>
            </a:r>
            <a:b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Так спокойны пыльные ресницы, </a:t>
            </a:r>
            <a:b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 вокруг нерусские поля... </a:t>
            </a:r>
            <a:b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Спи, земляк, и пусть тебе приснится </a:t>
            </a:r>
            <a:b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Город наш и девушка твоя.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63579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Героям   озера    Хасан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йна херс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4362464" cy="2852936"/>
          </a:xfrm>
          <a:prstGeom prst="rect">
            <a:avLst/>
          </a:prstGeom>
        </p:spPr>
      </p:pic>
      <p:pic>
        <p:nvPicPr>
          <p:cNvPr id="3" name="Рисунок 2" descr="херсон август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6"/>
            <a:ext cx="4416491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980728"/>
            <a:ext cx="4463926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середині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серпня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1941 р.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німецько-фашистські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війська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підійшли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Херсона.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Відважно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захищали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місто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воїни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51-ої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стрілецької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дивізії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моряки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Дунайської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військової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флотилії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Оборона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міста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тривала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15 по 18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серпня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коли Херсон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був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захоплений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фашистами. 13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березня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1944 р.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період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окупації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закінчився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місто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було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визволене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військами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49-ої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гвардійської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стрілецької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дивізії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командуванням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полковника В.П.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Маргелова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295-ої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стрілецької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дивізії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командуванням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полковника О.П.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Дорофєєва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Серед цих мужніх воїнів був і Афанасій Миколайович,Саме у цей важкий час доля 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подарувала </a:t>
            </a:r>
            <a:r>
              <a:rPr lang="uk-UA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зустріч із коханою та майбутньою дружиною. Але війна продовжується …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824860_slajd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2709df0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4272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428736"/>
            <a:ext cx="5000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Дійшовши до </a:t>
            </a:r>
            <a:r>
              <a:rPr lang="uk-UA" sz="2000" b="1" dirty="0" smtClean="0"/>
              <a:t>Берліна, </a:t>
            </a:r>
            <a:r>
              <a:rPr lang="uk-UA" sz="2000" b="1" dirty="0" smtClean="0"/>
              <a:t>Афанасій Миколайович залишається у Германії ще на 2 роки як помічник коменданта Берліна генерал </a:t>
            </a:r>
            <a:r>
              <a:rPr lang="uk-UA" sz="2000" b="1" dirty="0" err="1" smtClean="0"/>
              <a:t>–полковника</a:t>
            </a:r>
            <a:r>
              <a:rPr lang="uk-UA" sz="2000" b="1" dirty="0" smtClean="0"/>
              <a:t> Миколи </a:t>
            </a:r>
            <a:r>
              <a:rPr lang="uk-UA" sz="2000" b="1" dirty="0" err="1" smtClean="0"/>
              <a:t>Ернестовича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Берзаріна</a:t>
            </a:r>
            <a:r>
              <a:rPr lang="uk-UA" sz="2000" b="1" dirty="0" smtClean="0"/>
              <a:t>. В 00:43 9 травня 1945 у Берліні був підписаний акт беззастережної капітуляції нацистської Німеччини. </a:t>
            </a:r>
            <a:endParaRPr lang="uk-UA" sz="2000" b="1" dirty="0" smtClean="0"/>
          </a:p>
          <a:p>
            <a:r>
              <a:rPr lang="uk-UA" sz="2000" b="1" dirty="0" smtClean="0"/>
              <a:t>А</a:t>
            </a:r>
            <a:r>
              <a:rPr lang="uk-UA" sz="2000" b="1" dirty="0" smtClean="0"/>
              <a:t>. Н. </a:t>
            </a:r>
            <a:r>
              <a:rPr lang="uk-UA" sz="2000" b="1" dirty="0" err="1" smtClean="0"/>
              <a:t>Котеченков</a:t>
            </a:r>
            <a:r>
              <a:rPr lang="uk-UA" sz="2000" b="1" dirty="0" smtClean="0"/>
              <a:t> - колишній інспектор військ 5-ї ударної армії, був свідком цієї історичної події</a:t>
            </a:r>
            <a:r>
              <a:rPr lang="uk-UA" sz="2000" b="1" dirty="0" smtClean="0"/>
              <a:t>.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melev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2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143504" y="285728"/>
            <a:ext cx="371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- </a:t>
            </a:r>
            <a:r>
              <a:rPr lang="uk-UA" sz="2400" b="1" dirty="0" smtClean="0"/>
              <a:t>7 травня в штабі Миколи </a:t>
            </a:r>
            <a:r>
              <a:rPr lang="uk-UA" sz="2400" b="1" dirty="0" err="1" smtClean="0"/>
              <a:t>Ернестовича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Берзаріна</a:t>
            </a:r>
            <a:r>
              <a:rPr lang="uk-UA" sz="2400" b="1" dirty="0" smtClean="0"/>
              <a:t>, який ще 16 квітня був призначений комендантом Берліна, приїхав маршал Жуков. Я був свідком їхньої розмови. А незабаром вони оглядали приміщення інженерного училища, яке і було обрано для підписання історичного акту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melev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707903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Цей двоповерховий будиночок   з черепичним дахом в </a:t>
            </a:r>
            <a:r>
              <a:rPr lang="uk-UA" sz="2400" b="1" dirty="0" err="1" smtClean="0"/>
              <a:t>Карлхості</a:t>
            </a:r>
            <a:r>
              <a:rPr lang="uk-UA" sz="2400" b="1" dirty="0" smtClean="0"/>
              <a:t>, </a:t>
            </a:r>
            <a:r>
              <a:rPr lang="uk-UA" sz="2400" b="1" dirty="0" smtClean="0"/>
              <a:t>в східній частині Берліна. Саме ця споруда колишнього німецького військово-інженерного училища було обрано для церемонії підписання акта капітуляції Німеччини.</a:t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395</Words>
  <Application>Microsoft Office PowerPoint</Application>
  <PresentationFormat>Экран (4:3)</PresentationFormat>
  <Paragraphs>20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Разве наша вина в том ,что мы постарели, Потускнели глаза и согнулась спина? Но мы брали Берлин и себя не жалели Отдавая Победе все, что было сполна.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 №39</cp:lastModifiedBy>
  <cp:revision>41</cp:revision>
  <dcterms:created xsi:type="dcterms:W3CDTF">2013-03-02T14:16:07Z</dcterms:created>
  <dcterms:modified xsi:type="dcterms:W3CDTF">2013-03-05T08:28:11Z</dcterms:modified>
</cp:coreProperties>
</file>