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unknown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56" r:id="rId2"/>
    <p:sldId id="334" r:id="rId3"/>
    <p:sldId id="335" r:id="rId4"/>
    <p:sldId id="336" r:id="rId5"/>
    <p:sldId id="258" r:id="rId6"/>
    <p:sldId id="261" r:id="rId7"/>
    <p:sldId id="325" r:id="rId8"/>
    <p:sldId id="326" r:id="rId9"/>
    <p:sldId id="322" r:id="rId10"/>
    <p:sldId id="313" r:id="rId11"/>
    <p:sldId id="314" r:id="rId12"/>
    <p:sldId id="315" r:id="rId13"/>
    <p:sldId id="316" r:id="rId14"/>
    <p:sldId id="317" r:id="rId15"/>
    <p:sldId id="312" r:id="rId16"/>
    <p:sldId id="294" r:id="rId17"/>
    <p:sldId id="260" r:id="rId18"/>
    <p:sldId id="306" r:id="rId19"/>
    <p:sldId id="262" r:id="rId20"/>
    <p:sldId id="329" r:id="rId21"/>
    <p:sldId id="263" r:id="rId22"/>
    <p:sldId id="264" r:id="rId23"/>
    <p:sldId id="265" r:id="rId24"/>
    <p:sldId id="296" r:id="rId25"/>
    <p:sldId id="318" r:id="rId26"/>
    <p:sldId id="299" r:id="rId27"/>
    <p:sldId id="305" r:id="rId28"/>
    <p:sldId id="319" r:id="rId29"/>
    <p:sldId id="330" r:id="rId30"/>
    <p:sldId id="267" r:id="rId31"/>
    <p:sldId id="321" r:id="rId32"/>
    <p:sldId id="323" r:id="rId33"/>
    <p:sldId id="331" r:id="rId34"/>
    <p:sldId id="333" r:id="rId35"/>
    <p:sldId id="320" r:id="rId36"/>
    <p:sldId id="301" r:id="rId37"/>
    <p:sldId id="268" r:id="rId38"/>
    <p:sldId id="302" r:id="rId39"/>
    <p:sldId id="269" r:id="rId40"/>
    <p:sldId id="332" r:id="rId41"/>
    <p:sldId id="270" r:id="rId42"/>
    <p:sldId id="307" r:id="rId43"/>
    <p:sldId id="271" r:id="rId44"/>
    <p:sldId id="272" r:id="rId45"/>
    <p:sldId id="273" r:id="rId46"/>
    <p:sldId id="274" r:id="rId47"/>
    <p:sldId id="275" r:id="rId48"/>
    <p:sldId id="311" r:id="rId49"/>
    <p:sldId id="276" r:id="rId50"/>
    <p:sldId id="277" r:id="rId51"/>
    <p:sldId id="278" r:id="rId52"/>
    <p:sldId id="309" r:id="rId53"/>
    <p:sldId id="279" r:id="rId54"/>
    <p:sldId id="324" r:id="rId55"/>
    <p:sldId id="280" r:id="rId56"/>
    <p:sldId id="295" r:id="rId57"/>
    <p:sldId id="281" r:id="rId58"/>
    <p:sldId id="297" r:id="rId59"/>
    <p:sldId id="282" r:id="rId60"/>
    <p:sldId id="298" r:id="rId61"/>
    <p:sldId id="327" r:id="rId62"/>
    <p:sldId id="283" r:id="rId63"/>
    <p:sldId id="284" r:id="rId64"/>
    <p:sldId id="300" r:id="rId65"/>
    <p:sldId id="285" r:id="rId66"/>
    <p:sldId id="310" r:id="rId67"/>
    <p:sldId id="286" r:id="rId68"/>
    <p:sldId id="304" r:id="rId69"/>
    <p:sldId id="287" r:id="rId70"/>
    <p:sldId id="288" r:id="rId71"/>
    <p:sldId id="289" r:id="rId72"/>
    <p:sldId id="290" r:id="rId73"/>
    <p:sldId id="308" r:id="rId74"/>
    <p:sldId id="291" r:id="rId75"/>
  </p:sldIdLst>
  <p:sldSz cx="9144000" cy="6858000" type="screen4x3"/>
  <p:notesSz cx="6858000" cy="9144000"/>
  <p:defaultTextStyle>
    <a:defPPr>
      <a:defRPr lang="uk-U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800000"/>
    <a:srgbClr val="F3DA9B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Помірний стиль 2 –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Стиль із теми 1 –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1" d="100"/>
          <a:sy n="71" d="100"/>
        </p:scale>
        <p:origin x="-135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7B3F38B-3339-4B76-969D-7A7BCB77F816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noProof="0" smtClean="0"/>
              <a:t>Зразок тексту</a:t>
            </a:r>
          </a:p>
          <a:p>
            <a:pPr lvl="1"/>
            <a:r>
              <a:rPr lang="uk-UA" noProof="0" smtClean="0"/>
              <a:t>Другий рівень</a:t>
            </a:r>
          </a:p>
          <a:p>
            <a:pPr lvl="2"/>
            <a:r>
              <a:rPr lang="uk-UA" noProof="0" smtClean="0"/>
              <a:t>Третій рівень</a:t>
            </a:r>
          </a:p>
          <a:p>
            <a:pPr lvl="3"/>
            <a:r>
              <a:rPr lang="uk-UA" noProof="0" smtClean="0"/>
              <a:t>Четвертий рівень</a:t>
            </a:r>
          </a:p>
          <a:p>
            <a:pPr lvl="4"/>
            <a:r>
              <a:rPr lang="uk-UA" noProof="0" smtClean="0"/>
              <a:t>П'ятий рівень</a:t>
            </a:r>
            <a:endParaRPr lang="uk-UA" noProof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CB71A3-4AB9-44DE-82CA-98416F9EABF4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2104292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2708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E67C923-2877-42E9-9F9E-ED14C56DEC39}" type="slidenum">
              <a:rPr lang="uk-UA" altLang="uk-UA" smtClean="0"/>
              <a:pPr>
                <a:spcBef>
                  <a:spcPct val="0"/>
                </a:spcBef>
              </a:pPr>
              <a:t>10</a:t>
            </a:fld>
            <a:endParaRPr lang="uk-UA" altLang="uk-U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3732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CEB835ED-5B15-4141-9938-F1A0A1593AF7}" type="slidenum">
              <a:rPr lang="uk-UA" altLang="uk-UA" smtClean="0"/>
              <a:pPr>
                <a:spcBef>
                  <a:spcPct val="0"/>
                </a:spcBef>
              </a:pPr>
              <a:t>13</a:t>
            </a:fld>
            <a:endParaRPr lang="uk-UA" alt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4756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2B1FBB1E-E50A-489C-8B3D-D7FC1D9F8A68}" type="slidenum">
              <a:rPr lang="uk-UA" altLang="uk-UA" smtClean="0"/>
              <a:pPr>
                <a:spcBef>
                  <a:spcPct val="0"/>
                </a:spcBef>
              </a:pPr>
              <a:t>14</a:t>
            </a:fld>
            <a:endParaRPr lang="uk-UA" alt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57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006DAC06-27F4-44D3-9B72-373D5F20D138}" type="slidenum">
              <a:rPr lang="uk-UA" altLang="uk-UA" smtClean="0"/>
              <a:pPr>
                <a:spcBef>
                  <a:spcPct val="0"/>
                </a:spcBef>
              </a:pPr>
              <a:t>16</a:t>
            </a:fld>
            <a:endParaRPr lang="uk-UA" alt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6804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E7A5E481-0C5A-4D23-830F-20D593486B3C}" type="slidenum">
              <a:rPr lang="uk-UA" altLang="uk-UA" smtClean="0"/>
              <a:pPr>
                <a:spcBef>
                  <a:spcPct val="0"/>
                </a:spcBef>
              </a:pPr>
              <a:t>18</a:t>
            </a:fld>
            <a:endParaRPr lang="uk-UA" altLang="uk-U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7828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EEB062B-3C79-4F49-8238-E3E05EC9F43D}" type="slidenum">
              <a:rPr lang="uk-UA" altLang="uk-UA" smtClean="0"/>
              <a:pPr>
                <a:spcBef>
                  <a:spcPct val="0"/>
                </a:spcBef>
              </a:pPr>
              <a:t>24</a:t>
            </a:fld>
            <a:endParaRPr lang="uk-UA" altLang="uk-U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C3E4DFC0-2EC8-4362-926B-66F6E49714C3}" type="slidenum">
              <a:rPr lang="uk-UA" altLang="uk-UA" smtClean="0"/>
              <a:pPr>
                <a:spcBef>
                  <a:spcPct val="0"/>
                </a:spcBef>
              </a:pPr>
              <a:t>38</a:t>
            </a:fld>
            <a:endParaRPr lang="uk-UA" altLang="uk-U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uk-UA" altLang="ru-RU" smtClean="0"/>
              <a:t>Цифри-це номер літер в алфавіті</a:t>
            </a:r>
            <a:endParaRPr lang="ru-RU" altLang="ru-RU" smtClean="0"/>
          </a:p>
        </p:txBody>
      </p:sp>
      <p:sp>
        <p:nvSpPr>
          <p:cNvPr id="79876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4642C7F-09FC-4B13-A1CE-4B344908F9B7}" type="slidenum">
              <a:rPr lang="uk-UA" altLang="uk-UA" smtClean="0"/>
              <a:pPr>
                <a:spcBef>
                  <a:spcPct val="0"/>
                </a:spcBef>
              </a:pPr>
              <a:t>43</a:t>
            </a:fld>
            <a:endParaRPr lang="uk-UA" altLang="uk-U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Місце для зображення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80900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A3DB9E1-A928-4F10-94FA-A10867F4D74B}" type="slidenum">
              <a:rPr lang="uk-UA" altLang="uk-UA" smtClean="0"/>
              <a:pPr>
                <a:spcBef>
                  <a:spcPct val="0"/>
                </a:spcBef>
              </a:pPr>
              <a:t>71</a:t>
            </a:fld>
            <a:endParaRPr lang="uk-UA" alt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9971B-AAD2-41F1-9FD0-E0B621492FA5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020BC-5063-4219-B911-A2995213A18C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4125437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9BDE4-65E6-458A-9C63-FBD7EF97E710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89D3D-BF56-458D-BB84-C105E90217CC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4048434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45BFE-83B5-428A-BFAA-DC223E0908DE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B9992-B264-4483-BC66-988AFDF32E3F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20832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ABD35-2450-4554-801F-3C2B5FCA078C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ABA56-8613-46C2-A69B-0D43BAC94647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3638062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CEC12-4F32-4950-B345-FC74EF40FCEE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BAC44-53A8-46C2-992F-0CB08B4FAB76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260994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1B97A-95F3-4DB8-AA1C-2909BD57F795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9E1E-EF97-4E93-B5EB-13573D119049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4029783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4771E-4EF6-44EE-825E-DB7F37DDF8BD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49E92-6AB1-49D0-B754-B1BCA1B85967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2153807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6BDC6-F25B-43BD-BEAF-198714143EB2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803A7-C9C1-4353-AAEB-3048E8774D4E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1903318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18996-35C1-463E-B91A-05A9D4E1C003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CFC62-A507-4917-8608-5004E0359C08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159064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D366F-3752-466C-8F25-9DDB7975F03F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C4A7C-467B-4560-A0DF-EF8AAB6319C3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2331823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A9B2E-7BDE-4031-8F6C-5AE1AF288176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1EB9-047D-4A63-9D7F-13EB51E784CA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xmlns="" val="924144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Зразок заголовка</a:t>
            </a:r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 smtClean="0"/>
              <a:t>Зразок тексту</a:t>
            </a:r>
          </a:p>
          <a:p>
            <a:pPr lvl="1"/>
            <a:r>
              <a:rPr lang="uk-UA" altLang="ru-RU" smtClean="0"/>
              <a:t>Другий рівень</a:t>
            </a:r>
          </a:p>
          <a:p>
            <a:pPr lvl="2"/>
            <a:r>
              <a:rPr lang="uk-UA" altLang="ru-RU" smtClean="0"/>
              <a:t>Третій рівень</a:t>
            </a:r>
          </a:p>
          <a:p>
            <a:pPr lvl="3"/>
            <a:r>
              <a:rPr lang="uk-UA" altLang="ru-RU" smtClean="0"/>
              <a:t>Четвертий рівень</a:t>
            </a:r>
          </a:p>
          <a:p>
            <a:pPr lvl="4"/>
            <a:r>
              <a:rPr lang="uk-UA" altLang="ru-RU" smtClean="0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0B01C8-0C40-419B-9F0B-C6FC1DA52667}" type="datetimeFigureOut">
              <a:rPr lang="uk-UA"/>
              <a:pPr>
                <a:defRPr/>
              </a:pPr>
              <a:t>08.09.2015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2866BBC-B425-44E0-B401-3D9775ED6BED}" type="slidenum">
              <a:rPr lang="uk-UA" altLang="uk-UA"/>
              <a:pPr>
                <a:defRPr/>
              </a:pPr>
              <a:t>‹№›</a:t>
            </a:fld>
            <a:endParaRPr lang="uk-UA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roxolana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slide" Target="slide5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slide" Target="slide5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microsoft.com/office/2007/relationships/hdphoto" Target="../media/hdphoto6.wdp"/><Relationship Id="rId3" Type="http://schemas.openxmlformats.org/officeDocument/2006/relationships/image" Target="../media/image47.png"/><Relationship Id="rId7" Type="http://schemas.microsoft.com/office/2007/relationships/hdphoto" Target="../media/hdphoto4.wdp"/><Relationship Id="rId12" Type="http://schemas.openxmlformats.org/officeDocument/2006/relationships/image" Target="../media/image5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4.png"/><Relationship Id="rId5" Type="http://schemas.microsoft.com/office/2007/relationships/hdphoto" Target="../media/hdphoto3.wdp"/><Relationship Id="rId10" Type="http://schemas.openxmlformats.org/officeDocument/2006/relationships/image" Target="../media/image53.gif"/><Relationship Id="rId4" Type="http://schemas.openxmlformats.org/officeDocument/2006/relationships/image" Target="../media/image50.png"/><Relationship Id="rId9" Type="http://schemas.microsoft.com/office/2007/relationships/hdphoto" Target="../media/hdphoto5.wdp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6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slide" Target="slide41.xml"/><Relationship Id="rId18" Type="http://schemas.openxmlformats.org/officeDocument/2006/relationships/slide" Target="slide44.xml"/><Relationship Id="rId26" Type="http://schemas.openxmlformats.org/officeDocument/2006/relationships/slide" Target="slide59.xml"/><Relationship Id="rId39" Type="http://schemas.openxmlformats.org/officeDocument/2006/relationships/slide" Target="slide13.xml"/><Relationship Id="rId21" Type="http://schemas.openxmlformats.org/officeDocument/2006/relationships/slide" Target="slide50.xml"/><Relationship Id="rId34" Type="http://schemas.openxmlformats.org/officeDocument/2006/relationships/slide" Target="slide9.xml"/><Relationship Id="rId42" Type="http://schemas.openxmlformats.org/officeDocument/2006/relationships/image" Target="../media/image10.png"/><Relationship Id="rId47" Type="http://schemas.openxmlformats.org/officeDocument/2006/relationships/image" Target="../media/image12.png"/><Relationship Id="rId50" Type="http://schemas.openxmlformats.org/officeDocument/2006/relationships/slide" Target="slide31.xml"/><Relationship Id="rId55" Type="http://schemas.openxmlformats.org/officeDocument/2006/relationships/slide" Target="slide69.xml"/><Relationship Id="rId7" Type="http://schemas.openxmlformats.org/officeDocument/2006/relationships/slide" Target="slide22.xml"/><Relationship Id="rId12" Type="http://schemas.openxmlformats.org/officeDocument/2006/relationships/slide" Target="slide34.xml"/><Relationship Id="rId17" Type="http://schemas.openxmlformats.org/officeDocument/2006/relationships/slide" Target="slide45.xml"/><Relationship Id="rId25" Type="http://schemas.openxmlformats.org/officeDocument/2006/relationships/slide" Target="slide67.xml"/><Relationship Id="rId33" Type="http://schemas.openxmlformats.org/officeDocument/2006/relationships/slide" Target="slide47.xml"/><Relationship Id="rId38" Type="http://schemas.openxmlformats.org/officeDocument/2006/relationships/image" Target="../media/image8.png"/><Relationship Id="rId46" Type="http://schemas.openxmlformats.org/officeDocument/2006/relationships/slide" Target="slide30.xml"/><Relationship Id="rId59" Type="http://schemas.openxmlformats.org/officeDocument/2006/relationships/image" Target="../media/image17.png"/><Relationship Id="rId2" Type="http://schemas.openxmlformats.org/officeDocument/2006/relationships/image" Target="../media/image5.png"/><Relationship Id="rId16" Type="http://schemas.openxmlformats.org/officeDocument/2006/relationships/slide" Target="slide46.xml"/><Relationship Id="rId20" Type="http://schemas.openxmlformats.org/officeDocument/2006/relationships/slide" Target="slide51.xml"/><Relationship Id="rId29" Type="http://schemas.openxmlformats.org/officeDocument/2006/relationships/slide" Target="slide62.xml"/><Relationship Id="rId41" Type="http://schemas.openxmlformats.org/officeDocument/2006/relationships/slide" Target="slide7.xml"/><Relationship Id="rId54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11" Type="http://schemas.openxmlformats.org/officeDocument/2006/relationships/slide" Target="slide26.xml"/><Relationship Id="rId24" Type="http://schemas.openxmlformats.org/officeDocument/2006/relationships/slide" Target="slide57.xml"/><Relationship Id="rId32" Type="http://schemas.openxmlformats.org/officeDocument/2006/relationships/slide" Target="slide19.xml"/><Relationship Id="rId37" Type="http://schemas.openxmlformats.org/officeDocument/2006/relationships/slide" Target="slide12.xml"/><Relationship Id="rId40" Type="http://schemas.openxmlformats.org/officeDocument/2006/relationships/image" Target="../media/image9.png"/><Relationship Id="rId45" Type="http://schemas.openxmlformats.org/officeDocument/2006/relationships/slide" Target="slide28.xml"/><Relationship Id="rId53" Type="http://schemas.openxmlformats.org/officeDocument/2006/relationships/image" Target="../media/image15.png"/><Relationship Id="rId58" Type="http://schemas.openxmlformats.org/officeDocument/2006/relationships/slide" Target="slide17.xml"/><Relationship Id="rId5" Type="http://schemas.openxmlformats.org/officeDocument/2006/relationships/slide" Target="slide6.xml"/><Relationship Id="rId15" Type="http://schemas.openxmlformats.org/officeDocument/2006/relationships/slide" Target="slide55.xml"/><Relationship Id="rId23" Type="http://schemas.openxmlformats.org/officeDocument/2006/relationships/slide" Target="slide53.xml"/><Relationship Id="rId28" Type="http://schemas.openxmlformats.org/officeDocument/2006/relationships/slide" Target="slide72.xml"/><Relationship Id="rId36" Type="http://schemas.openxmlformats.org/officeDocument/2006/relationships/image" Target="../media/image7.png"/><Relationship Id="rId49" Type="http://schemas.openxmlformats.org/officeDocument/2006/relationships/image" Target="../media/image13.png"/><Relationship Id="rId57" Type="http://schemas.openxmlformats.org/officeDocument/2006/relationships/image" Target="../media/image16.png"/><Relationship Id="rId10" Type="http://schemas.openxmlformats.org/officeDocument/2006/relationships/slide" Target="slide61.xml"/><Relationship Id="rId19" Type="http://schemas.openxmlformats.org/officeDocument/2006/relationships/slide" Target="slide71.xml"/><Relationship Id="rId31" Type="http://schemas.openxmlformats.org/officeDocument/2006/relationships/slide" Target="slide74.xml"/><Relationship Id="rId44" Type="http://schemas.openxmlformats.org/officeDocument/2006/relationships/image" Target="../media/image11.png"/><Relationship Id="rId52" Type="http://schemas.openxmlformats.org/officeDocument/2006/relationships/slide" Target="slide43.xml"/><Relationship Id="rId4" Type="http://schemas.microsoft.com/office/2007/relationships/hdphoto" Target="../media/hdphoto1.wdp"/><Relationship Id="rId9" Type="http://schemas.openxmlformats.org/officeDocument/2006/relationships/slide" Target="slide37.xml"/><Relationship Id="rId14" Type="http://schemas.openxmlformats.org/officeDocument/2006/relationships/slide" Target="slide39.xml"/><Relationship Id="rId22" Type="http://schemas.openxmlformats.org/officeDocument/2006/relationships/slide" Target="slide49.xml"/><Relationship Id="rId27" Type="http://schemas.openxmlformats.org/officeDocument/2006/relationships/slide" Target="slide63.xml"/><Relationship Id="rId30" Type="http://schemas.openxmlformats.org/officeDocument/2006/relationships/slide" Target="slide65.xml"/><Relationship Id="rId35" Type="http://schemas.openxmlformats.org/officeDocument/2006/relationships/slide" Target="slide10.xml"/><Relationship Id="rId43" Type="http://schemas.openxmlformats.org/officeDocument/2006/relationships/slide" Target="slide25.xml"/><Relationship Id="rId48" Type="http://schemas.openxmlformats.org/officeDocument/2006/relationships/slide" Target="slide32.xml"/><Relationship Id="rId56" Type="http://schemas.openxmlformats.org/officeDocument/2006/relationships/slide" Target="slide70.xml"/><Relationship Id="rId8" Type="http://schemas.openxmlformats.org/officeDocument/2006/relationships/slide" Target="slide23.xml"/><Relationship Id="rId51" Type="http://schemas.openxmlformats.org/officeDocument/2006/relationships/image" Target="../media/image14.png"/><Relationship Id="rId3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png"/><Relationship Id="rId4" Type="http://schemas.openxmlformats.org/officeDocument/2006/relationships/slide" Target="slide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9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9.png"/><Relationship Id="rId5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uk-UA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xQTEhUUEhQVFBUUGBYWGBQUFRQVFxgXGBUXGBcYFRcYHCggGBolHBcUITEhJSkrLi4uFx8zODMsNygtLisBCgoKDg0OGxAQGCwcHCQsLCwsLCwsLCwsLCwsLCwsLCwsLCwsLCwsLCwsLCwsLCwsLCwsLCwsLCwsLDcrKzcsN//AABEIAQUAwQMBIgACEQEDEQH/xAAbAAABBQEBAAAAAAAAAAAAAAACAAEEBQYDB//EAEMQAAEDAgQDBQUFBQcDBQAAAAEAAhEDIQQSMUEFUWEGInGBkRMyobHBQlJy0fAUJGKy4QcjM4KSosJTc/EVNGOT4v/EABkBAAIDAQAAAAAAAAAAAAAAAAABAgMEBf/EACIRAAICAgEFAQEBAAAAAAAAAAABAhEDITEEEiIyQRNRYf/aAAwDAQACEQMRAD8A8kyDkEvZjkEcJQq7J0DkHIJi0cvkukJJAAGjkE+UImooRYAgDkihPCdIAcqdjOa6JEIsYIajY1OAulMXQMQZYea6OdZSaGEe6IB18Nl3w3CS4ElwAGsRP9VCU0uSyOKUuEQTuu1OlN4tZX+H4KILixzgL5tukk2T1sIBRqvmbtHQXBsq/wBk9ItfTtRtlEBb4eiaPlKNoknz+aMt05K0zjNBt1undIO4vKNwlwA5AfJBv5oAlUKroiTBsb8jN1d4YPN/4JETOXvBzZ9fVUrGCOkWmfmr/AFrAW3uy1vBwB5DVJjQNIS0kARlvAgxvp5KTUqdxrCZgWM6DcT4lNwusBUAIMOaeUcpUyrgabS7+LSJgRyUbGN7ToPVySeOp+CSLQHkSSeElcViCSeEkAIBPCcBE0JBQCcJwESAE1HCYBFKAGClcPpl1RjQJJICjgK77N0SC+tHuNIH4nCLdYlQm6iWQj3SSNJ2X4R7TO17jlaBpEkkm0nQarX4PgVGn7tNs2uRN/NRex2FiiXxBcTHgBHzlXuKrimwud9kaDUk6AdSVzJttnQdp0ig7VVhl9kCBbMRpYGAABuT/KqTH4PLQqUxq1t/HKXf08lK4ZhqlbEOq1PdYJLeTgCQ2/kutQ5/b9XRHi16nDTI5XUaMBg6ckRz8tbfFO5wjqPzJ/p5IsKCIdtcTaNLhBlsTsN10EYAmkgHmYg7iE1FhJgfq6YN/Jd6Dr9Z2TEd8K6xHmR8/AqzpVB3ZscpJM7nr6qKzDals96DBiYkgydrqQyiS2IvGm4i9viojJeDc0nvCJYbxo4AfqytKGJD2Gm4TAkHex108FQ0QfDQdNiOkKQAJgkSCYjy0SoCykplW5zzSRQzzcaJ835IQnCtKzq1x1gJjI/XRCEUddkhhtmPRPmItyQgDmkQgYJThPCcJiHakAnCm8O4fUrPy0mFx32AHNx0CTaXI0rejlSwpcAQJlwaAOtgttS4f7NjMOL1LOcBeXutl8AD8VE4HhHUcRlqCfYgEgXk5ZEc5JCuOAuy1XV6gdUe7/DpC/eNif4QLCVizZL0dHHhUKf+G1w1NtCi0OIAY0STzWXxuNqYqq1tEHIJI1F/vu5b+CkuwWJxL81X+7YDLQZ9Qzn1K0eBwDKTYaLnVx1J6rNwTtR2+SL+yClRLW6xc/ecYBKzvDb1K3KWn4x9StTxE93zHzn6LJ8FHerHmPrKthwzPkdsxFZhYXNIFnVB6Ehcm6ePJWPHaf8Af1uRqOP+sByrmCPJb48GWXJIDRE66EjW4n9eaei2TIsBpPkhrN0PPcSbxp4p6Vj9QEES64e0BwmxF9bQQdet0RAa4XcJ0jTWLHYXUGlULXAxM2iNiF3qYjNfynUbfBRokFWZDtIn0sNua5ZuunT4hTag5SRPjtFlCqtGoOht4WlSQjrnHP4JLj7Zv3j/AKR+aZAGHaEQA5JBKFMigpCU9E0Iv/KTGFTMbbos/QJoPPRMd0hsTilCRTpkSXw7AurPaxo1uTyHNek4Y0sHhoaBaJLvtOMElx8z6LOf2fUwPb1D9kMHoSSPMBaTh+B/a2kvsw6N1mBqZ8Fh6iduviNvTwSVlMOKMfiA6qSWiPaARbkBAmIXo+D9mWg0wAIBAAi0Wss3h+yLQ8F2XKJ0JLnXGXMCIECVZPw7qN6d2j7PL8P5KhuLejRLaL0BMAoXDuIteNZI1kRdTi7yHP8AIc0NFJWcXd3fM/BpJVF2dpy1x+89zfViuOMGx6NPq4x8lB7OM/up29sP5Y+qsXqQfJh+0zYrO6imf9oH/EqsIm60HbGhFRh5tIP+V7gs+PFbMbuKM815D1D3AJOsweeVO0eqZ2nmibspkSbSE6yIEzyjRDBJ8kwfaE1JxSAnUHzPhZBiKmUyN9Qea50ql/RHlBF7eRTA5e3PIen9E6b2Q/QKdAUYvklCI7JlIiKEoRQlCBiASRBMAgBNSShOgRqezVTLhMR1c0eBy2+ZXpXBaeWm0DkPkvKOAYuGVaZtmyOHkYcPQg+S9PwPE2ZmsDwdBl7tuUAXXO6hPuOh0+4F6SuVRij4vF5Tl03Pgo1PidLMWBxzCCR3pE6TIVBcotETi7TT77LEagfaHIqx4diQ9gcNTzJN9xfQqNjmZtVUUsMQ8uzPDdMrTcmY8grE9bCWNvguOOVCKbvNzj1IhrQh4EP3TqHOPmHKre7NLHukUzppMiQT4D5dVe8Cpfu4HNk+Zk/UKb9TNxIy39oFK1Nw/wCo8f6mhw+qyGXRb/twycMHfddSd6hzVgDYR1WrC/Eoycj1WgDz+iQSm0dZ8oTNCtKySEN4kJw6yAvsgDpSed/FTWm0zt+pVcTIEea60q5A6cjfZADftTuvoku/7UPuFJAWY0pBOAkpCHASKQToAcJFO1OQkMEBOE4SamJnTDk5hlsZAC9f4Pw+nFOqAC4saJi8WgeRXlfAqebE0RzqMH+5eodkqhNPIbOpEtjw08ogrF1fw29L9LksHtCSJmy6HBMnNAkxJ3OXSTuuDG1M5LizKDsDKkVHwFjRplZD4i+bDmo1bDy3lpPhunJzOVf2hxJY1ognOS2ROkaeOnxViV6LG+1WVVF5rVnBmlV4bm5MsPj9VvsL3TGgsAPL/wDKxPC6kC32SCPKCtrRvBG4kfzD/kFdP+GBO22VXanDThKo1ytcf9JDh8JXmAC9oxNEPD2nR7CPUEfVeMFhaSDq0kHxBgq7A9UVZV9E4bpgU5NkBV5UdgU1QBMwwncgASnKEp5TEKR+iku0D9FJAGXYkAn2SaEAPlTFGCmcEAE0IoSaEUIGBlSA1RQmhAiy7Mj97w//AHafzW7Nf9nxOZ3+FVADujgSwHwsFgeDGMRRPKoz+YBen8dwGdpFiHSfWD8/msmf2VmrC6Vk/wD9PBOkt115xz2UjEG0C3RY3A9p6mHb7Oo0uDbAzeNgZWl4PUOJp+0ByAkiIk2WZ43E2RyqXLCc4NF1zqNzNvuUdfhjg7MXZo8vhsu9FkCN0cE7syWDllUtNpMfkVseC1e40HVssPiDLSqPjWDY1pqEQSQGx43np1UvgmJ0B+1Y/jBkFWvyiYnFxl/honDQ/dP+0ryztZhfZ4uq2IBdnHg8T85XqoMwedj+vFYf+0fBnNSrcx7N3i0kj5lTwupEMi8TGuFvP6FAQugQuC2GcYhFUiNfmhchc9Ah2GUREc/147JM0TzZIB0kEJJgZ0lG1CRZE1AxwEnpwncEAExFCFqKEgHCeEgnhAw8O6HsP3Xsd6OBXteI7zfwmPJ1wfiPReJL1zh/EmOw9Oq9wDalMA85Ag2FyQRssvUrhl+H6ig49g+8DGoIPQ7fVXnYF/7u4cqjviAVWY3HCp7jZ3vqeZA8RutH2cYz2LYAGoMc9b+UeqplLxov/GUfJlm+6jYl9OneoYP3RclReJcZyyylE/fIsPBUb8z4JdmJI2G99+ShRfjxN7ekLidR1e7gA3ZuwBPxOuqg4aoaLoPumb8r8+WiusPSs7NFgHSBprbqLKNjqINySbEQRF9/OylGRe4Ra7TTYHEyBJ963nsfNR+1GANfDVGj3hDm/ib+cR5rP8Fx3syKbz3XQAfu8vL5LZYepIvrofEKS00zBkxuLpnirAnKs+0WC9jiajBZpOZv4XXHpceSrnLoLaswPToDVDlRwkQgBgkChlJpQIeyZdfbt5J0AZkJ4TNRhBIdoTORJOQAVNdFzbojCBhBJIJQkB3wuHLzA03WmwWHAAGgA6nx8LqHwjDhoE73/JXWHZAzETB0tME332WTLO3R1enxKEbfLO2HblALiBm0nSZiY6hTqFcsb7NhHe1Hh02XFoEkO0O4BuNRM2325IMPTE2zNDs2pF/LVqoNDoRbA1M5rjTpvpIhSsOQJ3AG/MHrbwhcHM97a58OYk+CkUqkmANmmCSInSIQxrgsaY0blDS485m03EabeKVUSCTEAa3idiAfSUsK8WuZcDA1g6E3E6810qUY2Hd1J12MDYJMqumZ/H0zIvrmnTkJhaPs5jS+nc95vdPiBIPmFT8UZcERFxtyvDhbkuPZ7EhlfLNniPAi7fqPNWR2gzrujYf9oeDtTqjZxpn/ADAvb/yCxZXqHafDe1w9Vm+QVB403beRK8vaVswu4nHyrdjFMicUI1VhUc4QrqQuVQqQApIZSQBSNXRq5tRqJMMIXlEFzqIQM7MFkUpmJ3JDCBXWkySBzIXFqk4D/EHSUnwSgrkkabBMk30AAAvr18Fbi3oNftESL/NV3CiC2RJOY6T+rqyLvMgxqYm8E25Lnyezt18HNMFsul+8Cb3mB91So7oMiBAABtruSLaBRg1oy6nUEAaN1vGvJSXOEnUZtpEk6SAdNOmiiD/oqtpMCTF46wbbxb1XNhIM67W3v+tE2Zv4i4XLre7aIFgfDkm4Xert3JMw43OhPmmC4LnD041B0Ok2N5EzM/NSHPkCdTpAEluXUg2G+6CoTGXu2OroI0mAJmOqKrJhw8CJseUH9WUSl7ZT8Zq+7HuieQ5RNtr2VFTrxVBGxB+KuON+8wTe2Z0gTaIHoVQVPeB3laMS0PI/E9NsfZk6GWnwc1eScRwvsq1Sn9xzgPCe78IXq2GM0aZ5ZD9Fge3eGy4ou+8AfMW/JWYH5UcvKvGzPuTOKYpStRnDOhUWoV3LrLlKkAEJ06SQFC0o1zajBSZMNqZyIIHpAzu3RIlM11gnJSGOFK4X76iAq04PQmXR4KM3SLcMXKaotsBUyyp37cPKI1PWyraHvW0PPcjddTTuI33v5lZGk2dpcE6pXAf3XZwRJIsJ5XXZ3EiGggXFrmJHWfmquqwAkA5gNDpNtghLp1uEu1BeiZWx09TIMCImFadmnGHkXJIG+nK2mqzTrFXfZ+sW080XzSJMCeXmnOKUSu90ah7wYaXEllnOED3rXnZFixeCJEd0SOUWEXK44ak6wO4DiCQYuZEb7KQ6oRyAaYy+G5J0kC0c1QRfJnePPMtmxk6RoNCdlUNu4eSs+0j4eHA+9qLfoKswwlwjx9Frx+pDKz0fAj+4b+EH4rL/ANoVHu039QPUH6tWp4f/AIYH8HyVR24oh2Fn7uU/EfmVGDqaOfLcTzVxQhyZxTLcZQi6y5kpyUDkCG9UkySYykbojCBpRBRJHVqB6IIHJDZ1boilM3ROgZ0pskgLR4XD5WgfX5qt4fhZE7/RW9QgNv8Aq11myyt0dLpcXarZxokl4IuGyZ2j8lMoNkxIE7mwiFOw+E9lhS9w79eABuKYv8Y+SraogTOpAMa+nJUXZrUtCc4GADOo1jfbogLvXSOutk9RsXJBNrDT053Vrg+AV6glrCAb5nwz+sJppEm/6ygrNiy03Zn3BI7ocTP8UWEb3JVdxLgdakJc3u/eBzD+iu+EUi1rGiLdDaRc+Mwic046K6+onyA6ftD3iIkxrmBE3C7VDJl4IFok7xIkeeqbD1A0uGaeZJnpBQVnANMmQLQO7qZGaeSpBLZme0NS4iZBvMRptGy48Ju4Llxx7i68az4dFN4G0TIWyGomfO+TeYHQD/4/+Sj8eo+0wrxzpPI8Q2R8lJwgsP8At/VPVbNID+A/ylU3uzJWjxo7oEbxBI8vQrm9dBMyUM4oZQvchzJiCTofaJIGUrSujUARJDOjUCcFMUgOrdF3wzMzoXPC0HVCGMaXOdo0albvs72Oyk+3IJkAtHugxJBO8BV5Migi7FDue+Co4fRc85Wgvcdm/qFpuH8AuamI91n2AdXbNJ36rQ4PDMaA2k0MB0gaN+8eZOglQeIYoXyxkpggci7SfX6rA5uR0f1dVEq+LVTUfAPuiI2HO3oFU1KEkiQYIA53102UwE5SZymNTuTEmPy5qZwLDB9Ucpk+R16SUXSLlSiWfA+CMpNDy0OqESMwkMB5DmrsVH75j5tHwhdaRkaydbfrSFwxnEGMMFwnly9Pko2zJJuTOWPrAU35pIDTY8zYAgyI6hUmCJLSARuCCTM2gAaAdQunEMQK7g2RkbcNdIzGYkj5IqdAkm7SCQIyw05dIPn8EzRBNKiS1rMgLAHaEC0kEidd4lRcc8BpFsxvlBuLfa2FgE5pg5muaM2YgQ0kjQtIA0tAkKt41i8rnQPeidxMQZ8gAmlZJP6Z3ijxAj+HxF1pOE0MrG8zJ+Cz+Co+0eJ2vb1HxWuZSiB91oHmSFqbpUYs8rZpMM2APwfRDUfFOeVMn4Qipaj/ALZXKs3+7I/gAVBWeQY4RVeP4nfMqLUKm8aEYioOT3if8ygOXQRkf0BwQkpOQqRESSFOgRWBEChARNSJhhIhOFddkeF+3riR3Wd49SAco9Qoyl2qyUVbo23Ybs+KNNtRwHtXifwttDB8yriSKIduS4k9XAj52XbhzhDbx3REeBmEqtZrZba8ktd11jm069FzJScpWzco0qRH49ijTY2nTPfrHKHfda0CYPP8yqrHHKGsZcAC3WD/AF9VKxOILgWtu0EQXgOg82nVcACXEd1zo7wGZuh1aTbTbmi9FuOFO2QG4eSGlxsNLQed9irHA5qRJaAJiM4dAGl8v6lO2m24ESe86LERERtPXonrvga5rwCQBcxBdFo8kmy7nQbq1RwJL7W7rSWiORy3DpQhoBgtIOovm0uBzBvqn+0CDmtIBJ2vppE7p6kbjvEnpM6xGwSBJBV2wQLkx9kgw2be9cmdkm5ZDblomQ4EEEkaRprKCo8NBObkSbFsxEHcKIcWGtF7mSXyb30B1/omiVNlhVxBa25gZoEEiRE6n1WR4lirnLHLrPXmpWM4o4+9eOcET4Ktw7faPE7XNloxw+sryS7VouuzmGIGZ2pv+Q8ZV/SfLvFzR6X/ACUOgMrWjn3j8m/Nd+FGXMHNzneWg+Skznt2zTl8ZulNBinRTH+X6H6I6ws/8IHw/qh4h7rfH5BUrkmeQ9oW/vVX8Z+N1BlWHag/vVXxH8oVZK6K4RjfLHq6KM9dnlciFIiwfVJLL0ToArpRtQwnCRIOVvuwlPJh/aDV1V3wZDZ6TK8+Jv0XoXZd0YamAcoIcXRqTmIk9I23WfqHUC/ArkaCliI2JN+7pE7HpOhROL3xmJPTZBh6Og+9z1jmVYNpgWXPbs6EYpIjsw5+arq1S0QD/Ee8BIOaeR6K6e+ASdBf/wArCY/iMvdku2TodZ262KcF3Ek9mgZiGi8GDAJ1mGxJb05jknZjhTORpkC5LpOYwLSTOl1lsTjjoJjWDzCj1sa4kEzA8JvbUbK1YiTaRpGcZlpgZJLmnUnLtlnZMeKbA5WzO0X2AWVNZxdbMSdBr6KWzC1XaU333ymOvRS/JISyIsauOhtjrPlJmRzVfWxhIyzYmVKpdncQ6/syNAC4gC9hv8U+M7Pvp0XVCWksdlcwA90TBdO9/mpx7UKWRvSKouCl8IqxUg/aBEeir3QB+ijoVIcHDYhW0UTTZtn1JLzsMo9FL4I2arByaT6lVNKr/dEjctV92XEve7YNa2fiVVLUTKvY0VQ913V0KHxV/eYOjj8FKqHutHN0qo4vX77z9xkeqqiWM837Wf8Auqh/CfVgVS4q67ZMIxE82M+Ej6KlldCHqjHL2ZzLkIKKAm9mpkR/1qklkSQBXpiUzCkSkSH0Xo3AaXs6dNusASDu47eWqyXZzg5rkvdamzf7ztQ0el1ra2KFKmX2mYa3eSYCx9S7qKNvSxpOTJnEeL+yIYwe0rPIAA68+QCnYji9OkxvtHy6IgNILiNYbsNVk+CYd37SX1bkAvJ6kWHxUqm8VTUquuXOLGk3y02Xe4Kl40nRZ+rqzvi8ZVxW3s6MgFu7hGa/SIt1CDjXDmMpveB3nezH4ZyzHjl+KsaVOKAcbZotyzuB/lDR5KD2ufFHxqMEeDXaeiae6Qovdszr3fP4LhVqknaBZcXVLJnVFoSLZSskYevle133SD6GV6ZhnjKSLgPc4Dm03I9CfReWB69C4BiM2HEatcAfEABU5l9IcovcO6Rln+GfES0qJiiBUDniadcFjxydEOnx18k9B0EtBm2dhO4BmPI28CF3rMa8uY73aoDgeTuY81THTIt/TzjjPDnYeq6k6Du133mnRw/Wyr2SF6O/A08VT9hXtVpyGvGoPQnUdFhuM8GrUHEVGkt2qAS0+J281qxzvTJd3dssOG4qaWWbg6eS3PZalloF3Mk/AD6Lzrs7galWpDBb7RiwHMwvVKNMMphg0sB9VDM1VIqUWpWdybtn7IlZjEVy8Od/1HiPAFW3G8VlpuI1f3G/X6qjeO/Sbyg/GVGC0RlyZztwzvU3cw4ehn6rNN0Ws7Zd6mx3J3zn8lk26Lbh9DLl9hknBIjwQVH2VhWL2qdR5STFZBlGwZnBukkCfNJJJ8E/p6Xg8OKYZSb7rR6kNmT4qtwDPa4kNeZbT0HXmUklhj9Zsk2tHLjONdSq1curoE8rDRWeBohtEN2yMH/2O7ySSH6oSbsueLvim0ARDm/Aws32vqH2bOtSf9rkklXi5RY+TK1DYHmgDvgmSWxBNhCp8FtuxeLPsX2Hv6f5Qkkqs68Qg2XT6zgaZzEkv+YMgchp6KfVHc/A4FvTNqPBMks38EdGYQVnB5Ja4gAlp16wiyuacpdmGkEAj0KSSa5EwqFXL3Wta0E3DQG/JTaembyCSSTGjN8VrF9WDo3Tz3XGq+Kjj90ED0SSV1aKn9K3tIJwhnYNI/1LHDRJJacHBTl5OD3ISnSV5SCkkkgD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73734" name="Picture 6" descr="http://upload.wikimedia.org/wikipedia/commons/0/04/Khourrem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508007" y="1484784"/>
            <a:ext cx="4411398" cy="515779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11268" name="Прямокутник 2"/>
          <p:cNvSpPr>
            <a:spLocks noChangeArrowheads="1"/>
          </p:cNvSpPr>
          <p:nvPr/>
        </p:nvSpPr>
        <p:spPr bwMode="auto">
          <a:xfrm>
            <a:off x="314325" y="333375"/>
            <a:ext cx="562292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 доля українки-невільниці, Анастасії </a:t>
            </a:r>
            <a:r>
              <a:rPr lang="uk-UA" altLang="ru-RU" sz="2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Лісовської</a:t>
            </a:r>
            <a:r>
              <a:rPr lang="uk-UA" alt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(Роксолани), </a:t>
            </a:r>
            <a:r>
              <a:rPr lang="uk-UA" altLang="ru-RU" sz="2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пов</a:t>
            </a:r>
            <a:r>
              <a:rPr lang="en-US" alt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altLang="ru-RU" sz="2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язана</a:t>
            </a:r>
            <a:r>
              <a:rPr lang="uk-UA" alt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з нашим краєм?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altLang="ru-RU" sz="2800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відео-підказка</a:t>
            </a:r>
            <a:r>
              <a:rPr lang="uk-UA" altLang="ru-RU" sz="2800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119813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AutoShape 2" descr="data:image/jpeg;base64,/9j/4AAQSkZJRgABAQAAAQABAAD/2wCEAAkGBxQTEhUUEhQVFBUUGBYWGBQUFRQVFxgXGBUXGBcYFRcYHCggGBolHBcUITEhJSkrLi4uFx8zODMsNygtLisBCgoKDg0OGxAQGCwcHCQsLCwsLCwsLCwsLCwsLCwsLCwsLCwsLCwsLCwsLCwsLCwsLCwsLCwsLCwsLDcrKzcsN//AABEIAQUAwQMBIgACEQEDEQH/xAAbAAABBQEBAAAAAAAAAAAAAAACAAEEBQYDB//EAEMQAAEDAgQDBQUFBQcDBQAAAAEAAhEDIQQSMUEFUWEGInGBkRMyobHBQlJy0fAUJGKy4QcjM4KSosJTc/EVNGOT4v/EABkBAAIDAQAAAAAAAAAAAAAAAAABAgMEBf/EACIRAAICAgEFAQEBAAAAAAAAAAABAhEDITEEEiIyQRNRYf/aAAwDAQACEQMRAD8A8kyDkEvZjkEcJQq7J0DkHIJi0cvkukJJAAGjkE+UImooRYAgDkihPCdIAcqdjOa6JEIsYIajY1OAulMXQMQZYea6OdZSaGEe6IB18Nl3w3CS4ElwAGsRP9VCU0uSyOKUuEQTuu1OlN4tZX+H4KILixzgL5tukk2T1sIBRqvmbtHQXBsq/wBk9ItfTtRtlEBb4eiaPlKNoknz+aMt05K0zjNBt1undIO4vKNwlwA5AfJBv5oAlUKroiTBsb8jN1d4YPN/4JETOXvBzZ9fVUrGCOkWmfmr/AFrAW3uy1vBwB5DVJjQNIS0kARlvAgxvp5KTUqdxrCZgWM6DcT4lNwusBUAIMOaeUcpUyrgabS7+LSJgRyUbGN7ToPVySeOp+CSLQHkSSeElcViCSeEkAIBPCcBE0JBQCcJwESAE1HCYBFKAGClcPpl1RjQJJICjgK77N0SC+tHuNIH4nCLdYlQm6iWQj3SSNJ2X4R7TO17jlaBpEkkm0nQarX4PgVGn7tNs2uRN/NRex2FiiXxBcTHgBHzlXuKrimwud9kaDUk6AdSVzJttnQdp0ig7VVhl9kCBbMRpYGAABuT/KqTH4PLQqUxq1t/HKXf08lK4ZhqlbEOq1PdYJLeTgCQ2/kutQ5/b9XRHi16nDTI5XUaMBg6ckRz8tbfFO5wjqPzJ/p5IsKCIdtcTaNLhBlsTsN10EYAmkgHmYg7iE1FhJgfq6YN/Jd6Dr9Z2TEd8K6xHmR8/AqzpVB3ZscpJM7nr6qKzDals96DBiYkgydrqQyiS2IvGm4i9viojJeDc0nvCJYbxo4AfqytKGJD2Gm4TAkHex108FQ0QfDQdNiOkKQAJgkSCYjy0SoCykplW5zzSRQzzcaJ835IQnCtKzq1x1gJjI/XRCEUddkhhtmPRPmItyQgDmkQgYJThPCcJiHakAnCm8O4fUrPy0mFx32AHNx0CTaXI0rejlSwpcAQJlwaAOtgttS4f7NjMOL1LOcBeXutl8AD8VE4HhHUcRlqCfYgEgXk5ZEc5JCuOAuy1XV6gdUe7/DpC/eNif4QLCVizZL0dHHhUKf+G1w1NtCi0OIAY0STzWXxuNqYqq1tEHIJI1F/vu5b+CkuwWJxL81X+7YDLQZ9Qzn1K0eBwDKTYaLnVx1J6rNwTtR2+SL+yClRLW6xc/ecYBKzvDb1K3KWn4x9StTxE93zHzn6LJ8FHerHmPrKthwzPkdsxFZhYXNIFnVB6Ehcm6ePJWPHaf8Af1uRqOP+sByrmCPJb48GWXJIDRE66EjW4n9eaei2TIsBpPkhrN0PPcSbxp4p6Vj9QEES64e0BwmxF9bQQdet0RAa4XcJ0jTWLHYXUGlULXAxM2iNiF3qYjNfynUbfBRokFWZDtIn0sNua5ZuunT4hTag5SRPjtFlCqtGoOht4WlSQjrnHP4JLj7Zv3j/AKR+aZAGHaEQA5JBKFMigpCU9E0Iv/KTGFTMbbos/QJoPPRMd0hsTilCRTpkSXw7AurPaxo1uTyHNek4Y0sHhoaBaJLvtOMElx8z6LOf2fUwPb1D9kMHoSSPMBaTh+B/a2kvsw6N1mBqZ8Fh6iduviNvTwSVlMOKMfiA6qSWiPaARbkBAmIXo+D9mWg0wAIBAAi0Wss3h+yLQ8F2XKJ0JLnXGXMCIECVZPw7qN6d2j7PL8P5KhuLejRLaL0BMAoXDuIteNZI1kRdTi7yHP8AIc0NFJWcXd3fM/BpJVF2dpy1x+89zfViuOMGx6NPq4x8lB7OM/up29sP5Y+qsXqQfJh+0zYrO6imf9oH/EqsIm60HbGhFRh5tIP+V7gs+PFbMbuKM815D1D3AJOsweeVO0eqZ2nmibspkSbSE6yIEzyjRDBJ8kwfaE1JxSAnUHzPhZBiKmUyN9Qea50ql/RHlBF7eRTA5e3PIen9E6b2Q/QKdAUYvklCI7JlIiKEoRQlCBiASRBMAgBNSShOgRqezVTLhMR1c0eBy2+ZXpXBaeWm0DkPkvKOAYuGVaZtmyOHkYcPQg+S9PwPE2ZmsDwdBl7tuUAXXO6hPuOh0+4F6SuVRij4vF5Tl03Pgo1PidLMWBxzCCR3pE6TIVBcotETi7TT77LEagfaHIqx4diQ9gcNTzJN9xfQqNjmZtVUUsMQ8uzPDdMrTcmY8grE9bCWNvguOOVCKbvNzj1IhrQh4EP3TqHOPmHKre7NLHukUzppMiQT4D5dVe8Cpfu4HNk+Zk/UKb9TNxIy39oFK1Nw/wCo8f6mhw+qyGXRb/twycMHfddSd6hzVgDYR1WrC/Eoycj1WgDz+iQSm0dZ8oTNCtKySEN4kJw6yAvsgDpSed/FTWm0zt+pVcTIEea60q5A6cjfZADftTuvoku/7UPuFJAWY0pBOAkpCHASKQToAcJFO1OQkMEBOE4SamJnTDk5hlsZAC9f4Pw+nFOqAC4saJi8WgeRXlfAqebE0RzqMH+5eodkqhNPIbOpEtjw08ogrF1fw29L9LksHtCSJmy6HBMnNAkxJ3OXSTuuDG1M5LizKDsDKkVHwFjRplZD4i+bDmo1bDy3lpPhunJzOVf2hxJY1ognOS2ROkaeOnxViV6LG+1WVVF5rVnBmlV4bm5MsPj9VvsL3TGgsAPL/wDKxPC6kC32SCPKCtrRvBG4kfzD/kFdP+GBO22VXanDThKo1ytcf9JDh8JXmAC9oxNEPD2nR7CPUEfVeMFhaSDq0kHxBgq7A9UVZV9E4bpgU5NkBV5UdgU1QBMwwncgASnKEp5TEKR+iku0D9FJAGXYkAn2SaEAPlTFGCmcEAE0IoSaEUIGBlSA1RQmhAiy7Mj97w//AHafzW7Nf9nxOZ3+FVADujgSwHwsFgeDGMRRPKoz+YBen8dwGdpFiHSfWD8/msmf2VmrC6Vk/wD9PBOkt115xz2UjEG0C3RY3A9p6mHb7Oo0uDbAzeNgZWl4PUOJp+0ByAkiIk2WZ43E2RyqXLCc4NF1zqNzNvuUdfhjg7MXZo8vhsu9FkCN0cE7syWDllUtNpMfkVseC1e40HVssPiDLSqPjWDY1pqEQSQGx43np1UvgmJ0B+1Y/jBkFWvyiYnFxl/honDQ/dP+0ryztZhfZ4uq2IBdnHg8T85XqoMwedj+vFYf+0fBnNSrcx7N3i0kj5lTwupEMi8TGuFvP6FAQugQuC2GcYhFUiNfmhchc9Ah2GUREc/147JM0TzZIB0kEJJgZ0lG1CRZE1AxwEnpwncEAExFCFqKEgHCeEgnhAw8O6HsP3Xsd6OBXteI7zfwmPJ1wfiPReJL1zh/EmOw9Oq9wDalMA85Ag2FyQRssvUrhl+H6ig49g+8DGoIPQ7fVXnYF/7u4cqjviAVWY3HCp7jZ3vqeZA8RutH2cYz2LYAGoMc9b+UeqplLxov/GUfJlm+6jYl9OneoYP3RclReJcZyyylE/fIsPBUb8z4JdmJI2G99+ShRfjxN7ekLidR1e7gA3ZuwBPxOuqg4aoaLoPumb8r8+WiusPSs7NFgHSBprbqLKNjqINySbEQRF9/OylGRe4Ra7TTYHEyBJ963nsfNR+1GANfDVGj3hDm/ib+cR5rP8Fx3syKbz3XQAfu8vL5LZYepIvrofEKS00zBkxuLpnirAnKs+0WC9jiajBZpOZv4XXHpceSrnLoLaswPToDVDlRwkQgBgkChlJpQIeyZdfbt5J0AZkJ4TNRhBIdoTORJOQAVNdFzbojCBhBJIJQkB3wuHLzA03WmwWHAAGgA6nx8LqHwjDhoE73/JXWHZAzETB0tME332WTLO3R1enxKEbfLO2HblALiBm0nSZiY6hTqFcsb7NhHe1Hh02XFoEkO0O4BuNRM2325IMPTE2zNDs2pF/LVqoNDoRbA1M5rjTpvpIhSsOQJ3AG/MHrbwhcHM97a58OYk+CkUqkmANmmCSInSIQxrgsaY0blDS485m03EabeKVUSCTEAa3idiAfSUsK8WuZcDA1g6E3E6810qUY2Hd1J12MDYJMqumZ/H0zIvrmnTkJhaPs5jS+nc95vdPiBIPmFT8UZcERFxtyvDhbkuPZ7EhlfLNniPAi7fqPNWR2gzrujYf9oeDtTqjZxpn/ADAvb/yCxZXqHafDe1w9Vm+QVB403beRK8vaVswu4nHyrdjFMicUI1VhUc4QrqQuVQqQApIZSQBSNXRq5tRqJMMIXlEFzqIQM7MFkUpmJ3JDCBXWkySBzIXFqk4D/EHSUnwSgrkkabBMk30AAAvr18Fbi3oNftESL/NV3CiC2RJOY6T+rqyLvMgxqYm8E25Lnyezt18HNMFsul+8Cb3mB91So7oMiBAABtruSLaBRg1oy6nUEAaN1vGvJSXOEnUZtpEk6SAdNOmiiD/oqtpMCTF46wbbxb1XNhIM67W3v+tE2Zv4i4XLre7aIFgfDkm4Xert3JMw43OhPmmC4LnD041B0Ok2N5EzM/NSHPkCdTpAEluXUg2G+6CoTGXu2OroI0mAJmOqKrJhw8CJseUH9WUSl7ZT8Zq+7HuieQ5RNtr2VFTrxVBGxB+KuON+8wTe2Z0gTaIHoVQVPeB3laMS0PI/E9NsfZk6GWnwc1eScRwvsq1Sn9xzgPCe78IXq2GM0aZ5ZD9Fge3eGy4ou+8AfMW/JWYH5UcvKvGzPuTOKYpStRnDOhUWoV3LrLlKkAEJ06SQFC0o1zajBSZMNqZyIIHpAzu3RIlM11gnJSGOFK4X76iAq04PQmXR4KM3SLcMXKaotsBUyyp37cPKI1PWyraHvW0PPcjddTTuI33v5lZGk2dpcE6pXAf3XZwRJIsJ5XXZ3EiGggXFrmJHWfmquqwAkA5gNDpNtghLp1uEu1BeiZWx09TIMCImFadmnGHkXJIG+nK2mqzTrFXfZ+sW080XzSJMCeXmnOKUSu90ah7wYaXEllnOED3rXnZFixeCJEd0SOUWEXK44ak6wO4DiCQYuZEb7KQ6oRyAaYy+G5J0kC0c1QRfJnePPMtmxk6RoNCdlUNu4eSs+0j4eHA+9qLfoKswwlwjx9Frx+pDKz0fAj+4b+EH4rL/ANoVHu039QPUH6tWp4f/AIYH8HyVR24oh2Fn7uU/EfmVGDqaOfLcTzVxQhyZxTLcZQi6y5kpyUDkCG9UkySYykbojCBpRBRJHVqB6IIHJDZ1boilM3ROgZ0pskgLR4XD5WgfX5qt4fhZE7/RW9QgNv8Aq11myyt0dLpcXarZxokl4IuGyZ2j8lMoNkxIE7mwiFOw+E9lhS9w79eABuKYv8Y+SraogTOpAMa+nJUXZrUtCc4GADOo1jfbogLvXSOutk9RsXJBNrDT053Vrg+AV6glrCAb5nwz+sJppEm/6ygrNiy03Zn3BI7ocTP8UWEb3JVdxLgdakJc3u/eBzD+iu+EUi1rGiLdDaRc+Mwic046K6+onyA6ftD3iIkxrmBE3C7VDJl4IFok7xIkeeqbD1A0uGaeZJnpBQVnANMmQLQO7qZGaeSpBLZme0NS4iZBvMRptGy48Ju4Llxx7i68az4dFN4G0TIWyGomfO+TeYHQD/4/+Sj8eo+0wrxzpPI8Q2R8lJwgsP8At/VPVbNID+A/ylU3uzJWjxo7oEbxBI8vQrm9dBMyUM4oZQvchzJiCTofaJIGUrSujUARJDOjUCcFMUgOrdF3wzMzoXPC0HVCGMaXOdo0albvs72Oyk+3IJkAtHugxJBO8BV5Migi7FDue+Co4fRc85Wgvcdm/qFpuH8AuamI91n2AdXbNJ36rQ4PDMaA2k0MB0gaN+8eZOglQeIYoXyxkpggci7SfX6rA5uR0f1dVEq+LVTUfAPuiI2HO3oFU1KEkiQYIA53102UwE5SZymNTuTEmPy5qZwLDB9Ucpk+R16SUXSLlSiWfA+CMpNDy0OqESMwkMB5DmrsVH75j5tHwhdaRkaydbfrSFwxnEGMMFwnly9Pko2zJJuTOWPrAU35pIDTY8zYAgyI6hUmCJLSARuCCTM2gAaAdQunEMQK7g2RkbcNdIzGYkj5IqdAkm7SCQIyw05dIPn8EzRBNKiS1rMgLAHaEC0kEidd4lRcc8BpFsxvlBuLfa2FgE5pg5muaM2YgQ0kjQtIA0tAkKt41i8rnQPeidxMQZ8gAmlZJP6Z3ijxAj+HxF1pOE0MrG8zJ+Cz+Co+0eJ2vb1HxWuZSiB91oHmSFqbpUYs8rZpMM2APwfRDUfFOeVMn4Qipaj/ALZXKs3+7I/gAVBWeQY4RVeP4nfMqLUKm8aEYioOT3if8ygOXQRkf0BwQkpOQqRESSFOgRWBEChARNSJhhIhOFddkeF+3riR3Wd49SAco9Qoyl2qyUVbo23Ybs+KNNtRwHtXifwttDB8yriSKIduS4k9XAj52XbhzhDbx3REeBmEqtZrZba8ktd11jm069FzJScpWzco0qRH49ijTY2nTPfrHKHfda0CYPP8yqrHHKGsZcAC3WD/AF9VKxOILgWtu0EQXgOg82nVcACXEd1zo7wGZuh1aTbTbmi9FuOFO2QG4eSGlxsNLQed9irHA5qRJaAJiM4dAGl8v6lO2m24ESe86LERERtPXonrvga5rwCQBcxBdFo8kmy7nQbq1RwJL7W7rSWiORy3DpQhoBgtIOovm0uBzBvqn+0CDmtIBJ2vppE7p6kbjvEnpM6xGwSBJBV2wQLkx9kgw2be9cmdkm5ZDblomQ4EEEkaRprKCo8NBObkSbFsxEHcKIcWGtF7mSXyb30B1/omiVNlhVxBa25gZoEEiRE6n1WR4lirnLHLrPXmpWM4o4+9eOcET4Ktw7faPE7XNloxw+sryS7VouuzmGIGZ2pv+Q8ZV/SfLvFzR6X/ACUOgMrWjn3j8m/Nd+FGXMHNzneWg+Skznt2zTl8ZulNBinRTH+X6H6I6ws/8IHw/qh4h7rfH5BUrkmeQ9oW/vVX8Z+N1BlWHag/vVXxH8oVZK6K4RjfLHq6KM9dnlciFIiwfVJLL0ToArpRtQwnCRIOVvuwlPJh/aDV1V3wZDZ6TK8+Jv0XoXZd0YamAcoIcXRqTmIk9I23WfqHUC/ArkaCliI2JN+7pE7HpOhROL3xmJPTZBh6Og+9z1jmVYNpgWXPbs6EYpIjsw5+arq1S0QD/Ee8BIOaeR6K6e+ASdBf/wArCY/iMvdku2TodZ262KcF3Ek9mgZiGi8GDAJ1mGxJb05jknZjhTORpkC5LpOYwLSTOl1lsTjjoJjWDzCj1sa4kEzA8JvbUbK1YiTaRpGcZlpgZJLmnUnLtlnZMeKbA5WzO0X2AWVNZxdbMSdBr6KWzC1XaU333ymOvRS/JISyIsauOhtjrPlJmRzVfWxhIyzYmVKpdncQ6/syNAC4gC9hv8U+M7Pvp0XVCWksdlcwA90TBdO9/mpx7UKWRvSKouCl8IqxUg/aBEeir3QB+ijoVIcHDYhW0UTTZtn1JLzsMo9FL4I2arByaT6lVNKr/dEjctV92XEve7YNa2fiVVLUTKvY0VQ913V0KHxV/eYOjj8FKqHutHN0qo4vX77z9xkeqqiWM837Wf8Auqh/CfVgVS4q67ZMIxE82M+Ej6KlldCHqjHL2ZzLkIKKAm9mpkR/1qklkSQBXpiUzCkSkSH0Xo3AaXs6dNusASDu47eWqyXZzg5rkvdamzf7ztQ0el1ra2KFKmX2mYa3eSYCx9S7qKNvSxpOTJnEeL+yIYwe0rPIAA68+QCnYji9OkxvtHy6IgNILiNYbsNVk+CYd37SX1bkAvJ6kWHxUqm8VTUquuXOLGk3y02Xe4Kl40nRZ+rqzvi8ZVxW3s6MgFu7hGa/SIt1CDjXDmMpveB3nezH4ZyzHjl+KsaVOKAcbZotyzuB/lDR5KD2ufFHxqMEeDXaeiae6Qovdszr3fP4LhVqknaBZcXVLJnVFoSLZSskYevle133SD6GV6ZhnjKSLgPc4Dm03I9CfReWB69C4BiM2HEatcAfEABU5l9IcovcO6Rln+GfES0qJiiBUDniadcFjxydEOnx18k9B0EtBm2dhO4BmPI28CF3rMa8uY73aoDgeTuY81THTIt/TzjjPDnYeq6k6Du133mnRw/Wyr2SF6O/A08VT9hXtVpyGvGoPQnUdFhuM8GrUHEVGkt2qAS0+J281qxzvTJd3dssOG4qaWWbg6eS3PZalloF3Mk/AD6Lzrs7galWpDBb7RiwHMwvVKNMMphg0sB9VDM1VIqUWpWdybtn7IlZjEVy8Od/1HiPAFW3G8VlpuI1f3G/X6qjeO/Sbyg/GVGC0RlyZztwzvU3cw4ehn6rNN0Ws7Zd6mx3J3zn8lk26Lbh9DLl9hknBIjwQVH2VhWL2qdR5STFZBlGwZnBukkCfNJJJ8E/p6Xg8OKYZSb7rR6kNmT4qtwDPa4kNeZbT0HXmUklhj9Zsk2tHLjONdSq1curoE8rDRWeBohtEN2yMH/2O7ySSH6oSbsueLvim0ARDm/Aws32vqH2bOtSf9rkklXi5RY+TK1DYHmgDvgmSWxBNhCp8FtuxeLPsX2Hv6f5Qkkqs68Qg2XT6zgaZzEkv+YMgchp6KfVHc/A4FvTNqPBMks38EdGYQVnB5Ja4gAlp16wiyuacpdmGkEAj0KSSa5EwqFXL3Wta0E3DQG/JTaembyCSSTGjN8VrF9WDo3Tz3XGq+Kjj90ED0SSV1aKn9K3tIJwhnYNI/1LHDRJJacHBTl5OD3ISnSV5SCkkkgD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2292" name="Прямокутник 3"/>
          <p:cNvSpPr>
            <a:spLocks noChangeArrowheads="1"/>
          </p:cNvSpPr>
          <p:nvPr/>
        </p:nvSpPr>
        <p:spPr bwMode="auto">
          <a:xfrm>
            <a:off x="469900" y="404813"/>
            <a:ext cx="8337550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півдня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тяглися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сумні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дороги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невільників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кримське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місто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Кафу (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сучасна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Феодосія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), на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найбільший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ринок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рабів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потім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через море в Стамбул.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шлях,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приблизно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у 1520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пройшла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числі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полонянок і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дівчинка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попівська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дочка з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містечка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Рогатин (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тепер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Івано-Франківська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область) Настя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Лісовська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4341" name="Picture 2" descr="http://vokrugsveta.com/body/zemla/garem/garem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67606"/>
            <a:ext cx="4608512" cy="35560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119813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AutoShape 2" descr="data:image/jpeg;base64,/9j/4AAQSkZJRgABAQAAAQABAAD/2wCEAAkGBxQTEhUUEhQVFBUUGBYWGBQUFRQVFxgXGBUXGBcYFRcYHCggGBolHBcUITEhJSkrLi4uFx8zODMsNygtLisBCgoKDg0OGxAQGCwcHCQsLCwsLCwsLCwsLCwsLCwsLCwsLCwsLCwsLCwsLCwsLCwsLCwsLCwsLCwsLDcrKzcsN//AABEIAQUAwQMBIgACEQEDEQH/xAAbAAABBQEBAAAAAAAAAAAAAAACAAEEBQYDB//EAEMQAAEDAgQDBQUFBQcDBQAAAAEAAhEDIQQSMUEFUWEGInGBkRMyobHBQlJy0fAUJGKy4QcjM4KSosJTc/EVNGOT4v/EABkBAAIDAQAAAAAAAAAAAAAAAAABAgMEBf/EACIRAAICAgEFAQEBAAAAAAAAAAABAhEDITEEEiIyQRNRYf/aAAwDAQACEQMRAD8A8kyDkEvZjkEcJQq7J0DkHIJi0cvkukJJAAGjkE+UImooRYAgDkihPCdIAcqdjOa6JEIsYIajY1OAulMXQMQZYea6OdZSaGEe6IB18Nl3w3CS4ElwAGsRP9VCU0uSyOKUuEQTuu1OlN4tZX+H4KILixzgL5tukk2T1sIBRqvmbtHQXBsq/wBk9ItfTtRtlEBb4eiaPlKNoknz+aMt05K0zjNBt1undIO4vKNwlwA5AfJBv5oAlUKroiTBsb8jN1d4YPN/4JETOXvBzZ9fVUrGCOkWmfmr/AFrAW3uy1vBwB5DVJjQNIS0kARlvAgxvp5KTUqdxrCZgWM6DcT4lNwusBUAIMOaeUcpUyrgabS7+LSJgRyUbGN7ToPVySeOp+CSLQHkSSeElcViCSeEkAIBPCcBE0JBQCcJwESAE1HCYBFKAGClcPpl1RjQJJICjgK77N0SC+tHuNIH4nCLdYlQm6iWQj3SSNJ2X4R7TO17jlaBpEkkm0nQarX4PgVGn7tNs2uRN/NRex2FiiXxBcTHgBHzlXuKrimwud9kaDUk6AdSVzJttnQdp0ig7VVhl9kCBbMRpYGAABuT/KqTH4PLQqUxq1t/HKXf08lK4ZhqlbEOq1PdYJLeTgCQ2/kutQ5/b9XRHi16nDTI5XUaMBg6ckRz8tbfFO5wjqPzJ/p5IsKCIdtcTaNLhBlsTsN10EYAmkgHmYg7iE1FhJgfq6YN/Jd6Dr9Z2TEd8K6xHmR8/AqzpVB3ZscpJM7nr6qKzDals96DBiYkgydrqQyiS2IvGm4i9viojJeDc0nvCJYbxo4AfqytKGJD2Gm4TAkHex108FQ0QfDQdNiOkKQAJgkSCYjy0SoCykplW5zzSRQzzcaJ835IQnCtKzq1x1gJjI/XRCEUddkhhtmPRPmItyQgDmkQgYJThPCcJiHakAnCm8O4fUrPy0mFx32AHNx0CTaXI0rejlSwpcAQJlwaAOtgttS4f7NjMOL1LOcBeXutl8AD8VE4HhHUcRlqCfYgEgXk5ZEc5JCuOAuy1XV6gdUe7/DpC/eNif4QLCVizZL0dHHhUKf+G1w1NtCi0OIAY0STzWXxuNqYqq1tEHIJI1F/vu5b+CkuwWJxL81X+7YDLQZ9Qzn1K0eBwDKTYaLnVx1J6rNwTtR2+SL+yClRLW6xc/ecYBKzvDb1K3KWn4x9StTxE93zHzn6LJ8FHerHmPrKthwzPkdsxFZhYXNIFnVB6Ehcm6ePJWPHaf8Af1uRqOP+sByrmCPJb48GWXJIDRE66EjW4n9eaei2TIsBpPkhrN0PPcSbxp4p6Vj9QEES64e0BwmxF9bQQdet0RAa4XcJ0jTWLHYXUGlULXAxM2iNiF3qYjNfynUbfBRokFWZDtIn0sNua5ZuunT4hTag5SRPjtFlCqtGoOht4WlSQjrnHP4JLj7Zv3j/AKR+aZAGHaEQA5JBKFMigpCU9E0Iv/KTGFTMbbos/QJoPPRMd0hsTilCRTpkSXw7AurPaxo1uTyHNek4Y0sHhoaBaJLvtOMElx8z6LOf2fUwPb1D9kMHoSSPMBaTh+B/a2kvsw6N1mBqZ8Fh6iduviNvTwSVlMOKMfiA6qSWiPaARbkBAmIXo+D9mWg0wAIBAAi0Wss3h+yLQ8F2XKJ0JLnXGXMCIECVZPw7qN6d2j7PL8P5KhuLejRLaL0BMAoXDuIteNZI1kRdTi7yHP8AIc0NFJWcXd3fM/BpJVF2dpy1x+89zfViuOMGx6NPq4x8lB7OM/up29sP5Y+qsXqQfJh+0zYrO6imf9oH/EqsIm60HbGhFRh5tIP+V7gs+PFbMbuKM815D1D3AJOsweeVO0eqZ2nmibspkSbSE6yIEzyjRDBJ8kwfaE1JxSAnUHzPhZBiKmUyN9Qea50ql/RHlBF7eRTA5e3PIen9E6b2Q/QKdAUYvklCI7JlIiKEoRQlCBiASRBMAgBNSShOgRqezVTLhMR1c0eBy2+ZXpXBaeWm0DkPkvKOAYuGVaZtmyOHkYcPQg+S9PwPE2ZmsDwdBl7tuUAXXO6hPuOh0+4F6SuVRij4vF5Tl03Pgo1PidLMWBxzCCR3pE6TIVBcotETi7TT77LEagfaHIqx4diQ9gcNTzJN9xfQqNjmZtVUUsMQ8uzPDdMrTcmY8grE9bCWNvguOOVCKbvNzj1IhrQh4EP3TqHOPmHKre7NLHukUzppMiQT4D5dVe8Cpfu4HNk+Zk/UKb9TNxIy39oFK1Nw/wCo8f6mhw+qyGXRb/twycMHfddSd6hzVgDYR1WrC/Eoycj1WgDz+iQSm0dZ8oTNCtKySEN4kJw6yAvsgDpSed/FTWm0zt+pVcTIEea60q5A6cjfZADftTuvoku/7UPuFJAWY0pBOAkpCHASKQToAcJFO1OQkMEBOE4SamJnTDk5hlsZAC9f4Pw+nFOqAC4saJi8WgeRXlfAqebE0RzqMH+5eodkqhNPIbOpEtjw08ogrF1fw29L9LksHtCSJmy6HBMnNAkxJ3OXSTuuDG1M5LizKDsDKkVHwFjRplZD4i+bDmo1bDy3lpPhunJzOVf2hxJY1ognOS2ROkaeOnxViV6LG+1WVVF5rVnBmlV4bm5MsPj9VvsL3TGgsAPL/wDKxPC6kC32SCPKCtrRvBG4kfzD/kFdP+GBO22VXanDThKo1ytcf9JDh8JXmAC9oxNEPD2nR7CPUEfVeMFhaSDq0kHxBgq7A9UVZV9E4bpgU5NkBV5UdgU1QBMwwncgASnKEp5TEKR+iku0D9FJAGXYkAn2SaEAPlTFGCmcEAE0IoSaEUIGBlSA1RQmhAiy7Mj97w//AHafzW7Nf9nxOZ3+FVADujgSwHwsFgeDGMRRPKoz+YBen8dwGdpFiHSfWD8/msmf2VmrC6Vk/wD9PBOkt115xz2UjEG0C3RY3A9p6mHb7Oo0uDbAzeNgZWl4PUOJp+0ByAkiIk2WZ43E2RyqXLCc4NF1zqNzNvuUdfhjg7MXZo8vhsu9FkCN0cE7syWDllUtNpMfkVseC1e40HVssPiDLSqPjWDY1pqEQSQGx43np1UvgmJ0B+1Y/jBkFWvyiYnFxl/honDQ/dP+0ryztZhfZ4uq2IBdnHg8T85XqoMwedj+vFYf+0fBnNSrcx7N3i0kj5lTwupEMi8TGuFvP6FAQugQuC2GcYhFUiNfmhchc9Ah2GUREc/147JM0TzZIB0kEJJgZ0lG1CRZE1AxwEnpwncEAExFCFqKEgHCeEgnhAw8O6HsP3Xsd6OBXteI7zfwmPJ1wfiPReJL1zh/EmOw9Oq9wDalMA85Ag2FyQRssvUrhl+H6ig49g+8DGoIPQ7fVXnYF/7u4cqjviAVWY3HCp7jZ3vqeZA8RutH2cYz2LYAGoMc9b+UeqplLxov/GUfJlm+6jYl9OneoYP3RclReJcZyyylE/fIsPBUb8z4JdmJI2G99+ShRfjxN7ekLidR1e7gA3ZuwBPxOuqg4aoaLoPumb8r8+WiusPSs7NFgHSBprbqLKNjqINySbEQRF9/OylGRe4Ra7TTYHEyBJ963nsfNR+1GANfDVGj3hDm/ib+cR5rP8Fx3syKbz3XQAfu8vL5LZYepIvrofEKS00zBkxuLpnirAnKs+0WC9jiajBZpOZv4XXHpceSrnLoLaswPToDVDlRwkQgBgkChlJpQIeyZdfbt5J0AZkJ4TNRhBIdoTORJOQAVNdFzbojCBhBJIJQkB3wuHLzA03WmwWHAAGgA6nx8LqHwjDhoE73/JXWHZAzETB0tME332WTLO3R1enxKEbfLO2HblALiBm0nSZiY6hTqFcsb7NhHe1Hh02XFoEkO0O4BuNRM2325IMPTE2zNDs2pF/LVqoNDoRbA1M5rjTpvpIhSsOQJ3AG/MHrbwhcHM97a58OYk+CkUqkmANmmCSInSIQxrgsaY0blDS485m03EabeKVUSCTEAa3idiAfSUsK8WuZcDA1g6E3E6810qUY2Hd1J12MDYJMqumZ/H0zIvrmnTkJhaPs5jS+nc95vdPiBIPmFT8UZcERFxtyvDhbkuPZ7EhlfLNniPAi7fqPNWR2gzrujYf9oeDtTqjZxpn/ADAvb/yCxZXqHafDe1w9Vm+QVB403beRK8vaVswu4nHyrdjFMicUI1VhUc4QrqQuVQqQApIZSQBSNXRq5tRqJMMIXlEFzqIQM7MFkUpmJ3JDCBXWkySBzIXFqk4D/EHSUnwSgrkkabBMk30AAAvr18Fbi3oNftESL/NV3CiC2RJOY6T+rqyLvMgxqYm8E25Lnyezt18HNMFsul+8Cb3mB91So7oMiBAABtruSLaBRg1oy6nUEAaN1vGvJSXOEnUZtpEk6SAdNOmiiD/oqtpMCTF46wbbxb1XNhIM67W3v+tE2Zv4i4XLre7aIFgfDkm4Xert3JMw43OhPmmC4LnD041B0Ok2N5EzM/NSHPkCdTpAEluXUg2G+6CoTGXu2OroI0mAJmOqKrJhw8CJseUH9WUSl7ZT8Zq+7HuieQ5RNtr2VFTrxVBGxB+KuON+8wTe2Z0gTaIHoVQVPeB3laMS0PI/E9NsfZk6GWnwc1eScRwvsq1Sn9xzgPCe78IXq2GM0aZ5ZD9Fge3eGy4ou+8AfMW/JWYH5UcvKvGzPuTOKYpStRnDOhUWoV3LrLlKkAEJ06SQFC0o1zajBSZMNqZyIIHpAzu3RIlM11gnJSGOFK4X76iAq04PQmXR4KM3SLcMXKaotsBUyyp37cPKI1PWyraHvW0PPcjddTTuI33v5lZGk2dpcE6pXAf3XZwRJIsJ5XXZ3EiGggXFrmJHWfmquqwAkA5gNDpNtghLp1uEu1BeiZWx09TIMCImFadmnGHkXJIG+nK2mqzTrFXfZ+sW080XzSJMCeXmnOKUSu90ah7wYaXEllnOED3rXnZFixeCJEd0SOUWEXK44ak6wO4DiCQYuZEb7KQ6oRyAaYy+G5J0kC0c1QRfJnePPMtmxk6RoNCdlUNu4eSs+0j4eHA+9qLfoKswwlwjx9Frx+pDKz0fAj+4b+EH4rL/ANoVHu039QPUH6tWp4f/AIYH8HyVR24oh2Fn7uU/EfmVGDqaOfLcTzVxQhyZxTLcZQi6y5kpyUDkCG9UkySYykbojCBpRBRJHVqB6IIHJDZ1boilM3ROgZ0pskgLR4XD5WgfX5qt4fhZE7/RW9QgNv8Aq11myyt0dLpcXarZxokl4IuGyZ2j8lMoNkxIE7mwiFOw+E9lhS9w79eABuKYv8Y+SraogTOpAMa+nJUXZrUtCc4GADOo1jfbogLvXSOutk9RsXJBNrDT053Vrg+AV6glrCAb5nwz+sJppEm/6ygrNiy03Zn3BI7ocTP8UWEb3JVdxLgdakJc3u/eBzD+iu+EUi1rGiLdDaRc+Mwic046K6+onyA6ftD3iIkxrmBE3C7VDJl4IFok7xIkeeqbD1A0uGaeZJnpBQVnANMmQLQO7qZGaeSpBLZme0NS4iZBvMRptGy48Ju4Llxx7i68az4dFN4G0TIWyGomfO+TeYHQD/4/+Sj8eo+0wrxzpPI8Q2R8lJwgsP8At/VPVbNID+A/ylU3uzJWjxo7oEbxBI8vQrm9dBMyUM4oZQvchzJiCTofaJIGUrSujUARJDOjUCcFMUgOrdF3wzMzoXPC0HVCGMaXOdo0albvs72Oyk+3IJkAtHugxJBO8BV5Migi7FDue+Co4fRc85Wgvcdm/qFpuH8AuamI91n2AdXbNJ36rQ4PDMaA2k0MB0gaN+8eZOglQeIYoXyxkpggci7SfX6rA5uR0f1dVEq+LVTUfAPuiI2HO3oFU1KEkiQYIA53102UwE5SZymNTuTEmPy5qZwLDB9Ucpk+R16SUXSLlSiWfA+CMpNDy0OqESMwkMB5DmrsVH75j5tHwhdaRkaydbfrSFwxnEGMMFwnly9Pko2zJJuTOWPrAU35pIDTY8zYAgyI6hUmCJLSARuCCTM2gAaAdQunEMQK7g2RkbcNdIzGYkj5IqdAkm7SCQIyw05dIPn8EzRBNKiS1rMgLAHaEC0kEidd4lRcc8BpFsxvlBuLfa2FgE5pg5muaM2YgQ0kjQtIA0tAkKt41i8rnQPeidxMQZ8gAmlZJP6Z3ijxAj+HxF1pOE0MrG8zJ+Cz+Co+0eJ2vb1HxWuZSiB91oHmSFqbpUYs8rZpMM2APwfRDUfFOeVMn4Qipaj/ALZXKs3+7I/gAVBWeQY4RVeP4nfMqLUKm8aEYioOT3if8ygOXQRkf0BwQkpOQqRESSFOgRWBEChARNSJhhIhOFddkeF+3riR3Wd49SAco9Qoyl2qyUVbo23Ybs+KNNtRwHtXifwttDB8yriSKIduS4k9XAj52XbhzhDbx3REeBmEqtZrZba8ktd11jm069FzJScpWzco0qRH49ijTY2nTPfrHKHfda0CYPP8yqrHHKGsZcAC3WD/AF9VKxOILgWtu0EQXgOg82nVcACXEd1zo7wGZuh1aTbTbmi9FuOFO2QG4eSGlxsNLQed9irHA5qRJaAJiM4dAGl8v6lO2m24ESe86LERERtPXonrvga5rwCQBcxBdFo8kmy7nQbq1RwJL7W7rSWiORy3DpQhoBgtIOovm0uBzBvqn+0CDmtIBJ2vppE7p6kbjvEnpM6xGwSBJBV2wQLkx9kgw2be9cmdkm5ZDblomQ4EEEkaRprKCo8NBObkSbFsxEHcKIcWGtF7mSXyb30B1/omiVNlhVxBa25gZoEEiRE6n1WR4lirnLHLrPXmpWM4o4+9eOcET4Ktw7faPE7XNloxw+sryS7VouuzmGIGZ2pv+Q8ZV/SfLvFzR6X/ACUOgMrWjn3j8m/Nd+FGXMHNzneWg+Skznt2zTl8ZulNBinRTH+X6H6I6ws/8IHw/qh4h7rfH5BUrkmeQ9oW/vVX8Z+N1BlWHag/vVXxH8oVZK6K4RjfLHq6KM9dnlciFIiwfVJLL0ToArpRtQwnCRIOVvuwlPJh/aDV1V3wZDZ6TK8+Jv0XoXZd0YamAcoIcXRqTmIk9I23WfqHUC/ArkaCliI2JN+7pE7HpOhROL3xmJPTZBh6Og+9z1jmVYNpgWXPbs6EYpIjsw5+arq1S0QD/Ee8BIOaeR6K6e+ASdBf/wArCY/iMvdku2TodZ262KcF3Ek9mgZiGi8GDAJ1mGxJb05jknZjhTORpkC5LpOYwLSTOl1lsTjjoJjWDzCj1sa4kEzA8JvbUbK1YiTaRpGcZlpgZJLmnUnLtlnZMeKbA5WzO0X2AWVNZxdbMSdBr6KWzC1XaU333ymOvRS/JISyIsauOhtjrPlJmRzVfWxhIyzYmVKpdncQ6/syNAC4gC9hv8U+M7Pvp0XVCWksdlcwA90TBdO9/mpx7UKWRvSKouCl8IqxUg/aBEeir3QB+ijoVIcHDYhW0UTTZtn1JLzsMo9FL4I2arByaT6lVNKr/dEjctV92XEve7YNa2fiVVLUTKvY0VQ913V0KHxV/eYOjj8FKqHutHN0qo4vX77z9xkeqqiWM837Wf8Auqh/CfVgVS4q67ZMIxE82M+Ej6KlldCHqjHL2ZzLkIKKAm9mpkR/1qklkSQBXpiUzCkSkSH0Xo3AaXs6dNusASDu47eWqyXZzg5rkvdamzf7ztQ0el1ra2KFKmX2mYa3eSYCx9S7qKNvSxpOTJnEeL+yIYwe0rPIAA68+QCnYji9OkxvtHy6IgNILiNYbsNVk+CYd37SX1bkAvJ6kWHxUqm8VTUquuXOLGk3y02Xe4Kl40nRZ+rqzvi8ZVxW3s6MgFu7hGa/SIt1CDjXDmMpveB3nezH4ZyzHjl+KsaVOKAcbZotyzuB/lDR5KD2ufFHxqMEeDXaeiae6Qovdszr3fP4LhVqknaBZcXVLJnVFoSLZSskYevle133SD6GV6ZhnjKSLgPc4Dm03I9CfReWB69C4BiM2HEatcAfEABU5l9IcovcO6Rln+GfES0qJiiBUDniadcFjxydEOnx18k9B0EtBm2dhO4BmPI28CF3rMa8uY73aoDgeTuY81THTIt/TzjjPDnYeq6k6Du133mnRw/Wyr2SF6O/A08VT9hXtVpyGvGoPQnUdFhuM8GrUHEVGkt2qAS0+J281qxzvTJd3dssOG4qaWWbg6eS3PZalloF3Mk/AD6Lzrs7galWpDBb7RiwHMwvVKNMMphg0sB9VDM1VIqUWpWdybtn7IlZjEVy8Od/1HiPAFW3G8VlpuI1f3G/X6qjeO/Sbyg/GVGC0RlyZztwzvU3cw4ehn6rNN0Ws7Zd6mx3J3zn8lk26Lbh9DLl9hknBIjwQVH2VhWL2qdR5STFZBlGwZnBukkCfNJJJ8E/p6Xg8OKYZSb7rR6kNmT4qtwDPa4kNeZbT0HXmUklhj9Zsk2tHLjONdSq1curoE8rDRWeBohtEN2yMH/2O7ySSH6oSbsueLvim0ARDm/Aws32vqH2bOtSf9rkklXi5RY+TK1DYHmgDvgmSWxBNhCp8FtuxeLPsX2Hv6f5Qkkqs68Qg2XT6zgaZzEkv+YMgchp6KfVHc/A4FvTNqPBMks38EdGYQVnB5Ja4gAlp16wiyuacpdmGkEAj0KSSa5EwqFXL3Wta0E3DQG/JTaembyCSSTGjN8VrF9WDo3Tz3XGq+Kjj90ED0SSV1aKn9K3tIJwhnYNI/1LHDRJJacHBTl5OD3ISnSV5SCkkkgD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" name="Прямокутник 3"/>
          <p:cNvSpPr/>
          <p:nvPr/>
        </p:nvSpPr>
        <p:spPr>
          <a:xfrm>
            <a:off x="296863" y="160338"/>
            <a:ext cx="4968875" cy="34782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000" b="1" i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Термін</a:t>
            </a:r>
            <a:r>
              <a:rPr lang="ru-RU" sz="2000" b="1" i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b="1" i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</a:t>
            </a:r>
            <a:r>
              <a:rPr lang="ru-RU" sz="2000" b="1" i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походить :</a:t>
            </a:r>
          </a:p>
          <a:p>
            <a:pPr eaLnBrk="1" hangingPunct="1">
              <a:defRPr/>
            </a:pPr>
            <a:endParaRPr lang="uk-UA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Tx/>
              <a:buChar char="-"/>
              <a:defRPr/>
            </a:pP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тюркського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означає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сторож,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вартовий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військового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стану,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воїн-найманець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той,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йде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попереду</a:t>
            </a: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Tx/>
              <a:buChar char="-"/>
              <a:defRPr/>
            </a:pPr>
            <a:r>
              <a:rPr lang="uk-UA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турецької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незалежна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людина</a:t>
            </a: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Tx/>
              <a:buChar char="-"/>
              <a:defRPr/>
            </a:pPr>
            <a:r>
              <a:rPr lang="uk-UA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слова «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косак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той,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носить </a:t>
            </a:r>
            <a:r>
              <a:rPr 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оселедець</a:t>
            </a:r>
            <a:r>
              <a:rPr 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косу. </a:t>
            </a:r>
          </a:p>
          <a:p>
            <a:pPr marL="342900" indent="-342900" eaLnBrk="1" hangingPunct="1">
              <a:buFontTx/>
              <a:buChar char="-"/>
              <a:defRPr/>
            </a:pP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5" name="Picture 2" descr="http://cs9564.vk.me/g34926898/a_2a97aa9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33375"/>
            <a:ext cx="2998788" cy="5111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data:image/jpeg;base64,/9j/4AAQSkZJRgABAQAAAQABAAD/2wCEAAkGBxQTEhUUEhQVFBUUGBYWGBQUFRQVFxgXGBUXGBcYFRcYHCggGBolHBcUITEhJSkrLi4uFx8zODMsNygtLisBCgoKDg0OGxAQGCwcHCQsLCwsLCwsLCwsLCwsLCwsLCwsLCwsLCwsLCwsLCwsLCwsLCwsLCwsLCwsLDcrKzcsN//AABEIAQUAwQMBIgACEQEDEQH/xAAbAAABBQEBAAAAAAAAAAAAAAACAAEEBQYDB//EAEMQAAEDAgQDBQUFBQcDBQAAAAEAAhEDIQQSMUEFUWEGInGBkRMyobHBQlJy0fAUJGKy4QcjM4KSosJTc/EVNGOT4v/EABkBAAIDAQAAAAAAAAAAAAAAAAABAgMEBf/EACIRAAICAgEFAQEBAAAAAAAAAAABAhEDITEEEiIyQRNRYf/aAAwDAQACEQMRAD8A8kyDkEvZjkEcJQq7J0DkHIJi0cvkukJJAAGjkE+UImooRYAgDkihPCdIAcqdjOa6JEIsYIajY1OAulMXQMQZYea6OdZSaGEe6IB18Nl3w3CS4ElwAGsRP9VCU0uSyOKUuEQTuu1OlN4tZX+H4KILixzgL5tukk2T1sIBRqvmbtHQXBsq/wBk9ItfTtRtlEBb4eiaPlKNoknz+aMt05K0zjNBt1undIO4vKNwlwA5AfJBv5oAlUKroiTBsb8jN1d4YPN/4JETOXvBzZ9fVUrGCOkWmfmr/AFrAW3uy1vBwB5DVJjQNIS0kARlvAgxvp5KTUqdxrCZgWM6DcT4lNwusBUAIMOaeUcpUyrgabS7+LSJgRyUbGN7ToPVySeOp+CSLQHkSSeElcViCSeEkAIBPCcBE0JBQCcJwESAE1HCYBFKAGClcPpl1RjQJJICjgK77N0SC+tHuNIH4nCLdYlQm6iWQj3SSNJ2X4R7TO17jlaBpEkkm0nQarX4PgVGn7tNs2uRN/NRex2FiiXxBcTHgBHzlXuKrimwud9kaDUk6AdSVzJttnQdp0ig7VVhl9kCBbMRpYGAABuT/KqTH4PLQqUxq1t/HKXf08lK4ZhqlbEOq1PdYJLeTgCQ2/kutQ5/b9XRHi16nDTI5XUaMBg6ckRz8tbfFO5wjqPzJ/p5IsKCIdtcTaNLhBlsTsN10EYAmkgHmYg7iE1FhJgfq6YN/Jd6Dr9Z2TEd8K6xHmR8/AqzpVB3ZscpJM7nr6qKzDals96DBiYkgydrqQyiS2IvGm4i9viojJeDc0nvCJYbxo4AfqytKGJD2Gm4TAkHex108FQ0QfDQdNiOkKQAJgkSCYjy0SoCykplW5zzSRQzzcaJ835IQnCtKzq1x1gJjI/XRCEUddkhhtmPRPmItyQgDmkQgYJThPCcJiHakAnCm8O4fUrPy0mFx32AHNx0CTaXI0rejlSwpcAQJlwaAOtgttS4f7NjMOL1LOcBeXutl8AD8VE4HhHUcRlqCfYgEgXk5ZEc5JCuOAuy1XV6gdUe7/DpC/eNif4QLCVizZL0dHHhUKf+G1w1NtCi0OIAY0STzWXxuNqYqq1tEHIJI1F/vu5b+CkuwWJxL81X+7YDLQZ9Qzn1K0eBwDKTYaLnVx1J6rNwTtR2+SL+yClRLW6xc/ecYBKzvDb1K3KWn4x9StTxE93zHzn6LJ8FHerHmPrKthwzPkdsxFZhYXNIFnVB6Ehcm6ePJWPHaf8Af1uRqOP+sByrmCPJb48GWXJIDRE66EjW4n9eaei2TIsBpPkhrN0PPcSbxp4p6Vj9QEES64e0BwmxF9bQQdet0RAa4XcJ0jTWLHYXUGlULXAxM2iNiF3qYjNfynUbfBRokFWZDtIn0sNua5ZuunT4hTag5SRPjtFlCqtGoOht4WlSQjrnHP4JLj7Zv3j/AKR+aZAGHaEQA5JBKFMigpCU9E0Iv/KTGFTMbbos/QJoPPRMd0hsTilCRTpkSXw7AurPaxo1uTyHNek4Y0sHhoaBaJLvtOMElx8z6LOf2fUwPb1D9kMHoSSPMBaTh+B/a2kvsw6N1mBqZ8Fh6iduviNvTwSVlMOKMfiA6qSWiPaARbkBAmIXo+D9mWg0wAIBAAi0Wss3h+yLQ8F2XKJ0JLnXGXMCIECVZPw7qN6d2j7PL8P5KhuLejRLaL0BMAoXDuIteNZI1kRdTi7yHP8AIc0NFJWcXd3fM/BpJVF2dpy1x+89zfViuOMGx6NPq4x8lB7OM/up29sP5Y+qsXqQfJh+0zYrO6imf9oH/EqsIm60HbGhFRh5tIP+V7gs+PFbMbuKM815D1D3AJOsweeVO0eqZ2nmibspkSbSE6yIEzyjRDBJ8kwfaE1JxSAnUHzPhZBiKmUyN9Qea50ql/RHlBF7eRTA5e3PIen9E6b2Q/QKdAUYvklCI7JlIiKEoRQlCBiASRBMAgBNSShOgRqezVTLhMR1c0eBy2+ZXpXBaeWm0DkPkvKOAYuGVaZtmyOHkYcPQg+S9PwPE2ZmsDwdBl7tuUAXXO6hPuOh0+4F6SuVRij4vF5Tl03Pgo1PidLMWBxzCCR3pE6TIVBcotETi7TT77LEagfaHIqx4diQ9gcNTzJN9xfQqNjmZtVUUsMQ8uzPDdMrTcmY8grE9bCWNvguOOVCKbvNzj1IhrQh4EP3TqHOPmHKre7NLHukUzppMiQT4D5dVe8Cpfu4HNk+Zk/UKb9TNxIy39oFK1Nw/wCo8f6mhw+qyGXRb/twycMHfddSd6hzVgDYR1WrC/Eoycj1WgDz+iQSm0dZ8oTNCtKySEN4kJw6yAvsgDpSed/FTWm0zt+pVcTIEea60q5A6cjfZADftTuvoku/7UPuFJAWY0pBOAkpCHASKQToAcJFO1OQkMEBOE4SamJnTDk5hlsZAC9f4Pw+nFOqAC4saJi8WgeRXlfAqebE0RzqMH+5eodkqhNPIbOpEtjw08ogrF1fw29L9LksHtCSJmy6HBMnNAkxJ3OXSTuuDG1M5LizKDsDKkVHwFjRplZD4i+bDmo1bDy3lpPhunJzOVf2hxJY1ognOS2ROkaeOnxViV6LG+1WVVF5rVnBmlV4bm5MsPj9VvsL3TGgsAPL/wDKxPC6kC32SCPKCtrRvBG4kfzD/kFdP+GBO22VXanDThKo1ytcf9JDh8JXmAC9oxNEPD2nR7CPUEfVeMFhaSDq0kHxBgq7A9UVZV9E4bpgU5NkBV5UdgU1QBMwwncgASnKEp5TEKR+iku0D9FJAGXYkAn2SaEAPlTFGCmcEAE0IoSaEUIGBlSA1RQmhAiy7Mj97w//AHafzW7Nf9nxOZ3+FVADujgSwHwsFgeDGMRRPKoz+YBen8dwGdpFiHSfWD8/msmf2VmrC6Vk/wD9PBOkt115xz2UjEG0C3RY3A9p6mHb7Oo0uDbAzeNgZWl4PUOJp+0ByAkiIk2WZ43E2RyqXLCc4NF1zqNzNvuUdfhjg7MXZo8vhsu9FkCN0cE7syWDllUtNpMfkVseC1e40HVssPiDLSqPjWDY1pqEQSQGx43np1UvgmJ0B+1Y/jBkFWvyiYnFxl/honDQ/dP+0ryztZhfZ4uq2IBdnHg8T85XqoMwedj+vFYf+0fBnNSrcx7N3i0kj5lTwupEMi8TGuFvP6FAQugQuC2GcYhFUiNfmhchc9Ah2GUREc/147JM0TzZIB0kEJJgZ0lG1CRZE1AxwEnpwncEAExFCFqKEgHCeEgnhAw8O6HsP3Xsd6OBXteI7zfwmPJ1wfiPReJL1zh/EmOw9Oq9wDalMA85Ag2FyQRssvUrhl+H6ig49g+8DGoIPQ7fVXnYF/7u4cqjviAVWY3HCp7jZ3vqeZA8RutH2cYz2LYAGoMc9b+UeqplLxov/GUfJlm+6jYl9OneoYP3RclReJcZyyylE/fIsPBUb8z4JdmJI2G99+ShRfjxN7ekLidR1e7gA3ZuwBPxOuqg4aoaLoPumb8r8+WiusPSs7NFgHSBprbqLKNjqINySbEQRF9/OylGRe4Ra7TTYHEyBJ963nsfNR+1GANfDVGj3hDm/ib+cR5rP8Fx3syKbz3XQAfu8vL5LZYepIvrofEKS00zBkxuLpnirAnKs+0WC9jiajBZpOZv4XXHpceSrnLoLaswPToDVDlRwkQgBgkChlJpQIeyZdfbt5J0AZkJ4TNRhBIdoTORJOQAVNdFzbojCBhBJIJQkB3wuHLzA03WmwWHAAGgA6nx8LqHwjDhoE73/JXWHZAzETB0tME332WTLO3R1enxKEbfLO2HblALiBm0nSZiY6hTqFcsb7NhHe1Hh02XFoEkO0O4BuNRM2325IMPTE2zNDs2pF/LVqoNDoRbA1M5rjTpvpIhSsOQJ3AG/MHrbwhcHM97a58OYk+CkUqkmANmmCSInSIQxrgsaY0blDS485m03EabeKVUSCTEAa3idiAfSUsK8WuZcDA1g6E3E6810qUY2Hd1J12MDYJMqumZ/H0zIvrmnTkJhaPs5jS+nc95vdPiBIPmFT8UZcERFxtyvDhbkuPZ7EhlfLNniPAi7fqPNWR2gzrujYf9oeDtTqjZxpn/ADAvb/yCxZXqHafDe1w9Vm+QVB403beRK8vaVswu4nHyrdjFMicUI1VhUc4QrqQuVQqQApIZSQBSNXRq5tRqJMMIXlEFzqIQM7MFkUpmJ3JDCBXWkySBzIXFqk4D/EHSUnwSgrkkabBMk30AAAvr18Fbi3oNftESL/NV3CiC2RJOY6T+rqyLvMgxqYm8E25Lnyezt18HNMFsul+8Cb3mB91So7oMiBAABtruSLaBRg1oy6nUEAaN1vGvJSXOEnUZtpEk6SAdNOmiiD/oqtpMCTF46wbbxb1XNhIM67W3v+tE2Zv4i4XLre7aIFgfDkm4Xert3JMw43OhPmmC4LnD041B0Ok2N5EzM/NSHPkCdTpAEluXUg2G+6CoTGXu2OroI0mAJmOqKrJhw8CJseUH9WUSl7ZT8Zq+7HuieQ5RNtr2VFTrxVBGxB+KuON+8wTe2Z0gTaIHoVQVPeB3laMS0PI/E9NsfZk6GWnwc1eScRwvsq1Sn9xzgPCe78IXq2GM0aZ5ZD9Fge3eGy4ou+8AfMW/JWYH5UcvKvGzPuTOKYpStRnDOhUWoV3LrLlKkAEJ06SQFC0o1zajBSZMNqZyIIHpAzu3RIlM11gnJSGOFK4X76iAq04PQmXR4KM3SLcMXKaotsBUyyp37cPKI1PWyraHvW0PPcjddTTuI33v5lZGk2dpcE6pXAf3XZwRJIsJ5XXZ3EiGggXFrmJHWfmquqwAkA5gNDpNtghLp1uEu1BeiZWx09TIMCImFadmnGHkXJIG+nK2mqzTrFXfZ+sW080XzSJMCeXmnOKUSu90ah7wYaXEllnOED3rXnZFixeCJEd0SOUWEXK44ak6wO4DiCQYuZEb7KQ6oRyAaYy+G5J0kC0c1QRfJnePPMtmxk6RoNCdlUNu4eSs+0j4eHA+9qLfoKswwlwjx9Frx+pDKz0fAj+4b+EH4rL/ANoVHu039QPUH6tWp4f/AIYH8HyVR24oh2Fn7uU/EfmVGDqaOfLcTzVxQhyZxTLcZQi6y5kpyUDkCG9UkySYykbojCBpRBRJHVqB6IIHJDZ1boilM3ROgZ0pskgLR4XD5WgfX5qt4fhZE7/RW9QgNv8Aq11myyt0dLpcXarZxokl4IuGyZ2j8lMoNkxIE7mwiFOw+E9lhS9w79eABuKYv8Y+SraogTOpAMa+nJUXZrUtCc4GADOo1jfbogLvXSOutk9RsXJBNrDT053Vrg+AV6glrCAb5nwz+sJppEm/6ygrNiy03Zn3BI7ocTP8UWEb3JVdxLgdakJc3u/eBzD+iu+EUi1rGiLdDaRc+Mwic046K6+onyA6ftD3iIkxrmBE3C7VDJl4IFok7xIkeeqbD1A0uGaeZJnpBQVnANMmQLQO7qZGaeSpBLZme0NS4iZBvMRptGy48Ju4Llxx7i68az4dFN4G0TIWyGomfO+TeYHQD/4/+Sj8eo+0wrxzpPI8Q2R8lJwgsP8At/VPVbNID+A/ylU3uzJWjxo7oEbxBI8vQrm9dBMyUM4oZQvchzJiCTofaJIGUrSujUARJDOjUCcFMUgOrdF3wzMzoXPC0HVCGMaXOdo0albvs72Oyk+3IJkAtHugxJBO8BV5Migi7FDue+Co4fRc85Wgvcdm/qFpuH8AuamI91n2AdXbNJ36rQ4PDMaA2k0MB0gaN+8eZOglQeIYoXyxkpggci7SfX6rA5uR0f1dVEq+LVTUfAPuiI2HO3oFU1KEkiQYIA53102UwE5SZymNTuTEmPy5qZwLDB9Ucpk+R16SUXSLlSiWfA+CMpNDy0OqESMwkMB5DmrsVH75j5tHwhdaRkaydbfrSFwxnEGMMFwnly9Pko2zJJuTOWPrAU35pIDTY8zYAgyI6hUmCJLSARuCCTM2gAaAdQunEMQK7g2RkbcNdIzGYkj5IqdAkm7SCQIyw05dIPn8EzRBNKiS1rMgLAHaEC0kEidd4lRcc8BpFsxvlBuLfa2FgE5pg5muaM2YgQ0kjQtIA0tAkKt41i8rnQPeidxMQZ8gAmlZJP6Z3ijxAj+HxF1pOE0MrG8zJ+Cz+Co+0eJ2vb1HxWuZSiB91oHmSFqbpUYs8rZpMM2APwfRDUfFOeVMn4Qipaj/ALZXKs3+7I/gAVBWeQY4RVeP4nfMqLUKm8aEYioOT3if8ygOXQRkf0BwQkpOQqRESSFOgRWBEChARNSJhhIhOFddkeF+3riR3Wd49SAco9Qoyl2qyUVbo23Ybs+KNNtRwHtXifwttDB8yriSKIduS4k9XAj52XbhzhDbx3REeBmEqtZrZba8ktd11jm069FzJScpWzco0qRH49ijTY2nTPfrHKHfda0CYPP8yqrHHKGsZcAC3WD/AF9VKxOILgWtu0EQXgOg82nVcACXEd1zo7wGZuh1aTbTbmi9FuOFO2QG4eSGlxsNLQed9irHA5qRJaAJiM4dAGl8v6lO2m24ESe86LERERtPXonrvga5rwCQBcxBdFo8kmy7nQbq1RwJL7W7rSWiORy3DpQhoBgtIOovm0uBzBvqn+0CDmtIBJ2vppE7p6kbjvEnpM6xGwSBJBV2wQLkx9kgw2be9cmdkm5ZDblomQ4EEEkaRprKCo8NBObkSbFsxEHcKIcWGtF7mSXyb30B1/omiVNlhVxBa25gZoEEiRE6n1WR4lirnLHLrPXmpWM4o4+9eOcET4Ktw7faPE7XNloxw+sryS7VouuzmGIGZ2pv+Q8ZV/SfLvFzR6X/ACUOgMrWjn3j8m/Nd+FGXMHNzneWg+Skznt2zTl8ZulNBinRTH+X6H6I6ws/8IHw/qh4h7rfH5BUrkmeQ9oW/vVX8Z+N1BlWHag/vVXxH8oVZK6K4RjfLHq6KM9dnlciFIiwfVJLL0ToArpRtQwnCRIOVvuwlPJh/aDV1V3wZDZ6TK8+Jv0XoXZd0YamAcoIcXRqTmIk9I23WfqHUC/ArkaCliI2JN+7pE7HpOhROL3xmJPTZBh6Og+9z1jmVYNpgWXPbs6EYpIjsw5+arq1S0QD/Ee8BIOaeR6K6e+ASdBf/wArCY/iMvdku2TodZ262KcF3Ek9mgZiGi8GDAJ1mGxJb05jknZjhTORpkC5LpOYwLSTOl1lsTjjoJjWDzCj1sa4kEzA8JvbUbK1YiTaRpGcZlpgZJLmnUnLtlnZMeKbA5WzO0X2AWVNZxdbMSdBr6KWzC1XaU333ymOvRS/JISyIsauOhtjrPlJmRzVfWxhIyzYmVKpdncQ6/syNAC4gC9hv8U+M7Pvp0XVCWksdlcwA90TBdO9/mpx7UKWRvSKouCl8IqxUg/aBEeir3QB+ijoVIcHDYhW0UTTZtn1JLzsMo9FL4I2arByaT6lVNKr/dEjctV92XEve7YNa2fiVVLUTKvY0VQ913V0KHxV/eYOjj8FKqHutHN0qo4vX77z9xkeqqiWM837Wf8Auqh/CfVgVS4q67ZMIxE82M+Ej6KlldCHqjHL2ZzLkIKKAm9mpkR/1qklkSQBXpiUzCkSkSH0Xo3AaXs6dNusASDu47eWqyXZzg5rkvdamzf7ztQ0el1ra2KFKmX2mYa3eSYCx9S7qKNvSxpOTJnEeL+yIYwe0rPIAA68+QCnYji9OkxvtHy6IgNILiNYbsNVk+CYd37SX1bkAvJ6kWHxUqm8VTUquuXOLGk3y02Xe4Kl40nRZ+rqzvi8ZVxW3s6MgFu7hGa/SIt1CDjXDmMpveB3nezH4ZyzHjl+KsaVOKAcbZotyzuB/lDR5KD2ufFHxqMEeDXaeiae6Qovdszr3fP4LhVqknaBZcXVLJnVFoSLZSskYevle133SD6GV6ZhnjKSLgPc4Dm03I9CfReWB69C4BiM2HEatcAfEABU5l9IcovcO6Rln+GfES0qJiiBUDniadcFjxydEOnx18k9B0EtBm2dhO4BmPI28CF3rMa8uY73aoDgeTuY81THTIt/TzjjPDnYeq6k6Du133mnRw/Wyr2SF6O/A08VT9hXtVpyGvGoPQnUdFhuM8GrUHEVGkt2qAS0+J281qxzvTJd3dssOG4qaWWbg6eS3PZalloF3Mk/AD6Lzrs7galWpDBb7RiwHMwvVKNMMphg0sB9VDM1VIqUWpWdybtn7IlZjEVy8Od/1HiPAFW3G8VlpuI1f3G/X6qjeO/Sbyg/GVGC0RlyZztwzvU3cw4ehn6rNN0Ws7Zd6mx3J3zn8lk26Lbh9DLl9hknBIjwQVH2VhWL2qdR5STFZBlGwZnBukkCfNJJJ8E/p6Xg8OKYZSb7rR6kNmT4qtwDPa4kNeZbT0HXmUklhj9Zsk2tHLjONdSq1curoE8rDRWeBohtEN2yMH/2O7ySSH6oSbsueLvim0ARDm/Aws32vqH2bOtSf9rkklXi5RY+TK1DYHmgDvgmSWxBNhCp8FtuxeLPsX2Hv6f5Qkkqs68Qg2XT6zgaZzEkv+YMgchp6KfVHc/A4FvTNqPBMks38EdGYQVnB5Ja4gAlp16wiyuacpdmGkEAj0KSSa5EwqFXL3Wta0E3DQG/JTaembyCSSTGjN8VrF9WDo3Tz3XGq+Kjj90ED0SSV1aKn9K3tIJwhnYNI/1LHDRJJacHBTl5OD3ISnSV5SCkkkgD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39" name="Прямокутник 3"/>
          <p:cNvSpPr>
            <a:spLocks noChangeArrowheads="1"/>
          </p:cNvSpPr>
          <p:nvPr/>
        </p:nvSpPr>
        <p:spPr bwMode="auto">
          <a:xfrm>
            <a:off x="1187450" y="404813"/>
            <a:ext cx="6913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Назвіть з перелічених козацьких Січей ті,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які були на території Херсонської області?</a:t>
            </a:r>
            <a:endParaRPr lang="ru-RU" altLang="ru-RU" sz="20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Прямокутник 2"/>
          <p:cNvSpPr>
            <a:spLocks noChangeArrowheads="1"/>
          </p:cNvSpPr>
          <p:nvPr/>
        </p:nvSpPr>
        <p:spPr bwMode="auto">
          <a:xfrm>
            <a:off x="3563888" y="1340768"/>
            <a:ext cx="5246688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Хортицька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Січ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(1555</a:t>
            </a:r>
            <a:r>
              <a:rPr lang="en-US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1556)</a:t>
            </a:r>
            <a:r>
              <a:rPr lang="en-US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1557)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Томаківська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(70-ті роки 16 ст.- 1593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ru-RU" sz="20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Базавлуцька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(1593–1638)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Микитинська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(1639–1652)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Чортомлицька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(1652–1709)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Кам'янська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(1709–1711);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відновлена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(1730–1734)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Олешківська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(1711–1728)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Нова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Січ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(1734–1775)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229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5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229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5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29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1229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5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229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5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229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119813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AutoShape 2" descr="data:image/jpeg;base64,/9j/4AAQSkZJRgABAQAAAQABAAD/2wCEAAkGBxQTEhUUEhQVFBUUGBYWGBQUFRQVFxgXGBUXGBcYFRcYHCggGBolHBcUITEhJSkrLi4uFx8zODMsNygtLisBCgoKDg0OGxAQGCwcHCQsLCwsLCwsLCwsLCwsLCwsLCwsLCwsLCwsLCwsLCwsLCwsLCwsLCwsLCwsLDcrKzcsN//AABEIAQUAwQMBIgACEQEDEQH/xAAbAAABBQEBAAAAAAAAAAAAAAACAAEEBQYDB//EAEMQAAEDAgQDBQUFBQcDBQAAAAEAAhEDIQQSMUEFUWEGInGBkRMyobHBQlJy0fAUJGKy4QcjM4KSosJTc/EVNGOT4v/EABkBAAIDAQAAAAAAAAAAAAAAAAABAgMEBf/EACIRAAICAgEFAQEBAAAAAAAAAAABAhEDITEEEiIyQRNRYf/aAAwDAQACEQMRAD8A8kyDkEvZjkEcJQq7J0DkHIJi0cvkukJJAAGjkE+UImooRYAgDkihPCdIAcqdjOa6JEIsYIajY1OAulMXQMQZYea6OdZSaGEe6IB18Nl3w3CS4ElwAGsRP9VCU0uSyOKUuEQTuu1OlN4tZX+H4KILixzgL5tukk2T1sIBRqvmbtHQXBsq/wBk9ItfTtRtlEBb4eiaPlKNoknz+aMt05K0zjNBt1undIO4vKNwlwA5AfJBv5oAlUKroiTBsb8jN1d4YPN/4JETOXvBzZ9fVUrGCOkWmfmr/AFrAW3uy1vBwB5DVJjQNIS0kARlvAgxvp5KTUqdxrCZgWM6DcT4lNwusBUAIMOaeUcpUyrgabS7+LSJgRyUbGN7ToPVySeOp+CSLQHkSSeElcViCSeEkAIBPCcBE0JBQCcJwESAE1HCYBFKAGClcPpl1RjQJJICjgK77N0SC+tHuNIH4nCLdYlQm6iWQj3SSNJ2X4R7TO17jlaBpEkkm0nQarX4PgVGn7tNs2uRN/NRex2FiiXxBcTHgBHzlXuKrimwud9kaDUk6AdSVzJttnQdp0ig7VVhl9kCBbMRpYGAABuT/KqTH4PLQqUxq1t/HKXf08lK4ZhqlbEOq1PdYJLeTgCQ2/kutQ5/b9XRHi16nDTI5XUaMBg6ckRz8tbfFO5wjqPzJ/p5IsKCIdtcTaNLhBlsTsN10EYAmkgHmYg7iE1FhJgfq6YN/Jd6Dr9Z2TEd8K6xHmR8/AqzpVB3ZscpJM7nr6qKzDals96DBiYkgydrqQyiS2IvGm4i9viojJeDc0nvCJYbxo4AfqytKGJD2Gm4TAkHex108FQ0QfDQdNiOkKQAJgkSCYjy0SoCykplW5zzSRQzzcaJ835IQnCtKzq1x1gJjI/XRCEUddkhhtmPRPmItyQgDmkQgYJThPCcJiHakAnCm8O4fUrPy0mFx32AHNx0CTaXI0rejlSwpcAQJlwaAOtgttS4f7NjMOL1LOcBeXutl8AD8VE4HhHUcRlqCfYgEgXk5ZEc5JCuOAuy1XV6gdUe7/DpC/eNif4QLCVizZL0dHHhUKf+G1w1NtCi0OIAY0STzWXxuNqYqq1tEHIJI1F/vu5b+CkuwWJxL81X+7YDLQZ9Qzn1K0eBwDKTYaLnVx1J6rNwTtR2+SL+yClRLW6xc/ecYBKzvDb1K3KWn4x9StTxE93zHzn6LJ8FHerHmPrKthwzPkdsxFZhYXNIFnVB6Ehcm6ePJWPHaf8Af1uRqOP+sByrmCPJb48GWXJIDRE66EjW4n9eaei2TIsBpPkhrN0PPcSbxp4p6Vj9QEES64e0BwmxF9bQQdet0RAa4XcJ0jTWLHYXUGlULXAxM2iNiF3qYjNfynUbfBRokFWZDtIn0sNua5ZuunT4hTag5SRPjtFlCqtGoOht4WlSQjrnHP4JLj7Zv3j/AKR+aZAGHaEQA5JBKFMigpCU9E0Iv/KTGFTMbbos/QJoPPRMd0hsTilCRTpkSXw7AurPaxo1uTyHNek4Y0sHhoaBaJLvtOMElx8z6LOf2fUwPb1D9kMHoSSPMBaTh+B/a2kvsw6N1mBqZ8Fh6iduviNvTwSVlMOKMfiA6qSWiPaARbkBAmIXo+D9mWg0wAIBAAi0Wss3h+yLQ8F2XKJ0JLnXGXMCIECVZPw7qN6d2j7PL8P5KhuLejRLaL0BMAoXDuIteNZI1kRdTi7yHP8AIc0NFJWcXd3fM/BpJVF2dpy1x+89zfViuOMGx6NPq4x8lB7OM/up29sP5Y+qsXqQfJh+0zYrO6imf9oH/EqsIm60HbGhFRh5tIP+V7gs+PFbMbuKM815D1D3AJOsweeVO0eqZ2nmibspkSbSE6yIEzyjRDBJ8kwfaE1JxSAnUHzPhZBiKmUyN9Qea50ql/RHlBF7eRTA5e3PIen9E6b2Q/QKdAUYvklCI7JlIiKEoRQlCBiASRBMAgBNSShOgRqezVTLhMR1c0eBy2+ZXpXBaeWm0DkPkvKOAYuGVaZtmyOHkYcPQg+S9PwPE2ZmsDwdBl7tuUAXXO6hPuOh0+4F6SuVRij4vF5Tl03Pgo1PidLMWBxzCCR3pE6TIVBcotETi7TT77LEagfaHIqx4diQ9gcNTzJN9xfQqNjmZtVUUsMQ8uzPDdMrTcmY8grE9bCWNvguOOVCKbvNzj1IhrQh4EP3TqHOPmHKre7NLHukUzppMiQT4D5dVe8Cpfu4HNk+Zk/UKb9TNxIy39oFK1Nw/wCo8f6mhw+qyGXRb/twycMHfddSd6hzVgDYR1WrC/Eoycj1WgDz+iQSm0dZ8oTNCtKySEN4kJw6yAvsgDpSed/FTWm0zt+pVcTIEea60q5A6cjfZADftTuvoku/7UPuFJAWY0pBOAkpCHASKQToAcJFO1OQkMEBOE4SamJnTDk5hlsZAC9f4Pw+nFOqAC4saJi8WgeRXlfAqebE0RzqMH+5eodkqhNPIbOpEtjw08ogrF1fw29L9LksHtCSJmy6HBMnNAkxJ3OXSTuuDG1M5LizKDsDKkVHwFjRplZD4i+bDmo1bDy3lpPhunJzOVf2hxJY1ognOS2ROkaeOnxViV6LG+1WVVF5rVnBmlV4bm5MsPj9VvsL3TGgsAPL/wDKxPC6kC32SCPKCtrRvBG4kfzD/kFdP+GBO22VXanDThKo1ytcf9JDh8JXmAC9oxNEPD2nR7CPUEfVeMFhaSDq0kHxBgq7A9UVZV9E4bpgU5NkBV5UdgU1QBMwwncgASnKEp5TEKR+iku0D9FJAGXYkAn2SaEAPlTFGCmcEAE0IoSaEUIGBlSA1RQmhAiy7Mj97w//AHafzW7Nf9nxOZ3+FVADujgSwHwsFgeDGMRRPKoz+YBen8dwGdpFiHSfWD8/msmf2VmrC6Vk/wD9PBOkt115xz2UjEG0C3RY3A9p6mHb7Oo0uDbAzeNgZWl4PUOJp+0ByAkiIk2WZ43E2RyqXLCc4NF1zqNzNvuUdfhjg7MXZo8vhsu9FkCN0cE7syWDllUtNpMfkVseC1e40HVssPiDLSqPjWDY1pqEQSQGx43np1UvgmJ0B+1Y/jBkFWvyiYnFxl/honDQ/dP+0ryztZhfZ4uq2IBdnHg8T85XqoMwedj+vFYf+0fBnNSrcx7N3i0kj5lTwupEMi8TGuFvP6FAQugQuC2GcYhFUiNfmhchc9Ah2GUREc/147JM0TzZIB0kEJJgZ0lG1CRZE1AxwEnpwncEAExFCFqKEgHCeEgnhAw8O6HsP3Xsd6OBXteI7zfwmPJ1wfiPReJL1zh/EmOw9Oq9wDalMA85Ag2FyQRssvUrhl+H6ig49g+8DGoIPQ7fVXnYF/7u4cqjviAVWY3HCp7jZ3vqeZA8RutH2cYz2LYAGoMc9b+UeqplLxov/GUfJlm+6jYl9OneoYP3RclReJcZyyylE/fIsPBUb8z4JdmJI2G99+ShRfjxN7ekLidR1e7gA3ZuwBPxOuqg4aoaLoPumb8r8+WiusPSs7NFgHSBprbqLKNjqINySbEQRF9/OylGRe4Ra7TTYHEyBJ963nsfNR+1GANfDVGj3hDm/ib+cR5rP8Fx3syKbz3XQAfu8vL5LZYepIvrofEKS00zBkxuLpnirAnKs+0WC9jiajBZpOZv4XXHpceSrnLoLaswPToDVDlRwkQgBgkChlJpQIeyZdfbt5J0AZkJ4TNRhBIdoTORJOQAVNdFzbojCBhBJIJQkB3wuHLzA03WmwWHAAGgA6nx8LqHwjDhoE73/JXWHZAzETB0tME332WTLO3R1enxKEbfLO2HblALiBm0nSZiY6hTqFcsb7NhHe1Hh02XFoEkO0O4BuNRM2325IMPTE2zNDs2pF/LVqoNDoRbA1M5rjTpvpIhSsOQJ3AG/MHrbwhcHM97a58OYk+CkUqkmANmmCSInSIQxrgsaY0blDS485m03EabeKVUSCTEAa3idiAfSUsK8WuZcDA1g6E3E6810qUY2Hd1J12MDYJMqumZ/H0zIvrmnTkJhaPs5jS+nc95vdPiBIPmFT8UZcERFxtyvDhbkuPZ7EhlfLNniPAi7fqPNWR2gzrujYf9oeDtTqjZxpn/ADAvb/yCxZXqHafDe1w9Vm+QVB403beRK8vaVswu4nHyrdjFMicUI1VhUc4QrqQuVQqQApIZSQBSNXRq5tRqJMMIXlEFzqIQM7MFkUpmJ3JDCBXWkySBzIXFqk4D/EHSUnwSgrkkabBMk30AAAvr18Fbi3oNftESL/NV3CiC2RJOY6T+rqyLvMgxqYm8E25Lnyezt18HNMFsul+8Cb3mB91So7oMiBAABtruSLaBRg1oy6nUEAaN1vGvJSXOEnUZtpEk6SAdNOmiiD/oqtpMCTF46wbbxb1XNhIM67W3v+tE2Zv4i4XLre7aIFgfDkm4Xert3JMw43OhPmmC4LnD041B0Ok2N5EzM/NSHPkCdTpAEluXUg2G+6CoTGXu2OroI0mAJmOqKrJhw8CJseUH9WUSl7ZT8Zq+7HuieQ5RNtr2VFTrxVBGxB+KuON+8wTe2Z0gTaIHoVQVPeB3laMS0PI/E9NsfZk6GWnwc1eScRwvsq1Sn9xzgPCe78IXq2GM0aZ5ZD9Fge3eGy4ou+8AfMW/JWYH5UcvKvGzPuTOKYpStRnDOhUWoV3LrLlKkAEJ06SQFC0o1zajBSZMNqZyIIHpAzu3RIlM11gnJSGOFK4X76iAq04PQmXR4KM3SLcMXKaotsBUyyp37cPKI1PWyraHvW0PPcjddTTuI33v5lZGk2dpcE6pXAf3XZwRJIsJ5XXZ3EiGggXFrmJHWfmquqwAkA5gNDpNtghLp1uEu1BeiZWx09TIMCImFadmnGHkXJIG+nK2mqzTrFXfZ+sW080XzSJMCeXmnOKUSu90ah7wYaXEllnOED3rXnZFixeCJEd0SOUWEXK44ak6wO4DiCQYuZEb7KQ6oRyAaYy+G5J0kC0c1QRfJnePPMtmxk6RoNCdlUNu4eSs+0j4eHA+9qLfoKswwlwjx9Frx+pDKz0fAj+4b+EH4rL/ANoVHu039QPUH6tWp4f/AIYH8HyVR24oh2Fn7uU/EfmVGDqaOfLcTzVxQhyZxTLcZQi6y5kpyUDkCG9UkySYykbojCBpRBRJHVqB6IIHJDZ1boilM3ROgZ0pskgLR4XD5WgfX5qt4fhZE7/RW9QgNv8Aq11myyt0dLpcXarZxokl4IuGyZ2j8lMoNkxIE7mwiFOw+E9lhS9w79eABuKYv8Y+SraogTOpAMa+nJUXZrUtCc4GADOo1jfbogLvXSOutk9RsXJBNrDT053Vrg+AV6glrCAb5nwz+sJppEm/6ygrNiy03Zn3BI7ocTP8UWEb3JVdxLgdakJc3u/eBzD+iu+EUi1rGiLdDaRc+Mwic046K6+onyA6ftD3iIkxrmBE3C7VDJl4IFok7xIkeeqbD1A0uGaeZJnpBQVnANMmQLQO7qZGaeSpBLZme0NS4iZBvMRptGy48Ju4Llxx7i68az4dFN4G0TIWyGomfO+TeYHQD/4/+Sj8eo+0wrxzpPI8Q2R8lJwgsP8At/VPVbNID+A/ylU3uzJWjxo7oEbxBI8vQrm9dBMyUM4oZQvchzJiCTofaJIGUrSujUARJDOjUCcFMUgOrdF3wzMzoXPC0HVCGMaXOdo0albvs72Oyk+3IJkAtHugxJBO8BV5Migi7FDue+Co4fRc85Wgvcdm/qFpuH8AuamI91n2AdXbNJ36rQ4PDMaA2k0MB0gaN+8eZOglQeIYoXyxkpggci7SfX6rA5uR0f1dVEq+LVTUfAPuiI2HO3oFU1KEkiQYIA53102UwE5SZymNTuTEmPy5qZwLDB9Ucpk+R16SUXSLlSiWfA+CMpNDy0OqESMwkMB5DmrsVH75j5tHwhdaRkaydbfrSFwxnEGMMFwnly9Pko2zJJuTOWPrAU35pIDTY8zYAgyI6hUmCJLSARuCCTM2gAaAdQunEMQK7g2RkbcNdIzGYkj5IqdAkm7SCQIyw05dIPn8EzRBNKiS1rMgLAHaEC0kEidd4lRcc8BpFsxvlBuLfa2FgE5pg5muaM2YgQ0kjQtIA0tAkKt41i8rnQPeidxMQZ8gAmlZJP6Z3ijxAj+HxF1pOE0MrG8zJ+Cz+Co+0eJ2vb1HxWuZSiB91oHmSFqbpUYs8rZpMM2APwfRDUfFOeVMn4Qipaj/ALZXKs3+7I/gAVBWeQY4RVeP4nfMqLUKm8aEYioOT3if8ygOXQRkf0BwQkpOQqRESSFOgRWBEChARNSJhhIhOFddkeF+3riR3Wd49SAco9Qoyl2qyUVbo23Ybs+KNNtRwHtXifwttDB8yriSKIduS4k9XAj52XbhzhDbx3REeBmEqtZrZba8ktd11jm069FzJScpWzco0qRH49ijTY2nTPfrHKHfda0CYPP8yqrHHKGsZcAC3WD/AF9VKxOILgWtu0EQXgOg82nVcACXEd1zo7wGZuh1aTbTbmi9FuOFO2QG4eSGlxsNLQed9irHA5qRJaAJiM4dAGl8v6lO2m24ESe86LERERtPXonrvga5rwCQBcxBdFo8kmy7nQbq1RwJL7W7rSWiORy3DpQhoBgtIOovm0uBzBvqn+0CDmtIBJ2vppE7p6kbjvEnpM6xGwSBJBV2wQLkx9kgw2be9cmdkm5ZDblomQ4EEEkaRprKCo8NBObkSbFsxEHcKIcWGtF7mSXyb30B1/omiVNlhVxBa25gZoEEiRE6n1WR4lirnLHLrPXmpWM4o4+9eOcET4Ktw7faPE7XNloxw+sryS7VouuzmGIGZ2pv+Q8ZV/SfLvFzR6X/ACUOgMrWjn3j8m/Nd+FGXMHNzneWg+Skznt2zTl8ZulNBinRTH+X6H6I6ws/8IHw/qh4h7rfH5BUrkmeQ9oW/vVX8Z+N1BlWHag/vVXxH8oVZK6K4RjfLHq6KM9dnlciFIiwfVJLL0ToArpRtQwnCRIOVvuwlPJh/aDV1V3wZDZ6TK8+Jv0XoXZd0YamAcoIcXRqTmIk9I23WfqHUC/ArkaCliI2JN+7pE7HpOhROL3xmJPTZBh6Og+9z1jmVYNpgWXPbs6EYpIjsw5+arq1S0QD/Ee8BIOaeR6K6e+ASdBf/wArCY/iMvdku2TodZ262KcF3Ek9mgZiGi8GDAJ1mGxJb05jknZjhTORpkC5LpOYwLSTOl1lsTjjoJjWDzCj1sa4kEzA8JvbUbK1YiTaRpGcZlpgZJLmnUnLtlnZMeKbA5WzO0X2AWVNZxdbMSdBr6KWzC1XaU333ymOvRS/JISyIsauOhtjrPlJmRzVfWxhIyzYmVKpdncQ6/syNAC4gC9hv8U+M7Pvp0XVCWksdlcwA90TBdO9/mpx7UKWRvSKouCl8IqxUg/aBEeir3QB+ijoVIcHDYhW0UTTZtn1JLzsMo9FL4I2arByaT6lVNKr/dEjctV92XEve7YNa2fiVVLUTKvY0VQ913V0KHxV/eYOjj8FKqHutHN0qo4vX77z9xkeqqiWM837Wf8Auqh/CfVgVS4q67ZMIxE82M+Ej6KlldCHqjHL2ZzLkIKKAm9mpkR/1qklkSQBXpiUzCkSkSH0Xo3AaXs6dNusASDu47eWqyXZzg5rkvdamzf7ztQ0el1ra2KFKmX2mYa3eSYCx9S7qKNvSxpOTJnEeL+yIYwe0rPIAA68+QCnYji9OkxvtHy6IgNILiNYbsNVk+CYd37SX1bkAvJ6kWHxUqm8VTUquuXOLGk3y02Xe4Kl40nRZ+rqzvi8ZVxW3s6MgFu7hGa/SIt1CDjXDmMpveB3nezH4ZyzHjl+KsaVOKAcbZotyzuB/lDR5KD2ufFHxqMEeDXaeiae6Qovdszr3fP4LhVqknaBZcXVLJnVFoSLZSskYevle133SD6GV6ZhnjKSLgPc4Dm03I9CfReWB69C4BiM2HEatcAfEABU5l9IcovcO6Rln+GfES0qJiiBUDniadcFjxydEOnx18k9B0EtBm2dhO4BmPI28CF3rMa8uY73aoDgeTuY81THTIt/TzjjPDnYeq6k6Du133mnRw/Wyr2SF6O/A08VT9hXtVpyGvGoPQnUdFhuM8GrUHEVGkt2qAS0+J281qxzvTJd3dssOG4qaWWbg6eS3PZalloF3Mk/AD6Lzrs7galWpDBb7RiwHMwvVKNMMphg0sB9VDM1VIqUWpWdybtn7IlZjEVy8Od/1HiPAFW3G8VlpuI1f3G/X6qjeO/Sbyg/GVGC0RlyZztwzvU3cw4ehn6rNN0Ws7Zd6mx3J3zn8lk26Lbh9DLl9hknBIjwQVH2VhWL2qdR5STFZBlGwZnBukkCfNJJJ8E/p6Xg8OKYZSb7rR6kNmT4qtwDPa4kNeZbT0HXmUklhj9Zsk2tHLjONdSq1curoE8rDRWeBohtEN2yMH/2O7ySSH6oSbsueLvim0ARDm/Aws32vqH2bOtSf9rkklXi5RY+TK1DYHmgDvgmSWxBNhCp8FtuxeLPsX2Hv6f5Qkkqs68Qg2XT6zgaZzEkv+YMgchp6KfVHc/A4FvTNqPBMks38EdGYQVnB5Ja4gAlp16wiyuacpdmGkEAj0KSSa5EwqFXL3Wta0E3DQG/JTaembyCSSTGjN8VrF9WDo3Tz3XGq+Kjj90ED0SSV1aKn9K3tIJwhnYNI/1LHDRJJacHBTl5OD3ISnSV5SCkkkgD/9k=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5364" name="Прямокутник 3"/>
          <p:cNvSpPr>
            <a:spLocks noChangeArrowheads="1"/>
          </p:cNvSpPr>
          <p:nvPr/>
        </p:nvSpPr>
        <p:spPr bwMode="auto">
          <a:xfrm>
            <a:off x="296863" y="160338"/>
            <a:ext cx="4968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Олешківська Січ на місці сучасного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міста Цюрупинська</a:t>
            </a:r>
          </a:p>
        </p:txBody>
      </p:sp>
      <p:pic>
        <p:nvPicPr>
          <p:cNvPr id="12293" name="Picture 4" descr="http://www.kardash.kiev.ua/foto/an1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795963" y="185738"/>
            <a:ext cx="2865437" cy="5143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15366" name="Прямокутник 2"/>
          <p:cNvSpPr>
            <a:spLocks noChangeArrowheads="1"/>
          </p:cNvSpPr>
          <p:nvPr/>
        </p:nvSpPr>
        <p:spPr bwMode="auto">
          <a:xfrm>
            <a:off x="4427538" y="5445125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Біля сучасного села Республіканець збереглися рештки Кам'янської Запорозької Січі </a:t>
            </a:r>
          </a:p>
        </p:txBody>
      </p:sp>
      <p:pic>
        <p:nvPicPr>
          <p:cNvPr id="13321" name="Picture 9" descr="http://zhuravko.com/upload/files/znak_Oleshkivska_Sich(1)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1043608" y="1124744"/>
            <a:ext cx="2808312" cy="37444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кутник 2"/>
          <p:cNvSpPr>
            <a:spLocks noChangeArrowheads="1"/>
          </p:cNvSpPr>
          <p:nvPr/>
        </p:nvSpPr>
        <p:spPr bwMode="auto">
          <a:xfrm>
            <a:off x="2771800" y="4509120"/>
            <a:ext cx="6229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000" b="1" dirty="0">
                <a:solidFill>
                  <a:srgbClr val="800000"/>
                </a:solidFill>
              </a:rPr>
              <a:t>Маленька підказка-загадка: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uk-UA" altLang="ru-RU" sz="2000" b="1" dirty="0">
              <a:solidFill>
                <a:srgbClr val="80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000" b="1" dirty="0">
                <a:solidFill>
                  <a:srgbClr val="800000"/>
                </a:solidFill>
              </a:rPr>
              <a:t>"Колись</a:t>
            </a:r>
            <a:r>
              <a:rPr lang="en-US" altLang="ru-RU" sz="2000" b="1" dirty="0">
                <a:solidFill>
                  <a:srgbClr val="800000"/>
                </a:solidFill>
              </a:rPr>
              <a:t> </a:t>
            </a:r>
            <a:r>
              <a:rPr lang="uk-UA" altLang="ru-RU" sz="2000" b="1" dirty="0">
                <a:solidFill>
                  <a:srgbClr val="800000"/>
                </a:solidFill>
              </a:rPr>
              <a:t>з'явилась із води, її злякалась назавжди"</a:t>
            </a:r>
          </a:p>
        </p:txBody>
      </p:sp>
      <p:sp>
        <p:nvSpPr>
          <p:cNvPr id="16387" name="Прямокутник 1"/>
          <p:cNvSpPr>
            <a:spLocks noChangeArrowheads="1"/>
          </p:cNvSpPr>
          <p:nvPr/>
        </p:nvSpPr>
        <p:spPr bwMode="auto">
          <a:xfrm>
            <a:off x="524039" y="116632"/>
            <a:ext cx="7993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1" dirty="0">
                <a:solidFill>
                  <a:srgbClr val="800000"/>
                </a:solidFill>
                <a:latin typeface="Arial" charset="0"/>
              </a:rPr>
              <a:t>Що </a:t>
            </a:r>
            <a:r>
              <a:rPr lang="uk-UA" altLang="ru-RU" b="1" dirty="0">
                <a:solidFill>
                  <a:srgbClr val="800000"/>
                </a:solidFill>
              </a:rPr>
              <a:t>добували козаки на </a:t>
            </a:r>
            <a:r>
              <a:rPr lang="uk-UA" altLang="ru-RU" b="1" dirty="0" err="1">
                <a:solidFill>
                  <a:srgbClr val="800000"/>
                </a:solidFill>
              </a:rPr>
              <a:t>Кінбурнській</a:t>
            </a:r>
            <a:r>
              <a:rPr lang="uk-UA" altLang="ru-RU" b="1" dirty="0">
                <a:solidFill>
                  <a:srgbClr val="800000"/>
                </a:solidFill>
              </a:rPr>
              <a:t> </a:t>
            </a:r>
            <a:r>
              <a:rPr lang="uk-UA" altLang="ru-RU" b="1" dirty="0" smtClean="0">
                <a:solidFill>
                  <a:srgbClr val="800000"/>
                </a:solidFill>
              </a:rPr>
              <a:t>косі </a:t>
            </a:r>
            <a:r>
              <a:rPr lang="uk-UA" altLang="ru-RU" b="1" dirty="0">
                <a:solidFill>
                  <a:srgbClr val="800000"/>
                </a:solidFill>
              </a:rPr>
              <a:t>? </a:t>
            </a:r>
          </a:p>
        </p:txBody>
      </p:sp>
      <p:pic>
        <p:nvPicPr>
          <p:cNvPr id="3074" name="Picture 2" descr="http://puzoterok.net/upload/content/images/e20df3caefa7745c62e6f85c64f6b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13327"/>
            <a:ext cx="5112568" cy="33742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ілка вправо 6">
            <a:hlinkClick r:id="rId3" action="ppaction://hlinksldjump"/>
          </p:cNvPr>
          <p:cNvSpPr/>
          <p:nvPr/>
        </p:nvSpPr>
        <p:spPr>
          <a:xfrm rot="10800000">
            <a:off x="7991475" y="5661025"/>
            <a:ext cx="511175" cy="484188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srgbClr val="800000"/>
              </a:solidFill>
            </a:endParaRP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7429" l="286" r="991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6672"/>
            <a:ext cx="4275138" cy="4752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7412" name="Прямоугольник 1"/>
          <p:cNvSpPr>
            <a:spLocks noChangeArrowheads="1"/>
          </p:cNvSpPr>
          <p:nvPr/>
        </p:nvSpPr>
        <p:spPr bwMode="auto">
          <a:xfrm>
            <a:off x="3759200" y="3716338"/>
            <a:ext cx="12811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b="1" i="1">
                <a:solidFill>
                  <a:schemeClr val="bg1"/>
                </a:solidFill>
              </a:rPr>
              <a:t>Сіль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кутник 4"/>
          <p:cNvSpPr>
            <a:spLocks noChangeArrowheads="1"/>
          </p:cNvSpPr>
          <p:nvPr/>
        </p:nvSpPr>
        <p:spPr bwMode="auto">
          <a:xfrm>
            <a:off x="3419475" y="1700213"/>
            <a:ext cx="4968875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800" b="1" i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генералу Суворову за те, що його волосся завжди буле підібране у хвостик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endParaRPr lang="uk-UA" altLang="ru-RU" sz="28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князю Потьомкіну за те, що носив перуку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endParaRPr lang="uk-UA" altLang="ru-RU" sz="28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адміралу Ушакову за те, що не вмів розмовляти українською</a:t>
            </a:r>
          </a:p>
        </p:txBody>
      </p:sp>
      <p:sp>
        <p:nvSpPr>
          <p:cNvPr id="18435" name="Прямокутник 1"/>
          <p:cNvSpPr>
            <a:spLocks noChangeArrowheads="1"/>
          </p:cNvSpPr>
          <p:nvPr/>
        </p:nvSpPr>
        <p:spPr bwMode="auto">
          <a:xfrm>
            <a:off x="614363" y="765175"/>
            <a:ext cx="77755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b="1" i="1">
                <a:solidFill>
                  <a:srgbClr val="800000"/>
                </a:solidFill>
              </a:rPr>
              <a:t>Кому дали прізвисько Грицько Нечеса? За що?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ілка вправо 5">
            <a:hlinkClick r:id="rId3" action="ppaction://hlinksldjump"/>
          </p:cNvPr>
          <p:cNvSpPr/>
          <p:nvPr/>
        </p:nvSpPr>
        <p:spPr>
          <a:xfrm rot="10800000">
            <a:off x="7799388" y="6021388"/>
            <a:ext cx="488950" cy="360362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srgbClr val="800000"/>
              </a:solidFill>
            </a:endParaRPr>
          </a:p>
        </p:txBody>
      </p:sp>
      <p:pic>
        <p:nvPicPr>
          <p:cNvPr id="17411" name="Picture 7" descr="http://www.people.su/images/articles/potemkin2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598580" y="332656"/>
            <a:ext cx="4113619" cy="50402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19460" name="Прямокутник 1"/>
          <p:cNvSpPr>
            <a:spLocks noChangeArrowheads="1"/>
          </p:cNvSpPr>
          <p:nvPr/>
        </p:nvSpPr>
        <p:spPr bwMode="auto">
          <a:xfrm>
            <a:off x="609600" y="1854200"/>
            <a:ext cx="3444875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Григорій Потьомкін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кутник 2"/>
          <p:cNvSpPr>
            <a:spLocks noChangeArrowheads="1"/>
          </p:cNvSpPr>
          <p:nvPr/>
        </p:nvSpPr>
        <p:spPr bwMode="auto">
          <a:xfrm>
            <a:off x="4283968" y="4365104"/>
            <a:ext cx="4392613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/>
            <a:r>
              <a:rPr lang="uk-UA" sz="4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ru-RU" sz="4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uk-UA" sz="4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ru-RU" sz="4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uk-UA" sz="4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ru-RU" sz="4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2227074" y="260648"/>
            <a:ext cx="5843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None/>
            </a:pPr>
            <a:r>
              <a:rPr lang="uk-UA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 козаків вміщувала одна чайка?</a:t>
            </a:r>
            <a:endParaRPr lang="ru-RU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7" name="Picture 7" descr="http://cs618525.vk.me/v618525682/da95/ToR0OlgkcM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807609"/>
            <a:ext cx="4032448" cy="336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075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076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-51878"/>
            <a:ext cx="463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Прямокутник 5"/>
          <p:cNvSpPr>
            <a:spLocks noChangeArrowheads="1"/>
          </p:cNvSpPr>
          <p:nvPr/>
        </p:nvSpPr>
        <p:spPr bwMode="auto">
          <a:xfrm>
            <a:off x="5406045" y="404664"/>
            <a:ext cx="3342420" cy="5416868"/>
          </a:xfrm>
          <a:prstGeom prst="rect">
            <a:avLst/>
          </a:prstGeom>
          <a:solidFill>
            <a:schemeClr val="accent2">
              <a:lumMod val="40000"/>
              <a:lumOff val="60000"/>
              <a:alpha val="28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000" b="1" dirty="0">
                <a:solidFill>
                  <a:srgbClr val="800000"/>
                </a:solidFill>
                <a:latin typeface="AGReverance" pitchFamily="2" charset="0"/>
              </a:rPr>
              <a:t>Юні друзі!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800" b="1" dirty="0">
                <a:latin typeface="AGReverance" pitchFamily="2" charset="0"/>
              </a:rPr>
              <a:t> 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У незвичайну подорож безкрайніми степами  Херсонської області вас запрошує інтелектуально-розважальна гра "Лицарі Таврійського краю". Відкривши </a:t>
            </a:r>
            <a:r>
              <a:rPr lang="uk-UA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гру</a:t>
            </a:r>
            <a:r>
              <a:rPr lang="ru-RU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,</a:t>
            </a:r>
            <a:r>
              <a:rPr lang="uk-UA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ви поринете у дивовижний світ козацький пригод. </a:t>
            </a:r>
            <a:endParaRPr lang="en-US" altLang="ru-RU" sz="14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Це не вигадки. </a:t>
            </a:r>
            <a:r>
              <a:rPr lang="uk-UA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Бо колись 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Херсонщина </a:t>
            </a: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була місцем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, де </a:t>
            </a:r>
            <a:r>
              <a:rPr lang="ru-RU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запор</a:t>
            </a: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о</a:t>
            </a:r>
            <a:r>
              <a:rPr lang="ru-RU" altLang="ru-RU" sz="1400" b="1" dirty="0" err="1" smtClean="0">
                <a:solidFill>
                  <a:srgbClr val="800000"/>
                </a:solidFill>
                <a:latin typeface="Times New Roman" pitchFamily="18" charset="0"/>
              </a:rPr>
              <a:t>зьк</a:t>
            </a: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і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козак</a:t>
            </a: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и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 smtClean="0">
                <a:solidFill>
                  <a:srgbClr val="800000"/>
                </a:solidFill>
                <a:latin typeface="Times New Roman" pitchFamily="18" charset="0"/>
              </a:rPr>
              <a:t>облаштовували</a:t>
            </a:r>
            <a:r>
              <a:rPr lang="ru-RU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 smtClean="0">
                <a:solidFill>
                  <a:srgbClr val="800000"/>
                </a:solidFill>
                <a:latin typeface="Times New Roman" pitchFamily="18" charset="0"/>
              </a:rPr>
              <a:t>своі</a:t>
            </a:r>
            <a:r>
              <a:rPr lang="ru-RU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с</a:t>
            </a:r>
            <a:r>
              <a:rPr lang="ru-RU" altLang="ru-RU" sz="1400" b="1" dirty="0" err="1" smtClean="0">
                <a:solidFill>
                  <a:srgbClr val="800000"/>
                </a:solidFill>
                <a:latin typeface="Times New Roman" pitchFamily="18" charset="0"/>
              </a:rPr>
              <a:t>ічі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.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Саме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тут </a:t>
            </a:r>
            <a:r>
              <a:rPr lang="ru-RU" altLang="ru-RU" sz="1400" b="1" dirty="0" err="1" smtClean="0">
                <a:solidFill>
                  <a:srgbClr val="800000"/>
                </a:solidFill>
                <a:latin typeface="Times New Roman" pitchFamily="18" charset="0"/>
              </a:rPr>
              <a:t>засяяла</a:t>
            </a:r>
            <a:r>
              <a:rPr lang="ru-RU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зірка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полководця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Івана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Сірка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, </a:t>
            </a:r>
            <a:r>
              <a:rPr lang="ru-RU" altLang="ru-RU" sz="1400" b="1" dirty="0" err="1" smtClean="0">
                <a:solidFill>
                  <a:srgbClr val="800000"/>
                </a:solidFill>
                <a:latin typeface="Times New Roman" pitchFamily="18" charset="0"/>
              </a:rPr>
              <a:t>низовим</a:t>
            </a:r>
            <a:r>
              <a:rPr lang="ru-RU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 smtClean="0">
                <a:solidFill>
                  <a:srgbClr val="800000"/>
                </a:solidFill>
                <a:latin typeface="Times New Roman" pitchFamily="18" charset="0"/>
              </a:rPr>
              <a:t>Дніпром</a:t>
            </a:r>
            <a:r>
              <a:rPr lang="ru-RU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ходив до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Туреччини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на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дивовижних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човнах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легендарний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гетьман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Сагайдачний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, тут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пролягали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 шляхи і Богдана </a:t>
            </a:r>
            <a:r>
              <a:rPr lang="ru-RU" altLang="ru-RU" sz="1400" b="1" dirty="0" err="1">
                <a:solidFill>
                  <a:srgbClr val="800000"/>
                </a:solidFill>
                <a:latin typeface="Times New Roman" pitchFamily="18" charset="0"/>
              </a:rPr>
              <a:t>Хмельницького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, і Костя </a:t>
            </a:r>
            <a:r>
              <a:rPr lang="ru-RU" altLang="ru-RU" sz="1400" b="1" dirty="0" err="1" smtClean="0">
                <a:solidFill>
                  <a:srgbClr val="800000"/>
                </a:solidFill>
                <a:latin typeface="Times New Roman" pitchFamily="18" charset="0"/>
              </a:rPr>
              <a:t>Гордієнка</a:t>
            </a:r>
            <a:r>
              <a:rPr lang="ru-RU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і Дмитра Вишневецького</a:t>
            </a:r>
            <a:r>
              <a:rPr lang="ru-RU" altLang="ru-RU" sz="1400" b="1" dirty="0">
                <a:solidFill>
                  <a:srgbClr val="800000"/>
                </a:solidFill>
                <a:latin typeface="Times New Roman" pitchFamily="18" charset="0"/>
              </a:rPr>
              <a:t>…</a:t>
            </a: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endParaRPr lang="uk-UA" altLang="ru-RU" sz="1400" b="1" dirty="0" smtClean="0">
              <a:solidFill>
                <a:srgbClr val="80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Місце</a:t>
            </a: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, де ти </a:t>
            </a:r>
            <a:r>
              <a:rPr lang="uk-UA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живеш,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має унікальну історію!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Не гай ні хвилини!!!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1400" b="1" dirty="0">
                <a:solidFill>
                  <a:srgbClr val="800000"/>
                </a:solidFill>
                <a:latin typeface="Times New Roman" pitchFamily="18" charset="0"/>
              </a:rPr>
              <a:t>Саме для тебе вже відчиняється брама у світ </a:t>
            </a:r>
            <a:r>
              <a:rPr lang="uk-UA" altLang="ru-RU" sz="1400" b="1" dirty="0" smtClean="0">
                <a:solidFill>
                  <a:srgbClr val="800000"/>
                </a:solidFill>
                <a:latin typeface="Times New Roman" pitchFamily="18" charset="0"/>
              </a:rPr>
              <a:t>лицарів таврійського краю!</a:t>
            </a:r>
            <a:endParaRPr lang="uk-UA" altLang="ru-RU" sz="1400" b="1" dirty="0">
              <a:solidFill>
                <a:srgbClr val="8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36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ілка вправо 6">
            <a:hlinkClick r:id="rId2" action="ppaction://hlinksldjump"/>
          </p:cNvPr>
          <p:cNvSpPr/>
          <p:nvPr/>
        </p:nvSpPr>
        <p:spPr>
          <a:xfrm rot="10800000">
            <a:off x="8101013" y="6051550"/>
            <a:ext cx="488950" cy="484188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" name="Прямокутник 2"/>
          <p:cNvSpPr/>
          <p:nvPr/>
        </p:nvSpPr>
        <p:spPr>
          <a:xfrm>
            <a:off x="1403648" y="271130"/>
            <a:ext cx="63685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None/>
            </a:pPr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"чайка" походить </a:t>
            </a:r>
            <a:r>
              <a:rPr 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тюркського</a:t>
            </a:r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чаік-чаік</a:t>
            </a:r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",</a:t>
            </a:r>
          </a:p>
          <a:p>
            <a:pPr lvl="0" algn="ctr">
              <a:buNone/>
            </a:pPr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значить </a:t>
            </a:r>
            <a:r>
              <a:rPr 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човен</a:t>
            </a:r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107504" y="1025376"/>
            <a:ext cx="51700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Збереглися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свідчення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французького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філософа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століття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єзуїта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Фурньє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відвідавши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Константинополь у 1595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писав  про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загадкове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козацьке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судно, яке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мабуть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одним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перших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варіантів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підводного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човна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Воно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мало два днища,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якими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клався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баласт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занурення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воду. А в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висунуту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поверхнею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моря трубу – прообраз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майбутнього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перископа –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стерновий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вів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спостереження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пильнував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з’явиться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турецька</a:t>
            </a:r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галера. 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upload.wikimedia.org/wikipedia/uk/a/a0/%D0%9A%D0%BE%D0%B7%D0%B0%D1%86%D1%8C%D0%BA%D0%B8%D0%B9_%D0%BF%D1%96%D0%B4%D0%B2%D0%BE%D0%B4%D0%BD%D0%B8%D0%B9_%D1%87%D0%BE%D0%B2%D0%B5%D0%BD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8"/>
            <a:ext cx="3802774" cy="2546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3773488" y="388769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Рухався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човен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весел,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умонтованих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борти так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уміло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протікала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вода. При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наближенні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ворога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баласт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викидався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човен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несподівано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зринав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поверхню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і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знову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козаки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з’являлися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ніби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самісінького</a:t>
            </a:r>
            <a:r>
              <a:rPr 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дна моря.</a:t>
            </a:r>
          </a:p>
        </p:txBody>
      </p:sp>
    </p:spTree>
    <p:extLst>
      <p:ext uri="{BB962C8B-B14F-4D97-AF65-F5344CB8AC3E}">
        <p14:creationId xmlns:p14="http://schemas.microsoft.com/office/powerpoint/2010/main" xmlns="" val="341744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кутник 4"/>
          <p:cNvSpPr>
            <a:spLocks noChangeArrowheads="1"/>
          </p:cNvSpPr>
          <p:nvPr/>
        </p:nvSpPr>
        <p:spPr bwMode="auto">
          <a:xfrm>
            <a:off x="396875" y="404813"/>
            <a:ext cx="82216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</a:rPr>
              <a:t>Які з цих страв дійсно готувались козаками? (куліш, потапці, книдлі, мачанка, </a:t>
            </a:r>
            <a:r>
              <a:rPr lang="ru-RU" altLang="ru-RU" sz="2800" b="1">
                <a:solidFill>
                  <a:srgbClr val="800000"/>
                </a:solidFill>
              </a:rPr>
              <a:t>колканон</a:t>
            </a:r>
            <a:r>
              <a:rPr lang="uk-UA" altLang="ru-RU" sz="2800" b="1">
                <a:solidFill>
                  <a:srgbClr val="800000"/>
                </a:solidFill>
              </a:rPr>
              <a:t>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 rot="10800000" flipV="1">
            <a:off x="410504" y="4788132"/>
            <a:ext cx="2721421" cy="16396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361925" y="1753845"/>
            <a:ext cx="2256613" cy="20998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851820" y="1629227"/>
            <a:ext cx="2267637" cy="22676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3379351" y="2996952"/>
            <a:ext cx="2664128" cy="19980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6238012" y="4342621"/>
            <a:ext cx="2381255" cy="17938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Стрілка вправо 11">
            <a:hlinkClick r:id="rId7" action="ppaction://hlinksldjump"/>
          </p:cNvPr>
          <p:cNvSpPr/>
          <p:nvPr/>
        </p:nvSpPr>
        <p:spPr>
          <a:xfrm rot="10800000">
            <a:off x="8402638" y="6427788"/>
            <a:ext cx="431800" cy="368300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кутник 4"/>
          <p:cNvSpPr>
            <a:spLocks noChangeArrowheads="1"/>
          </p:cNvSpPr>
          <p:nvPr/>
        </p:nvSpPr>
        <p:spPr bwMode="auto">
          <a:xfrm>
            <a:off x="531813" y="333375"/>
            <a:ext cx="82105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</a:rPr>
              <a:t>Які з вказаних елементів козацького одягу носили козаки? ( шаровари, кафтан, бриль, кобур)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l="12326" t="11106" r="48625" b="14030"/>
          <a:stretch/>
        </p:blipFill>
        <p:spPr>
          <a:xfrm>
            <a:off x="6444207" y="1988839"/>
            <a:ext cx="2088605" cy="36065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145165" y="4244159"/>
            <a:ext cx="2878950" cy="21592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158615" y="1721380"/>
            <a:ext cx="2878950" cy="21592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Стрілка вправо 10">
            <a:hlinkClick r:id="rId5" action="ppaction://hlinksldjump"/>
          </p:cNvPr>
          <p:cNvSpPr/>
          <p:nvPr/>
        </p:nvSpPr>
        <p:spPr>
          <a:xfrm rot="10800000">
            <a:off x="8532813" y="6226175"/>
            <a:ext cx="417512" cy="298450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28679" name="Picture 12" descr="http://ya-ukrainets.com.ua/images/shop/sharovary/original/SHAR0021_ya-ukrainet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285" y="1988839"/>
            <a:ext cx="2088604" cy="36798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кутник 2"/>
          <p:cNvSpPr>
            <a:spLocks noChangeArrowheads="1"/>
          </p:cNvSpPr>
          <p:nvPr/>
        </p:nvSpPr>
        <p:spPr bwMode="auto">
          <a:xfrm>
            <a:off x="563563" y="404813"/>
            <a:ext cx="8281987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1">
                <a:solidFill>
                  <a:srgbClr val="800000"/>
                </a:solidFill>
              </a:rPr>
              <a:t>Яке прізвисько було у </a:t>
            </a:r>
            <a:r>
              <a:rPr lang="ru-RU" altLang="ru-RU" b="1">
                <a:solidFill>
                  <a:srgbClr val="800000"/>
                </a:solidFill>
              </a:rPr>
              <a:t>козацького гетьмана, який славився великою силою та з легкістю ломав руками підкови?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800000"/>
                </a:solidFill>
              </a:rPr>
              <a:t>Він є </a:t>
            </a:r>
            <a:r>
              <a:rPr lang="uk-UA" altLang="ru-RU" b="1">
                <a:solidFill>
                  <a:srgbClr val="800000"/>
                </a:solidFill>
              </a:rPr>
              <a:t> головним героєм твору Т.Г. Шевченка.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ілка вправо 4">
            <a:hlinkClick r:id="rId3" action="ppaction://hlinksldjump"/>
          </p:cNvPr>
          <p:cNvSpPr/>
          <p:nvPr/>
        </p:nvSpPr>
        <p:spPr>
          <a:xfrm rot="10800000">
            <a:off x="8101013" y="6092825"/>
            <a:ext cx="473075" cy="485775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srgbClr val="800000"/>
              </a:solidFill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1835696" y="476672"/>
            <a:ext cx="5388025" cy="40405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24580" name="Прямокутник 1"/>
          <p:cNvSpPr>
            <a:spLocks noChangeArrowheads="1"/>
          </p:cNvSpPr>
          <p:nvPr/>
        </p:nvSpPr>
        <p:spPr bwMode="auto">
          <a:xfrm>
            <a:off x="3348038" y="4738688"/>
            <a:ext cx="2606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Іван Підкова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ілка вправо 4">
            <a:hlinkClick r:id="rId2" action="ppaction://hlinksldjump"/>
          </p:cNvPr>
          <p:cNvSpPr/>
          <p:nvPr/>
        </p:nvSpPr>
        <p:spPr>
          <a:xfrm rot="10800000">
            <a:off x="8101013" y="6092825"/>
            <a:ext cx="473075" cy="485775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srgbClr val="800000"/>
              </a:solidFill>
            </a:endParaRPr>
          </a:p>
        </p:txBody>
      </p:sp>
      <p:sp>
        <p:nvSpPr>
          <p:cNvPr id="32771" name="Прямокутник 1"/>
          <p:cNvSpPr>
            <a:spLocks noChangeArrowheads="1"/>
          </p:cNvSpPr>
          <p:nvPr/>
        </p:nvSpPr>
        <p:spPr bwMode="auto">
          <a:xfrm>
            <a:off x="4140200" y="1557338"/>
            <a:ext cx="4572000" cy="406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•  Коли козаки на своїх бойових човнах-чайках обходили тут татарську сторожу, отаман наказував: «Ляпай тихо» (тобто «веслуй тихіше»).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• Дворянами-емігрантами з Франції, якими пожалувала це село імператриця Катерина ІІ. Незрозуміла французька мова здавалася місцевим мешканцям-українцям «лепетом».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Яка з легенд є правдивою?</a:t>
            </a:r>
          </a:p>
        </p:txBody>
      </p:sp>
      <p:pic>
        <p:nvPicPr>
          <p:cNvPr id="23556" name="Picture 2" descr="http://vinnica.info/upload/maps/her_vlep.gif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99995" y="1700808"/>
            <a:ext cx="3622675" cy="36226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25605" name="Прямокутник 1"/>
          <p:cNvSpPr>
            <a:spLocks noChangeArrowheads="1"/>
          </p:cNvSpPr>
          <p:nvPr/>
        </p:nvSpPr>
        <p:spPr bwMode="auto">
          <a:xfrm>
            <a:off x="762000" y="404813"/>
            <a:ext cx="75612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Існує дві легенди щодо виникнення назви населеного пункту Лепетиха: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кутник 2"/>
          <p:cNvSpPr>
            <a:spLocks noChangeArrowheads="1"/>
          </p:cNvSpPr>
          <p:nvPr/>
        </p:nvSpPr>
        <p:spPr bwMode="auto">
          <a:xfrm>
            <a:off x="971550" y="1125538"/>
            <a:ext cx="7345363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Відомо, що козаки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мали не лише військові професії,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але і мирні.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Чим займались козаки-чабани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 території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Херсонської області?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http://www.yesheis.ru/wp-content/uploads/1pastuh_i_ovc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7" y="764704"/>
            <a:ext cx="7604046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765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8350" y="6237288"/>
            <a:ext cx="5064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Прямокутник 1"/>
          <p:cNvSpPr>
            <a:spLocks noChangeArrowheads="1"/>
          </p:cNvSpPr>
          <p:nvPr/>
        </p:nvSpPr>
        <p:spPr bwMode="auto">
          <a:xfrm>
            <a:off x="611188" y="404813"/>
            <a:ext cx="77390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 ким на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Херсонщини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боролось </a:t>
            </a:r>
            <a:r>
              <a:rPr lang="ru-RU" altLang="ru-RU" sz="20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козацтво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pic>
        <p:nvPicPr>
          <p:cNvPr id="28677" name="Picture 2" descr="http://upload.wikimedia.org/wikipedia/commons/6/66/%D0%A1%D0%B0%D0%B3%D0%B0%D0%B9%D0%B4%D0%B0%D1%87%D0%BD%D0%B8%D0%B9_%D0%B3%D1%80%D0%BE%D0%BC%D0%B8%D1%82%D1%8C_%D1%82%D1%83%D1%80%D0%BA%D1%96%D0%B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27"/>
          <a:stretch/>
        </p:blipFill>
        <p:spPr bwMode="auto">
          <a:xfrm>
            <a:off x="1331913" y="1341439"/>
            <a:ext cx="6408737" cy="4049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ілка вправо 4">
            <a:hlinkClick r:id="rId2" action="ppaction://hlinksldjump"/>
          </p:cNvPr>
          <p:cNvSpPr/>
          <p:nvPr/>
        </p:nvSpPr>
        <p:spPr>
          <a:xfrm rot="10800000">
            <a:off x="8350250" y="6073775"/>
            <a:ext cx="401638" cy="484188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8675" name="Прямокутник 1"/>
          <p:cNvSpPr>
            <a:spLocks noChangeArrowheads="1"/>
          </p:cNvSpPr>
          <p:nvPr/>
        </p:nvSpPr>
        <p:spPr bwMode="auto">
          <a:xfrm>
            <a:off x="539552" y="116632"/>
            <a:ext cx="7739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районах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Херсонської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помічені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козаки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57119"/>
            <a:ext cx="655657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223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099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Прямокутник 2"/>
          <p:cNvSpPr/>
          <p:nvPr/>
        </p:nvSpPr>
        <p:spPr>
          <a:xfrm>
            <a:off x="4572000" y="0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00100" indent="-3429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57300" indent="-3429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714500" indent="-3429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171700" indent="-3429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uk-UA" altLang="ru-RU" sz="18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Правила гри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uk-UA" altLang="ru-RU" sz="18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uk-UA" altLang="ru-RU" sz="1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Учасниками гри можуть стати від 2 до 5 гравців або дві команди.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Гра починається з пункту “Старт”, бо географічно саме звідти, із Січі на Хортиці, козаки прийшли в наш край.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Учасники кидають кубик, ходять фішкою відповідно до кількості ходів, які випали. Рухатись по маршруту можна в будь-якому напрямку.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uk-UA" altLang="ru-RU" sz="1800" b="1" i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грі  є позначка “червоний трикутник”, який пропонує змінити свій напрямок, пересунувши фішку туди, куди вказує трикутник</a:t>
            </a:r>
            <a:r>
              <a:rPr lang="uk-UA" altLang="ru-RU" sz="16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uk-UA" altLang="ru-RU" sz="18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uk-UA" altLang="ru-RU" sz="1800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17284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кутник 1"/>
          <p:cNvSpPr>
            <a:spLocks noChangeArrowheads="1"/>
          </p:cNvSpPr>
          <p:nvPr/>
        </p:nvSpPr>
        <p:spPr bwMode="auto">
          <a:xfrm>
            <a:off x="468313" y="188913"/>
            <a:ext cx="8281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озера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назву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районний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центр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Білозерка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? Першими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мешканцями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селища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запорозькі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козаки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жили у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зимівнику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біля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кургану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Кебиха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  <p:pic>
        <p:nvPicPr>
          <p:cNvPr id="26627" name="Picture 6" descr="http://3.bp.blogspot.com/-U4buIyaAsvc/UXrY4yfEUjI/AAAAAAAAAco/cgymky3ZQJw/s320/%D0%91%D1%96%D0%BB%D0%BE%D0%B7%D0%B5%D1%80%D0%BA%D0%B0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811141" y="1628800"/>
            <a:ext cx="5596330" cy="41994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29700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913" y="6092825"/>
            <a:ext cx="433387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кутник 1"/>
          <p:cNvSpPr>
            <a:spLocks noChangeArrowheads="1"/>
          </p:cNvSpPr>
          <p:nvPr/>
        </p:nvSpPr>
        <p:spPr bwMode="auto">
          <a:xfrm>
            <a:off x="4283968" y="6142318"/>
            <a:ext cx="23768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Озеро Біле</a:t>
            </a:r>
            <a:endParaRPr lang="ru-RU" alt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кутник 1"/>
          <p:cNvSpPr>
            <a:spLocks noChangeArrowheads="1"/>
          </p:cNvSpPr>
          <p:nvPr/>
        </p:nvSpPr>
        <p:spPr bwMode="auto">
          <a:xfrm>
            <a:off x="3276600" y="1052513"/>
            <a:ext cx="5688013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2800" b="1" i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800" b="1" i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козак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сильний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характер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козак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носив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хоругву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релігійне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знамено</a:t>
            </a:r>
            <a:r>
              <a:rPr lang="ru-RU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козак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мав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магічну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силу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народження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надавала </a:t>
            </a:r>
            <a:r>
              <a:rPr lang="ru-RU" alt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надприродних</a:t>
            </a:r>
            <a:r>
              <a:rPr lang="ru-RU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умінь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та сил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913" y="6092825"/>
            <a:ext cx="433387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5" descr="http://upload.wikimedia.org/wikipedia/commons/2/2d/Ivan_Sirko_(Repin_Cossacks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00768"/>
            <a:ext cx="2660650" cy="33115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188640"/>
            <a:ext cx="4076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/>
            <a:r>
              <a:rPr lang="ru-RU" alt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Козак-</a:t>
            </a:r>
            <a:r>
              <a:rPr lang="ru-RU" altLang="ru-RU" sz="2800" b="1" i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характерник</a:t>
            </a:r>
            <a:r>
              <a:rPr lang="ru-RU" alt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800" b="1" i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altLang="ru-RU" sz="2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кутник 1"/>
          <p:cNvSpPr>
            <a:spLocks noChangeArrowheads="1"/>
          </p:cNvSpPr>
          <p:nvPr/>
        </p:nvSpPr>
        <p:spPr bwMode="auto">
          <a:xfrm>
            <a:off x="2701925" y="2306638"/>
            <a:ext cx="6264275" cy="230832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село має добрий чорнозем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  <a:defRPr/>
            </a:pP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саме  у цій місцевості знаходили свою смерть багато невільників, яких вели через це село до ринку «</a:t>
            </a:r>
            <a:r>
              <a:rPr lang="uk-UA" alt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Кафа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» (Феодосія)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  <a:defRPr/>
            </a:pP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у цій місцевості багато козаків зникло безвісти</a:t>
            </a:r>
            <a:endParaRPr lang="ru-RU" altLang="ru-RU" sz="20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8" name="Прямокутник 1"/>
          <p:cNvSpPr>
            <a:spLocks noChangeArrowheads="1"/>
          </p:cNvSpPr>
          <p:nvPr/>
        </p:nvSpPr>
        <p:spPr bwMode="auto">
          <a:xfrm>
            <a:off x="755650" y="476250"/>
            <a:ext cx="7561263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Чорна Долина — село в Україні, в Чаплинському районі Херсонської області. Воно отримало таку назву тому, що: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913" y="6092825"/>
            <a:ext cx="433387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4017" y="188640"/>
            <a:ext cx="7656513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9080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6913" y="6092825"/>
            <a:ext cx="433387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Прямокутник 1"/>
          <p:cNvSpPr>
            <a:spLocks noChangeArrowheads="1"/>
          </p:cNvSpPr>
          <p:nvPr/>
        </p:nvSpPr>
        <p:spPr bwMode="auto">
          <a:xfrm>
            <a:off x="629864" y="19050"/>
            <a:ext cx="7561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Козацький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лексикон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altLang="ru-RU" sz="2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481913" y="1988840"/>
            <a:ext cx="886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булава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81913" y="2491648"/>
            <a:ext cx="882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кобзар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24751" y="3429000"/>
            <a:ext cx="992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хоругва</a:t>
            </a:r>
            <a:endParaRPr lang="ru-RU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341811" y="2983374"/>
            <a:ext cx="1157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пластуни</a:t>
            </a:r>
            <a:endParaRPr lang="ru-RU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3186" name="Picture 2" descr="http://www.ua.all.biz/img/ua/catalog/1248106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3914" b="94332" l="4000" r="96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280511"/>
            <a:ext cx="2125265" cy="157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190" name="Picture 6" descr="http://artnow.ru/img/697000/69706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5728" y="-72030"/>
            <a:ext cx="2448272" cy="305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192" name="Picture 8" descr="http://100krokiv.info/wp-content/uploads/2014/05/%D0%92-%D0%BF%D0%BB%D0%B0%D0%B2%D0%BD%D1%8F%D1%85-1240x1540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4866" b="89933" l="5625" r="94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8382" y="1326549"/>
            <a:ext cx="1976868" cy="245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194" name="Picture 10" descr="http://heraldry.com.ua/_arms/pokrovske_dn_h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8308" y="3212976"/>
            <a:ext cx="2219325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24online.com.ua/data/images/0_769ef_e190a198_L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4140" y="3798332"/>
            <a:ext cx="2242220" cy="1071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кутник 4"/>
          <p:cNvSpPr/>
          <p:nvPr/>
        </p:nvSpPr>
        <p:spPr>
          <a:xfrm>
            <a:off x="516763" y="1455672"/>
            <a:ext cx="807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чайка</a:t>
            </a:r>
            <a:endParaRPr lang="ru-RU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 descr="http://kampot.org.ua/uploads/posts/1402951991_chayka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9934" b="7549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798" y="1322753"/>
            <a:ext cx="1765930" cy="145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кутник 4"/>
          <p:cNvSpPr/>
          <p:nvPr/>
        </p:nvSpPr>
        <p:spPr>
          <a:xfrm>
            <a:off x="1280389" y="479685"/>
            <a:ext cx="60097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Співставте</a:t>
            </a:r>
            <a:r>
              <a:rPr lang="ru-RU" sz="1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слова  </a:t>
            </a:r>
            <a:r>
              <a:rPr lang="ru-RU" sz="1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козацького</a:t>
            </a:r>
            <a:r>
              <a:rPr lang="ru-RU" sz="1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лексикону з </a:t>
            </a:r>
            <a:r>
              <a:rPr lang="ru-RU" sz="1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відповідними</a:t>
            </a:r>
            <a:r>
              <a:rPr lang="ru-RU" sz="1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малюнками</a:t>
            </a:r>
            <a:r>
              <a:rPr lang="ru-RU" sz="1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1018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185E-6 L 0.42239 0.592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11" y="2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L 0.71406 0.0152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94" y="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96296E-6 L 0.26754 0.0881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68" y="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0.68282 0.3092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32" y="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 0.01667 L 0.47639 0.1277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24" y="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492500" y="2420938"/>
            <a:ext cx="5003800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с.</a:t>
            </a:r>
            <a:r>
              <a:rPr lang="ru-RU" sz="2800" b="1" dirty="0" err="1">
                <a:solidFill>
                  <a:srgbClr val="800000"/>
                </a:solidFill>
                <a:latin typeface="+mn-lt"/>
                <a:cs typeface="+mn-cs"/>
              </a:rPr>
              <a:t>Республіканець</a:t>
            </a: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, </a:t>
            </a:r>
            <a:r>
              <a:rPr lang="uk-UA" sz="2800" b="1" dirty="0" err="1">
                <a:solidFill>
                  <a:srgbClr val="800000"/>
                </a:solidFill>
                <a:latin typeface="+mn-lt"/>
                <a:cs typeface="+mn-cs"/>
              </a:rPr>
              <a:t>Бериславського</a:t>
            </a: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 р-ну (1709)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800" b="1" dirty="0">
              <a:solidFill>
                <a:srgbClr val="800000"/>
              </a:solidFill>
              <a:latin typeface="+mn-lt"/>
              <a:cs typeface="+mn-cs"/>
            </a:endParaRP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rgbClr val="800000"/>
                </a:solidFill>
                <a:latin typeface="+mn-lt"/>
                <a:cs typeface="+mn-cs"/>
              </a:rPr>
              <a:t>c</a:t>
            </a: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. </a:t>
            </a:r>
            <a:r>
              <a:rPr lang="uk-UA" sz="2800" b="1" dirty="0" err="1">
                <a:solidFill>
                  <a:srgbClr val="800000"/>
                </a:solidFill>
                <a:latin typeface="+mn-lt"/>
                <a:cs typeface="+mn-cs"/>
              </a:rPr>
              <a:t>Чаплинка</a:t>
            </a: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 , </a:t>
            </a:r>
            <a:r>
              <a:rPr lang="uk-UA" sz="2800" b="1" dirty="0" err="1">
                <a:solidFill>
                  <a:srgbClr val="800000"/>
                </a:solidFill>
                <a:latin typeface="+mn-lt"/>
                <a:cs typeface="+mn-cs"/>
              </a:rPr>
              <a:t>Чаплинського</a:t>
            </a: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 р-н (1794)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800" b="1" dirty="0">
              <a:solidFill>
                <a:srgbClr val="800000"/>
              </a:solidFill>
              <a:latin typeface="+mn-lt"/>
              <a:cs typeface="+mn-cs"/>
            </a:endParaRP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 err="1">
                <a:solidFill>
                  <a:srgbClr val="800000"/>
                </a:solidFill>
                <a:latin typeface="+mn-lt"/>
                <a:cs typeface="+mn-cs"/>
              </a:rPr>
              <a:t>с.Чорнянка</a:t>
            </a: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, Каховський р-н (1793)</a:t>
            </a:r>
          </a:p>
        </p:txBody>
      </p:sp>
      <p:sp>
        <p:nvSpPr>
          <p:cNvPr id="32771" name="Прямокутник 1"/>
          <p:cNvSpPr>
            <a:spLocks noChangeArrowheads="1"/>
          </p:cNvSpPr>
          <p:nvPr/>
        </p:nvSpPr>
        <p:spPr bwMode="auto">
          <a:xfrm>
            <a:off x="803275" y="765175"/>
            <a:ext cx="7686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1">
                <a:solidFill>
                  <a:srgbClr val="800000"/>
                </a:solidFill>
              </a:rPr>
              <a:t>Де і коли була заснована Кам</a:t>
            </a:r>
            <a:r>
              <a:rPr lang="ru-RU" altLang="ru-RU" b="1">
                <a:solidFill>
                  <a:srgbClr val="800000"/>
                </a:solidFill>
              </a:rPr>
              <a:t>`</a:t>
            </a:r>
            <a:r>
              <a:rPr lang="uk-UA" altLang="ru-RU" b="1">
                <a:solidFill>
                  <a:srgbClr val="800000"/>
                </a:solidFill>
              </a:rPr>
              <a:t>янська  Січ?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254000" y="1376363"/>
            <a:ext cx="45720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err="1">
                <a:solidFill>
                  <a:srgbClr val="800000"/>
                </a:solidFill>
                <a:latin typeface="+mn-lt"/>
                <a:cs typeface="+mn-cs"/>
              </a:rPr>
              <a:t>Кам’янська</a:t>
            </a: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 Січ знаходилась на місці розташування с.</a:t>
            </a:r>
            <a:r>
              <a:rPr lang="ru-RU" sz="2800" b="1" dirty="0" err="1">
                <a:solidFill>
                  <a:srgbClr val="800000"/>
                </a:solidFill>
                <a:latin typeface="+mn-lt"/>
                <a:cs typeface="+mn-cs"/>
              </a:rPr>
              <a:t>Республіканець</a:t>
            </a: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, </a:t>
            </a:r>
            <a:r>
              <a:rPr lang="uk-UA" sz="2800" b="1" dirty="0" err="1">
                <a:solidFill>
                  <a:srgbClr val="800000"/>
                </a:solidFill>
                <a:latin typeface="+mn-lt"/>
                <a:cs typeface="+mn-cs"/>
              </a:rPr>
              <a:t>Бериславського</a:t>
            </a:r>
            <a:r>
              <a:rPr lang="uk-UA" sz="2800" b="1" dirty="0">
                <a:solidFill>
                  <a:srgbClr val="800000"/>
                </a:solidFill>
                <a:latin typeface="+mn-lt"/>
                <a:cs typeface="+mn-cs"/>
              </a:rPr>
              <a:t> р-ну (1709)</a:t>
            </a:r>
          </a:p>
        </p:txBody>
      </p:sp>
      <p:sp>
        <p:nvSpPr>
          <p:cNvPr id="5" name="Стрілка вправо 4">
            <a:hlinkClick r:id="rId2" action="ppaction://hlinksldjump"/>
          </p:cNvPr>
          <p:cNvSpPr/>
          <p:nvPr/>
        </p:nvSpPr>
        <p:spPr>
          <a:xfrm rot="10800000">
            <a:off x="7812088" y="5949950"/>
            <a:ext cx="690562" cy="484188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29701" name="Picture 4" descr="http://www.artkavun.kherson.ua/files/Image/OTHER/NEWS/prodaetsja_kamenskaja_sech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076056" y="476250"/>
            <a:ext cx="3648844" cy="51420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кутник 2"/>
          <p:cNvSpPr>
            <a:spLocks noChangeArrowheads="1"/>
          </p:cNvSpPr>
          <p:nvPr/>
        </p:nvSpPr>
        <p:spPr bwMode="auto">
          <a:xfrm>
            <a:off x="684213" y="188913"/>
            <a:ext cx="78136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Назвіть автора та назву поеми, головний герой якої був "парубок моторний і хлопець хоч куди козак". </a:t>
            </a:r>
          </a:p>
        </p:txBody>
      </p:sp>
      <p:pic>
        <p:nvPicPr>
          <p:cNvPr id="30724" name="Picture 4" descr="http://oursong.narod.ru/eneida/e1_1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2555776" y="1916832"/>
            <a:ext cx="3979193" cy="45538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ілка вправо 4">
            <a:hlinkClick r:id="rId3" action="ppaction://hlinksldjump"/>
          </p:cNvPr>
          <p:cNvSpPr/>
          <p:nvPr/>
        </p:nvSpPr>
        <p:spPr>
          <a:xfrm rot="10800000">
            <a:off x="8027988" y="6092825"/>
            <a:ext cx="623887" cy="484188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31747" name="Picture 2" descr="http://oursong.narod.ru/eneida/tytulna.gif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5148263" y="404813"/>
            <a:ext cx="3503612" cy="53816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79388" y="787400"/>
            <a:ext cx="47513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>
                <a:solidFill>
                  <a:srgbClr val="800000"/>
                </a:solidFill>
                <a:latin typeface="Times New Roman" pitchFamily="18" charset="0"/>
              </a:rPr>
              <a:t>Ця поема є першою  пам</a:t>
            </a:r>
            <a:r>
              <a:rPr lang="ru-RU" altLang="ru-RU" sz="2400" b="1">
                <a:solidFill>
                  <a:srgbClr val="800000"/>
                </a:solidFill>
                <a:latin typeface="Times New Roman" pitchFamily="18" charset="0"/>
              </a:rPr>
              <a:t>`</a:t>
            </a:r>
            <a:r>
              <a:rPr lang="uk-UA" altLang="ru-RU" sz="2400" b="1">
                <a:solidFill>
                  <a:srgbClr val="800000"/>
                </a:solidFill>
                <a:latin typeface="Times New Roman" pitchFamily="18" charset="0"/>
              </a:rPr>
              <a:t>яткою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>
                <a:solidFill>
                  <a:srgbClr val="800000"/>
                </a:solidFill>
                <a:latin typeface="Times New Roman" pitchFamily="18" charset="0"/>
              </a:rPr>
              <a:t>українського письменства,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>
                <a:solidFill>
                  <a:srgbClr val="800000"/>
                </a:solidFill>
                <a:latin typeface="Times New Roman" pitchFamily="18" charset="0"/>
              </a:rPr>
              <a:t> що була укладена розмовною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>
                <a:solidFill>
                  <a:srgbClr val="800000"/>
                </a:solidFill>
                <a:latin typeface="Times New Roman" pitchFamily="18" charset="0"/>
              </a:rPr>
              <a:t> українською мовою.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>
                <a:solidFill>
                  <a:srgbClr val="800000"/>
                </a:solidFill>
                <a:latin typeface="Times New Roman" pitchFamily="18" charset="0"/>
              </a:rPr>
              <a:t>В ній зафіксовано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>
                <a:solidFill>
                  <a:srgbClr val="800000"/>
                </a:solidFill>
                <a:latin typeface="Times New Roman" pitchFamily="18" charset="0"/>
              </a:rPr>
              <a:t> близько 7 тис. слів.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375" y="116632"/>
            <a:ext cx="8229600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975" y="2852936"/>
            <a:ext cx="825500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123" name="Місце для вмісту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124" name="Прямокутник 6"/>
          <p:cNvSpPr>
            <a:spLocks noChangeArrowheads="1"/>
          </p:cNvSpPr>
          <p:nvPr/>
        </p:nvSpPr>
        <p:spPr bwMode="auto">
          <a:xfrm>
            <a:off x="3851275" y="260350"/>
            <a:ext cx="45720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Є 4 категорії запитань, на які треба відповідати, якщо ваша фішка стала на  одну з позначок: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1-  позначка “Тризуб” ( </a:t>
            </a: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запитання 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 козацької  історії </a:t>
            </a: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Херсонщини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2- позначка “Українська хата” ( побут козаків)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3- позначка “Книга” (літературні твори про козаків)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4- </a:t>
            </a: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позначка «Козак» 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запитання загального характеру про 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козаків )</a:t>
            </a:r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4860032" y="3573016"/>
            <a:ext cx="40322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грі є 4 ходи з фото. </a:t>
            </a:r>
            <a:endParaRPr lang="uk-UA" altLang="ru-RU" sz="18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Це 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інформаційні хвилинки.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Якщо ви потрапите на будь-яку з них,</a:t>
            </a:r>
            <a:r>
              <a:rPr lang="en-US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тоді для вас особливе завдання – ознайомтесь з історією </a:t>
            </a: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цієї 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світлини.</a:t>
            </a:r>
            <a:r>
              <a:rPr lang="uk-UA" alt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 b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8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86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ілка вправо 5">
            <a:hlinkClick r:id="rId2" action="ppaction://hlinksldjump"/>
          </p:cNvPr>
          <p:cNvSpPr/>
          <p:nvPr/>
        </p:nvSpPr>
        <p:spPr>
          <a:xfrm rot="10800000">
            <a:off x="8561388" y="6308725"/>
            <a:ext cx="315912" cy="314325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357" t="10261" r="32605" b="46025"/>
          <a:stretch/>
        </p:blipFill>
        <p:spPr bwMode="auto">
          <a:xfrm>
            <a:off x="539552" y="3789040"/>
            <a:ext cx="3384376" cy="23091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30" t="49200" r="9321" b="5228"/>
          <a:stretch/>
        </p:blipFill>
        <p:spPr bwMode="auto">
          <a:xfrm>
            <a:off x="5131197" y="3793980"/>
            <a:ext cx="3746102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395536" y="332657"/>
            <a:ext cx="84817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Фрагменти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керамічного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посуду, 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кахлі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предмети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побуту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знаходяться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 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фондах 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Херсонського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краєзнавчого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музею.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photos.wikimapia.org/p/00/03/06/59/57_bi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09" b="17922"/>
          <a:stretch/>
        </p:blipFill>
        <p:spPr bwMode="auto">
          <a:xfrm>
            <a:off x="2771800" y="1340768"/>
            <a:ext cx="3475626" cy="2126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25746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2771775" y="2203450"/>
            <a:ext cx="45720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3600" b="1" dirty="0">
              <a:solidFill>
                <a:srgbClr val="800000"/>
              </a:solidFill>
              <a:latin typeface="+mn-lt"/>
              <a:cs typeface="+mn-cs"/>
            </a:endParaRP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600" b="1" dirty="0" smtClean="0">
                <a:solidFill>
                  <a:srgbClr val="800000"/>
                </a:solidFill>
                <a:latin typeface="+mn-lt"/>
                <a:cs typeface="+mn-cs"/>
              </a:rPr>
              <a:t>люльку</a:t>
            </a:r>
            <a:endParaRPr lang="uk-UA" sz="3600" b="1" dirty="0">
              <a:solidFill>
                <a:srgbClr val="800000"/>
              </a:solidFill>
              <a:latin typeface="+mn-lt"/>
              <a:cs typeface="+mn-cs"/>
            </a:endParaRP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600" b="1" dirty="0">
                <a:solidFill>
                  <a:srgbClr val="800000"/>
                </a:solidFill>
                <a:latin typeface="+mn-lt"/>
                <a:cs typeface="+mn-cs"/>
              </a:rPr>
              <a:t>бандуру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600" b="1" dirty="0">
                <a:solidFill>
                  <a:srgbClr val="800000"/>
                </a:solidFill>
                <a:latin typeface="+mn-lt"/>
                <a:cs typeface="+mn-cs"/>
              </a:rPr>
              <a:t>шаровари</a:t>
            </a:r>
          </a:p>
        </p:txBody>
      </p:sp>
      <p:sp>
        <p:nvSpPr>
          <p:cNvPr id="37891" name="Прямокутник 1"/>
          <p:cNvSpPr>
            <a:spLocks noChangeArrowheads="1"/>
          </p:cNvSpPr>
          <p:nvPr/>
        </p:nvSpPr>
        <p:spPr bwMode="auto">
          <a:xfrm>
            <a:off x="536575" y="620713"/>
            <a:ext cx="79232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1">
                <a:solidFill>
                  <a:srgbClr val="800000"/>
                </a:solidFill>
              </a:rPr>
              <a:t>Яку річ цінували на Січі нарівні з гострою шаблею і добрим конем?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кутник 2"/>
          <p:cNvSpPr>
            <a:spLocks noChangeArrowheads="1"/>
          </p:cNvSpPr>
          <p:nvPr/>
        </p:nvSpPr>
        <p:spPr bwMode="auto">
          <a:xfrm>
            <a:off x="539750" y="333375"/>
            <a:ext cx="7786688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Українська народня пісня «Ой на горі та женці жнуть» належить до козацьких  історичних пісень. У ній є такі рядки: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 позаду Сагайдачний,</a:t>
            </a:r>
            <a:b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Що проміняв жінку</a:t>
            </a:r>
            <a:b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 тютюн та люльку,</a:t>
            </a:r>
            <a:b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Необачний.</a:t>
            </a:r>
            <a:b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Гей, долиною,</a:t>
            </a:r>
            <a:b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Гей, широкою,</a:t>
            </a:r>
            <a:b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Необачний.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0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5" name="Прямокутник 2"/>
          <p:cNvSpPr>
            <a:spLocks noChangeArrowheads="1"/>
          </p:cNvSpPr>
          <p:nvPr/>
        </p:nvSpPr>
        <p:spPr bwMode="auto">
          <a:xfrm>
            <a:off x="4140200" y="3500438"/>
            <a:ext cx="457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8916" name="Прямокутник 2"/>
          <p:cNvSpPr>
            <a:spLocks noChangeArrowheads="1"/>
          </p:cNvSpPr>
          <p:nvPr/>
        </p:nvSpPr>
        <p:spPr bwMode="auto">
          <a:xfrm>
            <a:off x="3549650" y="5354638"/>
            <a:ext cx="45720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Історики припускають, що автором цієї пісні може бути напівлегендарна українська  народна співачка</a:t>
            </a:r>
            <a:r>
              <a:rPr lang="ru-RU" altLang="ru-RU" sz="180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Маруся Чурай</a:t>
            </a:r>
            <a:r>
              <a:rPr lang="ru-RU" altLang="ru-RU" sz="1800" b="1">
                <a:solidFill>
                  <a:srgbClr val="800000"/>
                </a:solidFill>
              </a:rPr>
              <a:t>.</a:t>
            </a:r>
            <a:r>
              <a:rPr lang="ru-RU" altLang="ru-RU" sz="1800" b="1">
                <a:solidFill>
                  <a:srgbClr val="800000"/>
                </a:solidFill>
                <a:latin typeface="Arial" charset="0"/>
              </a:rPr>
              <a:t> </a:t>
            </a:r>
            <a:r>
              <a:rPr lang="ru-RU" altLang="ru-RU" sz="1800" b="1">
                <a:latin typeface="Arial" charset="0"/>
              </a:rPr>
              <a:t> 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/>
              <a:t> </a:t>
            </a:r>
          </a:p>
        </p:txBody>
      </p:sp>
      <p:pic>
        <p:nvPicPr>
          <p:cNvPr id="34822" name="Picture 8" descr="&amp;Mcy;&amp;acy;&amp;rcy;&amp;ucy;&amp;scy;&amp;yacy; &amp;CHcy;&amp;ucy;&amp;rcy;&amp;acy;&amp;jcy;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4432995" y="1327151"/>
            <a:ext cx="2804130" cy="36140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5" name="Стрілка вправо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26438" y="6237288"/>
            <a:ext cx="298450" cy="269875"/>
          </a:xfrm>
          <a:prstGeom prst="rightArrow">
            <a:avLst>
              <a:gd name="adj1" fmla="val 50000"/>
              <a:gd name="adj2" fmla="val 50004"/>
            </a:avLst>
          </a:prstGeom>
          <a:solidFill>
            <a:srgbClr val="8000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кутник 2"/>
          <p:cNvSpPr>
            <a:spLocks noChangeArrowheads="1"/>
          </p:cNvSpPr>
          <p:nvPr/>
        </p:nvSpPr>
        <p:spPr bwMode="auto">
          <a:xfrm>
            <a:off x="755650" y="128588"/>
            <a:ext cx="78486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2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Розшифруйте ім`я та прізвище одного з найвідоміших козаків Херсонщини, </a:t>
            </a:r>
            <a:r>
              <a:rPr lang="uk-UA" altLang="ru-RU" sz="22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видатниго</a:t>
            </a:r>
            <a:r>
              <a:rPr lang="uk-UA" altLang="ru-RU" sz="22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військового і політичного діяча, кошового отамана </a:t>
            </a:r>
            <a:r>
              <a:rPr lang="uk-UA" altLang="ru-RU" sz="22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Запорізької</a:t>
            </a:r>
            <a:r>
              <a:rPr lang="uk-UA" altLang="ru-RU" sz="22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altLang="ru-RU" sz="22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Кам'янської</a:t>
            </a:r>
            <a:r>
              <a:rPr lang="uk-UA" altLang="ru-RU" sz="22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uk-UA" altLang="ru-RU" sz="22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Олешківської</a:t>
            </a:r>
            <a:r>
              <a:rPr lang="uk-UA" altLang="ru-RU" sz="22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Січей.</a:t>
            </a:r>
          </a:p>
        </p:txBody>
      </p:sp>
      <p:pic>
        <p:nvPicPr>
          <p:cNvPr id="39939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7129217">
            <a:off x="1431925" y="1435101"/>
            <a:ext cx="157797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Прямокутник 5"/>
          <p:cNvSpPr>
            <a:spLocks noChangeArrowheads="1"/>
          </p:cNvSpPr>
          <p:nvPr/>
        </p:nvSpPr>
        <p:spPr bwMode="auto">
          <a:xfrm>
            <a:off x="1425575" y="3082925"/>
            <a:ext cx="1746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b="1">
                <a:solidFill>
                  <a:srgbClr val="800000"/>
                </a:solidFill>
              </a:rPr>
              <a:t>( на рос. мові)</a:t>
            </a:r>
          </a:p>
        </p:txBody>
      </p:sp>
      <p:sp>
        <p:nvSpPr>
          <p:cNvPr id="39941" name="Прямокутник 6"/>
          <p:cNvSpPr>
            <a:spLocks noChangeArrowheads="1"/>
          </p:cNvSpPr>
          <p:nvPr/>
        </p:nvSpPr>
        <p:spPr bwMode="auto">
          <a:xfrm>
            <a:off x="4192588" y="2135188"/>
            <a:ext cx="393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5400" b="1">
                <a:solidFill>
                  <a:srgbClr val="800000"/>
                </a:solidFill>
              </a:rPr>
              <a:t>-</a:t>
            </a:r>
          </a:p>
        </p:txBody>
      </p:sp>
      <p:sp>
        <p:nvSpPr>
          <p:cNvPr id="39942" name="Прямокутник 8"/>
          <p:cNvSpPr>
            <a:spLocks noChangeArrowheads="1"/>
          </p:cNvSpPr>
          <p:nvPr/>
        </p:nvSpPr>
        <p:spPr bwMode="auto">
          <a:xfrm>
            <a:off x="5148263" y="2473325"/>
            <a:ext cx="2084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b="1">
                <a:solidFill>
                  <a:srgbClr val="800000"/>
                </a:solidFill>
              </a:rPr>
              <a:t>4-19-21-6-12-8-18</a:t>
            </a:r>
          </a:p>
        </p:txBody>
      </p:sp>
      <p:graphicFrame>
        <p:nvGraphicFramePr>
          <p:cNvPr id="11" name="Таблиця 10"/>
          <p:cNvGraphicFramePr>
            <a:graphicFrameLocks noGrp="1"/>
          </p:cNvGraphicFramePr>
          <p:nvPr/>
        </p:nvGraphicFramePr>
        <p:xfrm>
          <a:off x="1582738" y="3589338"/>
          <a:ext cx="1274760" cy="3714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4952"/>
                <a:gridCol w="254952"/>
                <a:gridCol w="254952"/>
                <a:gridCol w="254952"/>
                <a:gridCol w="254952"/>
              </a:tblGrid>
              <a:tr h="371475">
                <a:tc>
                  <a:txBody>
                    <a:bodyPr/>
                    <a:lstStyle/>
                    <a:p>
                      <a:endParaRPr lang="uk-UA" sz="1800" dirty="0"/>
                    </a:p>
                  </a:txBody>
                  <a:tcPr marL="91394" marR="91394" marT="45798" marB="45798"/>
                </a:tc>
                <a:tc>
                  <a:txBody>
                    <a:bodyPr/>
                    <a:lstStyle/>
                    <a:p>
                      <a:endParaRPr lang="uk-UA" sz="1800"/>
                    </a:p>
                  </a:txBody>
                  <a:tcPr marL="91394" marR="91394" marT="45798" marB="45798"/>
                </a:tc>
                <a:tc>
                  <a:txBody>
                    <a:bodyPr/>
                    <a:lstStyle/>
                    <a:p>
                      <a:endParaRPr lang="uk-UA" sz="1800"/>
                    </a:p>
                  </a:txBody>
                  <a:tcPr marL="91394" marR="91394" marT="45798" marB="45798"/>
                </a:tc>
                <a:tc>
                  <a:txBody>
                    <a:bodyPr/>
                    <a:lstStyle/>
                    <a:p>
                      <a:endParaRPr lang="uk-UA" sz="1800" dirty="0"/>
                    </a:p>
                  </a:txBody>
                  <a:tcPr marL="91394" marR="91394" marT="45798" marB="45798"/>
                </a:tc>
                <a:tc>
                  <a:txBody>
                    <a:bodyPr/>
                    <a:lstStyle/>
                    <a:p>
                      <a:endParaRPr lang="uk-UA" sz="1800" dirty="0"/>
                    </a:p>
                  </a:txBody>
                  <a:tcPr marL="91394" marR="91394" marT="45798" marB="45798"/>
                </a:tc>
              </a:tr>
            </a:tbl>
          </a:graphicData>
        </a:graphic>
      </p:graphicFrame>
      <p:pic>
        <p:nvPicPr>
          <p:cNvPr id="39957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8700" y="1574800"/>
            <a:ext cx="10604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Таблиця 13"/>
          <p:cNvGraphicFramePr>
            <a:graphicFrameLocks noGrp="1"/>
          </p:cNvGraphicFramePr>
          <p:nvPr/>
        </p:nvGraphicFramePr>
        <p:xfrm>
          <a:off x="5148263" y="3589338"/>
          <a:ext cx="3175000" cy="3714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52778"/>
                <a:gridCol w="352778"/>
                <a:gridCol w="357320"/>
                <a:gridCol w="348234"/>
                <a:gridCol w="352778"/>
                <a:gridCol w="352778"/>
                <a:gridCol w="352778"/>
                <a:gridCol w="352778"/>
                <a:gridCol w="352778"/>
              </a:tblGrid>
              <a:tr h="371475">
                <a:tc>
                  <a:txBody>
                    <a:bodyPr/>
                    <a:lstStyle/>
                    <a:p>
                      <a:endParaRPr lang="uk-UA" sz="1800" dirty="0"/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endParaRPr lang="uk-UA" sz="1800"/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endParaRPr lang="uk-UA" sz="1800" dirty="0"/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endParaRPr lang="uk-UA" sz="1800"/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endParaRPr lang="uk-UA" sz="1800" dirty="0"/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endParaRPr lang="uk-UA" sz="1800"/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endParaRPr lang="uk-UA" sz="1800"/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endParaRPr lang="uk-UA" sz="1800"/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endParaRPr lang="uk-UA" sz="1800" dirty="0"/>
                    </a:p>
                  </a:txBody>
                  <a:tcPr marL="91450" marR="91450" marT="45798" marB="45798"/>
                </a:tc>
              </a:tr>
            </a:tbl>
          </a:graphicData>
        </a:graphic>
      </p:graphicFrame>
      <p:sp>
        <p:nvSpPr>
          <p:cNvPr id="8" name="Стрілка вправо 7">
            <a:hlinkClick r:id="rId5" action="ppaction://hlinksldjump"/>
          </p:cNvPr>
          <p:cNvSpPr/>
          <p:nvPr/>
        </p:nvSpPr>
        <p:spPr>
          <a:xfrm rot="10800000">
            <a:off x="8194675" y="5805488"/>
            <a:ext cx="488950" cy="484187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graphicFrame>
        <p:nvGraphicFramePr>
          <p:cNvPr id="12" name="Таблиця 11"/>
          <p:cNvGraphicFramePr>
            <a:graphicFrameLocks noGrp="1"/>
          </p:cNvGraphicFramePr>
          <p:nvPr/>
        </p:nvGraphicFramePr>
        <p:xfrm>
          <a:off x="1582738" y="3589338"/>
          <a:ext cx="1274760" cy="3714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4952"/>
                <a:gridCol w="254952"/>
                <a:gridCol w="254952"/>
                <a:gridCol w="254952"/>
                <a:gridCol w="254952"/>
              </a:tblGrid>
              <a:tr h="371475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к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394" marR="91394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о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394" marR="91394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с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394" marR="91394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т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394" marR="91394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ь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394" marR="91394" marT="45798" marB="45798"/>
                </a:tc>
              </a:tr>
            </a:tbl>
          </a:graphicData>
        </a:graphic>
      </p:graphicFrame>
      <p:graphicFrame>
        <p:nvGraphicFramePr>
          <p:cNvPr id="13" name="Таблиця 12"/>
          <p:cNvGraphicFramePr>
            <a:graphicFrameLocks noGrp="1"/>
          </p:cNvGraphicFramePr>
          <p:nvPr/>
        </p:nvGraphicFramePr>
        <p:xfrm>
          <a:off x="5148263" y="3589338"/>
          <a:ext cx="3175000" cy="37147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52778"/>
                <a:gridCol w="352778"/>
                <a:gridCol w="357320"/>
                <a:gridCol w="348234"/>
                <a:gridCol w="352778"/>
                <a:gridCol w="352778"/>
                <a:gridCol w="352778"/>
                <a:gridCol w="352778"/>
                <a:gridCol w="352778"/>
              </a:tblGrid>
              <a:tr h="371475"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г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о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р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д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і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є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н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к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450" marR="91450" marT="45798" marB="45798"/>
                </a:tc>
                <a:tc>
                  <a:txBody>
                    <a:bodyPr/>
                    <a:lstStyle/>
                    <a:p>
                      <a:r>
                        <a:rPr lang="uk-UA" sz="1800" dirty="0" smtClean="0">
                          <a:solidFill>
                            <a:srgbClr val="800000"/>
                          </a:solidFill>
                        </a:rPr>
                        <a:t>о</a:t>
                      </a:r>
                      <a:endParaRPr lang="uk-UA" sz="1800" dirty="0">
                        <a:solidFill>
                          <a:srgbClr val="800000"/>
                        </a:solidFill>
                      </a:endParaRPr>
                    </a:p>
                  </a:txBody>
                  <a:tcPr marL="91450" marR="91450" marT="45798" marB="45798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276600" y="3573463"/>
            <a:ext cx="5500688" cy="22463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знаходиться цей </a:t>
            </a:r>
            <a:r>
              <a:rPr lang="uk-UA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дороговказ?</a:t>
            </a:r>
            <a:endParaRPr lang="uk-UA" sz="2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2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Цюрупинськ</a:t>
            </a:r>
            <a:r>
              <a:rPr lang="uk-UA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(1854)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Скадовськ (1961)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Каланчак</a:t>
            </a:r>
            <a:r>
              <a:rPr lang="uk-UA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( 1794)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917279" y="283366"/>
            <a:ext cx="5598368" cy="28647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трілка вправо 5">
            <a:hlinkClick r:id="rId3" action="ppaction://hlinksldjump"/>
          </p:cNvPr>
          <p:cNvSpPr/>
          <p:nvPr/>
        </p:nvSpPr>
        <p:spPr>
          <a:xfrm rot="10800000">
            <a:off x="8604250" y="6381750"/>
            <a:ext cx="346075" cy="301625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кутник 2"/>
          <p:cNvSpPr>
            <a:spLocks noChangeArrowheads="1"/>
          </p:cNvSpPr>
          <p:nvPr/>
        </p:nvSpPr>
        <p:spPr bwMode="auto">
          <a:xfrm>
            <a:off x="665163" y="333375"/>
            <a:ext cx="80073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другій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половині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 XVII</a:t>
            </a:r>
            <a:r>
              <a:rPr lang="en-US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ст. на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місці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села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знаходилась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турецька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фортеця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ru-RU" sz="2400" b="1" i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Тягин</a:t>
            </a:r>
            <a:r>
              <a:rPr lang="uk-UA" altLang="ru-RU" sz="24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altLang="ru-RU" sz="24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Заснована </a:t>
            </a:r>
            <a:r>
              <a:rPr lang="uk-UA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генуезцями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 наприкінці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ст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 захоплена турками. У 1492 р. українські козаки захопили біля </a:t>
            </a:r>
            <a:r>
              <a:rPr lang="uk-UA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Тягина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турецький корабель.</a:t>
            </a:r>
            <a:endParaRPr lang="uk-UA" altLang="ru-RU" sz="2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7" name="Прямокутник 4"/>
          <p:cNvSpPr>
            <a:spLocks noChangeArrowheads="1"/>
          </p:cNvSpPr>
          <p:nvPr/>
        </p:nvSpPr>
        <p:spPr bwMode="auto">
          <a:xfrm>
            <a:off x="2668588" y="2565400"/>
            <a:ext cx="5773737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Це був перший відомий в історії бій козаків з турками. У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1673 р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 фортецю </a:t>
            </a:r>
            <a:r>
              <a:rPr lang="uk-UA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Тягин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атакував кошовий отаман Іван Сірко.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Наприкінці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XVII ст.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фортеця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припинила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існування</a:t>
            </a:r>
            <a:r>
              <a:rPr lang="ru-RU" alt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altLang="ru-RU" sz="2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ілка вправо 5">
            <a:hlinkClick r:id="rId2" action="ppaction://hlinksldjump"/>
          </p:cNvPr>
          <p:cNvSpPr/>
          <p:nvPr/>
        </p:nvSpPr>
        <p:spPr>
          <a:xfrm rot="10800000">
            <a:off x="8445500" y="6165850"/>
            <a:ext cx="488950" cy="358775"/>
          </a:xfrm>
          <a:prstGeom prst="rightArrow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9"/>
          <p:cNvSpPr>
            <a:spLocks noChangeArrowheads="1"/>
          </p:cNvSpPr>
          <p:nvPr/>
        </p:nvSpPr>
        <p:spPr bwMode="auto">
          <a:xfrm>
            <a:off x="663575" y="328613"/>
            <a:ext cx="8396288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</a:rPr>
              <a:t>Займаючись рибальством, козаки змагались у спритності.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Найс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притнішим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вважався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</a:rPr>
              <a:t> той,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хто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сидячи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</a:rPr>
              <a:t> у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човні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</a:rPr>
              <a:t>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uk-UA" altLang="ru-RU" sz="28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uk-UA" altLang="ru-RU" sz="24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800000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uk-UA" altLang="ru-RU" sz="2400" b="1" dirty="0"/>
          </a:p>
        </p:txBody>
      </p:sp>
      <p:sp>
        <p:nvSpPr>
          <p:cNvPr id="2" name="Стрілка вліво 1">
            <a:hlinkClick r:id="rId2" action="ppaction://hlinksldjump"/>
          </p:cNvPr>
          <p:cNvSpPr/>
          <p:nvPr/>
        </p:nvSpPr>
        <p:spPr>
          <a:xfrm>
            <a:off x="8258175" y="6165850"/>
            <a:ext cx="488950" cy="484188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39940" name="Rectangle 12"/>
          <p:cNvSpPr>
            <a:spLocks noChangeArrowheads="1"/>
          </p:cNvSpPr>
          <p:nvPr/>
        </p:nvSpPr>
        <p:spPr bwMode="auto">
          <a:xfrm>
            <a:off x="2195513" y="1509713"/>
            <a:ext cx="575945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</a:rPr>
              <a:t> влучить у рибу списом</a:t>
            </a:r>
            <a:endParaRPr lang="ru-RU" altLang="ru-RU" sz="24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впіймає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рибу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</a:rPr>
              <a:t> руками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</a:rPr>
              <a:t> приманить рибу своїм </a:t>
            </a:r>
            <a:r>
              <a:rPr lang="uk-UA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сп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</a:rPr>
              <a:t>івом</a:t>
            </a:r>
            <a:endParaRPr lang="ru-RU" altLang="ru-RU" sz="24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rgbClr val="800000"/>
              </a:solidFill>
            </a:endParaRPr>
          </a:p>
        </p:txBody>
      </p:sp>
      <p:pic>
        <p:nvPicPr>
          <p:cNvPr id="40965" name="Picture 6" descr="http://abetka.ukrlife.org/foni/1yu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763688" y="3286969"/>
            <a:ext cx="5342359" cy="31466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ChangeArrowheads="1"/>
          </p:cNvSpPr>
          <p:nvPr/>
        </p:nvSpPr>
        <p:spPr bwMode="auto">
          <a:xfrm>
            <a:off x="990845" y="554067"/>
            <a:ext cx="760522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4572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4572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4572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Розшифруйте назву історичного роману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козаків, написаного в 1846 році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 </a:t>
            </a:r>
            <a:r>
              <a:rPr lang="uk-UA" altLang="ru-RU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en-US" alt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altLang="ru-RU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її автора. </a:t>
            </a:r>
            <a:endParaRPr lang="ru-RU" alt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b="1" dirty="0">
                <a:solidFill>
                  <a:srgbClr val="800000"/>
                </a:solidFill>
              </a:rPr>
              <a:t>    </a:t>
            </a:r>
          </a:p>
        </p:txBody>
      </p:sp>
      <p:sp>
        <p:nvSpPr>
          <p:cNvPr id="44035" name="Rectangle 6"/>
          <p:cNvSpPr>
            <a:spLocks noChangeArrowheads="1"/>
          </p:cNvSpPr>
          <p:nvPr/>
        </p:nvSpPr>
        <p:spPr bwMode="auto">
          <a:xfrm>
            <a:off x="1979712" y="2781299"/>
            <a:ext cx="644503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4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НАЧОР ДАРА 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4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ТЕЛЕЙПАНМОН ЛІШКУ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ілка вліво 1">
            <a:hlinkClick r:id="rId2" action="ppaction://hlinksldjump"/>
          </p:cNvPr>
          <p:cNvSpPr/>
          <p:nvPr/>
        </p:nvSpPr>
        <p:spPr>
          <a:xfrm>
            <a:off x="8316416" y="6237312"/>
            <a:ext cx="430709" cy="412726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54276" name="Picture 2" descr="https://knygy.com.ua/pictures/l/97861708014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92919"/>
            <a:ext cx="3810000" cy="5915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ChangeArrowheads="1"/>
          </p:cNvSpPr>
          <p:nvPr/>
        </p:nvSpPr>
        <p:spPr bwMode="auto">
          <a:xfrm>
            <a:off x="1003300" y="206375"/>
            <a:ext cx="74199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800000"/>
                </a:solidFill>
              </a:rPr>
              <a:t>Свято-Введенська церква - православний храм у місті Берислав.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800000"/>
                </a:solidFill>
              </a:rPr>
              <a:t>Перша назва - Воскресінська церква.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800000"/>
                </a:solidFill>
              </a:rPr>
              <a:t>Пам'ятник архітектури XVIII століття. </a:t>
            </a:r>
          </a:p>
        </p:txBody>
      </p:sp>
      <p:sp>
        <p:nvSpPr>
          <p:cNvPr id="46083" name="Rectangle 5"/>
          <p:cNvSpPr>
            <a:spLocks noChangeArrowheads="1"/>
          </p:cNvSpPr>
          <p:nvPr/>
        </p:nvSpPr>
        <p:spPr bwMode="auto">
          <a:xfrm>
            <a:off x="3851275" y="2565400"/>
            <a:ext cx="4638675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Збудований у 1725 році з дубу, покрівля залізна. </a:t>
            </a:r>
            <a:endParaRPr lang="uk-UA" altLang="ru-RU" sz="1800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  1784 р. храм був </a:t>
            </a: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переправлений</a:t>
            </a:r>
            <a:r>
              <a:rPr lang="uk-UA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на плотах </a:t>
            </a: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козаками з запорізької фортеці  Переволочної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(нині Полтавська область) по Дніпру до Берислава.</a:t>
            </a:r>
            <a:r>
              <a:rPr lang="ru-RU" altLang="ru-RU" sz="180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1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altLang="ru-RU" sz="180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Picture 6" descr="539px-Hram_Beryslav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525935" y="2060848"/>
            <a:ext cx="3074973" cy="34174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2" name="Стрілка вліво 1">
            <a:hlinkClick r:id="rId3" action="ppaction://hlinksldjump"/>
          </p:cNvPr>
          <p:cNvSpPr/>
          <p:nvPr/>
        </p:nvSpPr>
        <p:spPr>
          <a:xfrm>
            <a:off x="8316913" y="6205538"/>
            <a:ext cx="635000" cy="484187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2326" b="90698" l="814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4419" y="3322040"/>
            <a:ext cx="547339" cy="547339"/>
          </a:xfrm>
          <a:prstGeom prst="rect">
            <a:avLst/>
          </a:prstGeom>
        </p:spPr>
      </p:pic>
      <p:sp>
        <p:nvSpPr>
          <p:cNvPr id="7" name="Овал 6">
            <a:hlinkClick r:id="rId5" action="ppaction://hlinksldjump"/>
          </p:cNvPr>
          <p:cNvSpPr/>
          <p:nvPr/>
        </p:nvSpPr>
        <p:spPr>
          <a:xfrm flipH="1">
            <a:off x="6737350" y="2779713"/>
            <a:ext cx="136525" cy="1397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Овал 10">
            <a:hlinkClick r:id="rId6" action="ppaction://hlinksldjump"/>
          </p:cNvPr>
          <p:cNvSpPr/>
          <p:nvPr/>
        </p:nvSpPr>
        <p:spPr>
          <a:xfrm>
            <a:off x="6726238" y="4364038"/>
            <a:ext cx="128587" cy="1508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Овал 11">
            <a:hlinkClick r:id="rId7" action="ppaction://hlinksldjump"/>
          </p:cNvPr>
          <p:cNvSpPr/>
          <p:nvPr/>
        </p:nvSpPr>
        <p:spPr>
          <a:xfrm>
            <a:off x="5388305" y="3692615"/>
            <a:ext cx="106361" cy="10318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1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Овал 12">
            <a:hlinkClick r:id="rId8" action="ppaction://hlinksldjump"/>
          </p:cNvPr>
          <p:cNvSpPr/>
          <p:nvPr/>
        </p:nvSpPr>
        <p:spPr>
          <a:xfrm>
            <a:off x="6310313" y="4144962"/>
            <a:ext cx="142875" cy="904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Овал 13">
            <a:hlinkClick r:id="rId9" action="ppaction://hlinksldjump"/>
          </p:cNvPr>
          <p:cNvSpPr/>
          <p:nvPr/>
        </p:nvSpPr>
        <p:spPr>
          <a:xfrm>
            <a:off x="1835150" y="4868863"/>
            <a:ext cx="80963" cy="1079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15" name="Овал 14">
            <a:hlinkClick r:id="rId10" action="ppaction://hlinksldjump"/>
          </p:cNvPr>
          <p:cNvSpPr/>
          <p:nvPr/>
        </p:nvSpPr>
        <p:spPr>
          <a:xfrm>
            <a:off x="2476500" y="5507038"/>
            <a:ext cx="80963" cy="1301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16" name="Овал 15">
            <a:hlinkClick r:id="rId11" action="ppaction://hlinksldjump"/>
          </p:cNvPr>
          <p:cNvSpPr/>
          <p:nvPr/>
        </p:nvSpPr>
        <p:spPr>
          <a:xfrm>
            <a:off x="5349875" y="5245100"/>
            <a:ext cx="125413" cy="12223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Овал 16">
            <a:hlinkClick r:id="rId12" action="ppaction://hlinksldjump"/>
          </p:cNvPr>
          <p:cNvSpPr/>
          <p:nvPr/>
        </p:nvSpPr>
        <p:spPr>
          <a:xfrm>
            <a:off x="2557463" y="3314700"/>
            <a:ext cx="66675" cy="9683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18" name="Овал 17">
            <a:hlinkClick r:id="rId13" action="ppaction://hlinksldjump"/>
          </p:cNvPr>
          <p:cNvSpPr/>
          <p:nvPr/>
        </p:nvSpPr>
        <p:spPr>
          <a:xfrm>
            <a:off x="1990725" y="3902075"/>
            <a:ext cx="115888" cy="138113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19" name="Овал 18">
            <a:hlinkClick r:id="rId14" action="ppaction://hlinksldjump"/>
          </p:cNvPr>
          <p:cNvSpPr/>
          <p:nvPr/>
        </p:nvSpPr>
        <p:spPr>
          <a:xfrm>
            <a:off x="2546350" y="4343400"/>
            <a:ext cx="144463" cy="15557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0" name="Овал 19">
            <a:hlinkClick r:id="rId15" action="ppaction://hlinksldjump"/>
          </p:cNvPr>
          <p:cNvSpPr/>
          <p:nvPr/>
        </p:nvSpPr>
        <p:spPr>
          <a:xfrm flipH="1">
            <a:off x="7566025" y="4189413"/>
            <a:ext cx="111125" cy="11588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Овал 20">
            <a:hlinkClick r:id="rId16" action="ppaction://hlinksldjump"/>
          </p:cNvPr>
          <p:cNvSpPr/>
          <p:nvPr/>
        </p:nvSpPr>
        <p:spPr>
          <a:xfrm>
            <a:off x="3525838" y="2689225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2" name="Овал 21">
            <a:hlinkClick r:id="rId17" action="ppaction://hlinksldjump"/>
          </p:cNvPr>
          <p:cNvSpPr/>
          <p:nvPr/>
        </p:nvSpPr>
        <p:spPr>
          <a:xfrm>
            <a:off x="3306763" y="3327400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3" name="Овал 22">
            <a:hlinkClick r:id="rId18" action="ppaction://hlinksldjump"/>
          </p:cNvPr>
          <p:cNvSpPr/>
          <p:nvPr/>
        </p:nvSpPr>
        <p:spPr>
          <a:xfrm>
            <a:off x="1943100" y="5413375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" name="Овал 13">
            <a:hlinkClick r:id="rId19" action="ppaction://hlinksldjump"/>
          </p:cNvPr>
          <p:cNvSpPr/>
          <p:nvPr/>
        </p:nvSpPr>
        <p:spPr>
          <a:xfrm>
            <a:off x="3768725" y="2205038"/>
            <a:ext cx="80963" cy="1079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4" name="Овал 23">
            <a:hlinkClick r:id="rId20" action="ppaction://hlinksldjump"/>
          </p:cNvPr>
          <p:cNvSpPr/>
          <p:nvPr/>
        </p:nvSpPr>
        <p:spPr>
          <a:xfrm>
            <a:off x="5764213" y="1060450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5" name="Овал 24">
            <a:hlinkClick r:id="rId21" action="ppaction://hlinksldjump"/>
          </p:cNvPr>
          <p:cNvSpPr/>
          <p:nvPr/>
        </p:nvSpPr>
        <p:spPr>
          <a:xfrm>
            <a:off x="4764088" y="2959100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6" name="Овал 25">
            <a:hlinkClick r:id="rId22" action="ppaction://hlinksldjump"/>
          </p:cNvPr>
          <p:cNvSpPr/>
          <p:nvPr/>
        </p:nvSpPr>
        <p:spPr>
          <a:xfrm>
            <a:off x="5027613" y="1716088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7" name="Овал 26">
            <a:hlinkClick r:id="rId23" action="ppaction://hlinksldjump"/>
          </p:cNvPr>
          <p:cNvSpPr/>
          <p:nvPr/>
        </p:nvSpPr>
        <p:spPr>
          <a:xfrm>
            <a:off x="6183313" y="1308100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28" name="Овал 27">
            <a:hlinkClick r:id="rId24" action="ppaction://hlinksldjump"/>
          </p:cNvPr>
          <p:cNvSpPr/>
          <p:nvPr/>
        </p:nvSpPr>
        <p:spPr>
          <a:xfrm>
            <a:off x="5859463" y="3896406"/>
            <a:ext cx="67469" cy="69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" name="Овал 28">
            <a:hlinkClick r:id="rId25" action="ppaction://hlinksldjump"/>
          </p:cNvPr>
          <p:cNvSpPr/>
          <p:nvPr/>
        </p:nvSpPr>
        <p:spPr>
          <a:xfrm>
            <a:off x="4403725" y="3659188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0" name="Овал 29">
            <a:hlinkClick r:id="rId26" action="ppaction://hlinksldjump"/>
          </p:cNvPr>
          <p:cNvSpPr/>
          <p:nvPr/>
        </p:nvSpPr>
        <p:spPr>
          <a:xfrm>
            <a:off x="5319713" y="4724400"/>
            <a:ext cx="119062" cy="14446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2" name="Овал 31">
            <a:hlinkClick r:id="rId27" action="ppaction://hlinksldjump"/>
          </p:cNvPr>
          <p:cNvSpPr/>
          <p:nvPr/>
        </p:nvSpPr>
        <p:spPr>
          <a:xfrm>
            <a:off x="2947988" y="5310188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3" name="Овал 32">
            <a:hlinkClick r:id="rId28" action="ppaction://hlinksldjump"/>
          </p:cNvPr>
          <p:cNvSpPr/>
          <p:nvPr/>
        </p:nvSpPr>
        <p:spPr>
          <a:xfrm>
            <a:off x="3940175" y="1697038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4" name="Овал 33">
            <a:hlinkClick r:id="rId29" action="ppaction://hlinksldjump"/>
          </p:cNvPr>
          <p:cNvSpPr/>
          <p:nvPr/>
        </p:nvSpPr>
        <p:spPr>
          <a:xfrm>
            <a:off x="4500563" y="5661025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5" name="Овал 34">
            <a:hlinkClick r:id="rId30" action="ppaction://hlinksldjump"/>
          </p:cNvPr>
          <p:cNvSpPr/>
          <p:nvPr/>
        </p:nvSpPr>
        <p:spPr>
          <a:xfrm>
            <a:off x="3306763" y="4384675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7" name="Овал 36">
            <a:hlinkClick r:id="rId31" action="ppaction://hlinksldjump"/>
          </p:cNvPr>
          <p:cNvSpPr/>
          <p:nvPr/>
        </p:nvSpPr>
        <p:spPr>
          <a:xfrm>
            <a:off x="5226050" y="1089025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8" name="Овал 37">
            <a:hlinkClick r:id="rId32" action="ppaction://hlinksldjump"/>
          </p:cNvPr>
          <p:cNvSpPr/>
          <p:nvPr/>
        </p:nvSpPr>
        <p:spPr>
          <a:xfrm>
            <a:off x="4204419" y="2598945"/>
            <a:ext cx="95250" cy="1143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40" name="Овал 13">
            <a:hlinkClick r:id="rId33" action="ppaction://hlinksldjump"/>
          </p:cNvPr>
          <p:cNvSpPr/>
          <p:nvPr/>
        </p:nvSpPr>
        <p:spPr>
          <a:xfrm>
            <a:off x="3783013" y="4343400"/>
            <a:ext cx="80962" cy="984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 useBgFill="1">
        <p:nvSpPr>
          <p:cNvPr id="41" name="Овал 40">
            <a:hlinkClick r:id="rId34" action="ppaction://hlinksldjump"/>
          </p:cNvPr>
          <p:cNvSpPr/>
          <p:nvPr/>
        </p:nvSpPr>
        <p:spPr>
          <a:xfrm flipH="1">
            <a:off x="6731000" y="1365250"/>
            <a:ext cx="109538" cy="1174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79" name="Picture 36">
            <a:hlinkClick r:id="rId35" action="ppaction://hlinksldjump"/>
          </p:cNvPr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5150" y="1811338"/>
            <a:ext cx="1428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0" name="Picture 37">
            <a:hlinkClick r:id="rId37" action="ppaction://hlinksldjump"/>
          </p:cNvPr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6713" y="2259013"/>
            <a:ext cx="138112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1" name="Picture 38">
            <a:hlinkClick r:id="rId39" action="ppaction://hlinksldjump"/>
          </p:cNvPr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825" y="3252788"/>
            <a:ext cx="1222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2" name="Picture 39">
            <a:hlinkClick r:id="rId41" action="ppaction://hlinksldjump"/>
          </p:cNvPr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3675" y="3714750"/>
            <a:ext cx="92075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3" name="Picture 40">
            <a:hlinkClick r:id="rId43" action="ppaction://hlinksldjump"/>
          </p:cNvPr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0338" y="4235450"/>
            <a:ext cx="158750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4" name="Picture 41">
            <a:hlinkClick r:id="rId45" action="ppaction://hlinksldjump"/>
          </p:cNvPr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0463" y="5589588"/>
            <a:ext cx="15240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5" name="Picture 42">
            <a:hlinkClick r:id="rId46" action="ppaction://hlinksldjump"/>
          </p:cNvPr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7800" y="5440363"/>
            <a:ext cx="122238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6" name="Picture 43">
            <a:hlinkClick r:id="rId48" action="ppaction://hlinksldjump"/>
          </p:cNvPr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2813" y="5226050"/>
            <a:ext cx="120650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7" name="Picture 43">
            <a:hlinkClick r:id="rId50" action="ppaction://hlinksldjump"/>
          </p:cNvPr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6288" y="3230563"/>
            <a:ext cx="120650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8" name="Picture 44">
            <a:hlinkClick r:id="rId52" action="ppaction://hlinksldjump"/>
          </p:cNvPr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3725" y="1614488"/>
            <a:ext cx="12223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9" name="Picture 45">
            <a:hlinkClick r:id="rId54" action="ppaction://hlinksldjump"/>
          </p:cNvPr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4500" y="4144963"/>
            <a:ext cx="122238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3">
            <a:hlinkClick r:id="rId55" action="ppaction://hlinksldjump"/>
          </p:cNvPr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12689"/>
            <a:ext cx="120650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0" name="Picture 46">
            <a:hlinkClick r:id="rId56" action="ppaction://hlinksldjump"/>
          </p:cNvPr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2382" y="4518954"/>
            <a:ext cx="133350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58" action="ppaction://hlinksldjump"/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2537" y="3157538"/>
            <a:ext cx="128587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Прямокутник 1"/>
          <p:cNvSpPr>
            <a:spLocks noChangeArrowheads="1"/>
          </p:cNvSpPr>
          <p:nvPr/>
        </p:nvSpPr>
        <p:spPr bwMode="auto">
          <a:xfrm>
            <a:off x="442913" y="333375"/>
            <a:ext cx="79930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Кам'янська</a:t>
            </a:r>
            <a:r>
              <a:rPr lang="uk-UA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Січ була заснована в 1709 запорозькими козаками після зруйнування Чортомлицької Січі</a:t>
            </a:r>
            <a:r>
              <a:rPr lang="en-US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російськими військами.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Розташовувалася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гирлі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річки</a:t>
            </a:r>
            <a:r>
              <a:rPr lang="en-US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Кам'янкана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правому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Дніпра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нині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село</a:t>
            </a:r>
            <a:r>
              <a:rPr lang="en-US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Республіканець</a:t>
            </a:r>
            <a:r>
              <a:rPr lang="en-US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Бериславського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району</a:t>
            </a:r>
            <a:r>
              <a:rPr lang="en-US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Херсонської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 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Відомо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Кам'янська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Січ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укріплена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валом і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ровом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1711 </a:t>
            </a:r>
            <a:r>
              <a:rPr lang="ru-RU" alt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наказом царя Петра І 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Кам'янська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Січ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знищена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alt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107" name="Прямокутник 2"/>
          <p:cNvSpPr>
            <a:spLocks noChangeArrowheads="1"/>
          </p:cNvSpPr>
          <p:nvPr/>
        </p:nvSpPr>
        <p:spPr bwMode="auto">
          <a:xfrm>
            <a:off x="473075" y="2565400"/>
            <a:ext cx="811688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>
                <a:solidFill>
                  <a:srgbClr val="800000"/>
                </a:solidFill>
              </a:rPr>
              <a:t>Сьогодні</a:t>
            </a:r>
            <a:r>
              <a:rPr lang="ru-RU" altLang="ru-RU" sz="2000" b="1" dirty="0">
                <a:solidFill>
                  <a:srgbClr val="800000"/>
                </a:solidFill>
              </a:rPr>
              <a:t> тут </a:t>
            </a:r>
            <a:r>
              <a:rPr lang="ru-RU" altLang="ru-RU" sz="2000" b="1" dirty="0" err="1">
                <a:solidFill>
                  <a:srgbClr val="800000"/>
                </a:solidFill>
              </a:rPr>
              <a:t>можна</a:t>
            </a:r>
            <a:r>
              <a:rPr lang="ru-RU" altLang="ru-RU" sz="2000" b="1" dirty="0">
                <a:solidFill>
                  <a:srgbClr val="800000"/>
                </a:solidFill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</a:rPr>
              <a:t>побачити</a:t>
            </a:r>
            <a:r>
              <a:rPr lang="ru-RU" altLang="ru-RU" sz="2000" b="1" dirty="0">
                <a:solidFill>
                  <a:srgbClr val="800000"/>
                </a:solidFill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</a:rPr>
              <a:t>кам'яний</a:t>
            </a:r>
            <a:r>
              <a:rPr lang="ru-RU" altLang="ru-RU" sz="2000" b="1" dirty="0">
                <a:solidFill>
                  <a:srgbClr val="800000"/>
                </a:solidFill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</a:rPr>
              <a:t>хрест</a:t>
            </a:r>
            <a:r>
              <a:rPr lang="ru-RU" altLang="ru-RU" sz="2000" b="1" dirty="0">
                <a:solidFill>
                  <a:srgbClr val="800000"/>
                </a:solidFill>
              </a:rPr>
              <a:t> над </a:t>
            </a:r>
            <a:r>
              <a:rPr lang="ru-RU" altLang="ru-RU" sz="2000" b="1" dirty="0" err="1">
                <a:solidFill>
                  <a:srgbClr val="800000"/>
                </a:solidFill>
              </a:rPr>
              <a:t>похованням</a:t>
            </a:r>
            <a:r>
              <a:rPr lang="ru-RU" altLang="ru-RU" sz="2000" b="1" dirty="0">
                <a:solidFill>
                  <a:srgbClr val="800000"/>
                </a:solidFill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</a:rPr>
              <a:t>кошового</a:t>
            </a:r>
            <a:r>
              <a:rPr lang="ru-RU" altLang="ru-RU" sz="2000" b="1" dirty="0">
                <a:solidFill>
                  <a:srgbClr val="800000"/>
                </a:solidFill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</a:rPr>
              <a:t>отамана</a:t>
            </a:r>
            <a:r>
              <a:rPr lang="ru-RU" altLang="ru-RU" sz="2000" b="1" dirty="0">
                <a:solidFill>
                  <a:srgbClr val="800000"/>
                </a:solidFill>
              </a:rPr>
              <a:t> Костя </a:t>
            </a:r>
            <a:r>
              <a:rPr lang="ru-RU" altLang="ru-RU" sz="2000" b="1" dirty="0" err="1">
                <a:solidFill>
                  <a:srgbClr val="800000"/>
                </a:solidFill>
              </a:rPr>
              <a:t>Гордієнка</a:t>
            </a:r>
            <a:r>
              <a:rPr lang="ru-RU" altLang="ru-RU" sz="2000" b="1" dirty="0">
                <a:solidFill>
                  <a:srgbClr val="800000"/>
                </a:solidFill>
              </a:rPr>
              <a:t>, соратника </a:t>
            </a:r>
            <a:r>
              <a:rPr lang="ru-RU" altLang="ru-RU" sz="2000" b="1" dirty="0" err="1">
                <a:solidFill>
                  <a:srgbClr val="800000"/>
                </a:solidFill>
              </a:rPr>
              <a:t>гетьманів</a:t>
            </a:r>
            <a:r>
              <a:rPr lang="ru-RU" altLang="ru-RU" sz="2000" b="1" dirty="0">
                <a:solidFill>
                  <a:srgbClr val="800000"/>
                </a:solidFill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</a:rPr>
              <a:t>Івана</a:t>
            </a:r>
            <a:r>
              <a:rPr lang="ru-RU" altLang="ru-RU" sz="2000" b="1" dirty="0">
                <a:solidFill>
                  <a:srgbClr val="800000"/>
                </a:solidFill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</a:rPr>
              <a:t>Мазепи</a:t>
            </a:r>
            <a:r>
              <a:rPr lang="ru-RU" altLang="ru-RU" sz="2000" b="1" dirty="0">
                <a:solidFill>
                  <a:srgbClr val="800000"/>
                </a:solidFill>
              </a:rPr>
              <a:t> та </a:t>
            </a:r>
            <a:r>
              <a:rPr lang="ru-RU" altLang="ru-RU" sz="2000" b="1" dirty="0" err="1">
                <a:solidFill>
                  <a:srgbClr val="800000"/>
                </a:solidFill>
              </a:rPr>
              <a:t>Пилипа</a:t>
            </a:r>
            <a:r>
              <a:rPr lang="ru-RU" altLang="ru-RU" sz="2000" b="1" dirty="0">
                <a:solidFill>
                  <a:srgbClr val="800000"/>
                </a:solidFill>
              </a:rPr>
              <a:t> Орлика (1733 р.)</a:t>
            </a:r>
            <a:endParaRPr lang="uk-UA" altLang="ru-RU" sz="2000" b="1" dirty="0">
              <a:solidFill>
                <a:srgbClr val="800000"/>
              </a:solidFill>
            </a:endParaRPr>
          </a:p>
        </p:txBody>
      </p:sp>
      <p:sp>
        <p:nvSpPr>
          <p:cNvPr id="4" name="Стрілка вліво 3">
            <a:hlinkClick r:id="rId2" action="ppaction://hlinksldjump"/>
          </p:cNvPr>
          <p:cNvSpPr/>
          <p:nvPr/>
        </p:nvSpPr>
        <p:spPr>
          <a:xfrm>
            <a:off x="8101013" y="6021388"/>
            <a:ext cx="488950" cy="385762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Прямокутник 1"/>
          <p:cNvSpPr>
            <a:spLocks noChangeArrowheads="1"/>
          </p:cNvSpPr>
          <p:nvPr/>
        </p:nvSpPr>
        <p:spPr bwMode="auto">
          <a:xfrm>
            <a:off x="2555875" y="2152650"/>
            <a:ext cx="4572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ru-RU" altLang="ru-RU" sz="2800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2800" b="1" dirty="0">
                <a:solidFill>
                  <a:srgbClr val="800000"/>
                </a:solidFill>
                <a:latin typeface="Times New Roman" pitchFamily="18" charset="0"/>
              </a:rPr>
              <a:t>лава-на-лаву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ru-RU" altLang="ru-RU" sz="28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itchFamily="18" charset="0"/>
              </a:rPr>
              <a:t>стрибання</a:t>
            </a:r>
            <a:r>
              <a:rPr lang="ru-RU" altLang="ru-RU" sz="2800" b="1" dirty="0">
                <a:solidFill>
                  <a:srgbClr val="800000"/>
                </a:solidFill>
                <a:latin typeface="Times New Roman" pitchFamily="18" charset="0"/>
              </a:rPr>
              <a:t> у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itchFamily="18" charset="0"/>
              </a:rPr>
              <a:t>мішку</a:t>
            </a:r>
            <a:endParaRPr lang="ru-RU" altLang="ru-RU" sz="2800" b="1" dirty="0">
              <a:solidFill>
                <a:srgbClr val="80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ru-RU" altLang="ru-RU" sz="28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itchFamily="18" charset="0"/>
              </a:rPr>
              <a:t>кулачні</a:t>
            </a:r>
            <a:r>
              <a:rPr lang="ru-RU" altLang="ru-RU" sz="2800" b="1" dirty="0">
                <a:solidFill>
                  <a:srgbClr val="800000"/>
                </a:solidFill>
                <a:latin typeface="Times New Roman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itchFamily="18" charset="0"/>
              </a:rPr>
              <a:t>бої</a:t>
            </a:r>
            <a:endParaRPr lang="uk-UA" altLang="ru-RU" sz="2800" b="1" dirty="0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48131" name="Прямокутник 1"/>
          <p:cNvSpPr>
            <a:spLocks noChangeArrowheads="1"/>
          </p:cNvSpPr>
          <p:nvPr/>
        </p:nvSpPr>
        <p:spPr bwMode="auto">
          <a:xfrm>
            <a:off x="476250" y="628650"/>
            <a:ext cx="78803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які з перелічених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змагань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козацькими</a:t>
            </a:r>
            <a:r>
              <a:rPr lang="ru-RU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розвагами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uk-UA" alt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Стрілка вліво 2">
            <a:hlinkClick r:id="rId2" action="ppaction://hlinksldjump"/>
          </p:cNvPr>
          <p:cNvSpPr/>
          <p:nvPr/>
        </p:nvSpPr>
        <p:spPr>
          <a:xfrm>
            <a:off x="8532813" y="6316663"/>
            <a:ext cx="344487" cy="341312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49156" name="AutoShape 8" descr="9k="/>
          <p:cNvSpPr>
            <a:spLocks noChangeAspect="1" noChangeArrowheads="1"/>
          </p:cNvSpPr>
          <p:nvPr/>
        </p:nvSpPr>
        <p:spPr bwMode="auto">
          <a:xfrm>
            <a:off x="2381250" y="1966913"/>
            <a:ext cx="43815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9157" name="AutoShape 10" descr="9k="/>
          <p:cNvSpPr>
            <a:spLocks noChangeAspect="1" noChangeArrowheads="1"/>
          </p:cNvSpPr>
          <p:nvPr/>
        </p:nvSpPr>
        <p:spPr bwMode="auto">
          <a:xfrm>
            <a:off x="2381250" y="1966913"/>
            <a:ext cx="43815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9158" name="AutoShape 12" descr="9k="/>
          <p:cNvSpPr>
            <a:spLocks noChangeAspect="1" noChangeArrowheads="1"/>
          </p:cNvSpPr>
          <p:nvPr/>
        </p:nvSpPr>
        <p:spPr bwMode="auto">
          <a:xfrm>
            <a:off x="2381250" y="1966913"/>
            <a:ext cx="438150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46087" name="Picture 14" descr="5709text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04496" y="606884"/>
            <a:ext cx="4075658" cy="2720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46088" name="Picture 18" descr="http://www.garden-sport.ru/wp-content/uploads/2011/05/191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765534" y="648004"/>
            <a:ext cx="3797300" cy="25320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46089" name="Picture 20" descr="lava_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2220360" y="3671920"/>
            <a:ext cx="4319587" cy="28114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Прямокутник 1"/>
          <p:cNvSpPr>
            <a:spLocks noChangeArrowheads="1"/>
          </p:cNvSpPr>
          <p:nvPr/>
        </p:nvSpPr>
        <p:spPr bwMode="auto">
          <a:xfrm>
            <a:off x="492125" y="404813"/>
            <a:ext cx="77771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Якого відомого козака, зображеного на багатьох картинах, згадав у своїй книзі «Козацькому роду нема </a:t>
            </a:r>
            <a:r>
              <a:rPr lang="uk-UA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переводу» </a:t>
            </a:r>
            <a:r>
              <a:rPr lang="uk-UA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сучасний український письменник Олесь Ільченко? </a:t>
            </a:r>
          </a:p>
        </p:txBody>
      </p:sp>
      <p:pic>
        <p:nvPicPr>
          <p:cNvPr id="25605" name="Picture 5" descr="http://old.grani-t.com.ua/Graphics/NewsPhotos/973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588233" y="2541623"/>
            <a:ext cx="2937480" cy="37991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25607" name="Picture 7" descr="http://upload.wikimedia.org/wikipedia/commons/thumb/f/f2/Cossack_Mamay_1st_half_of_19th_c_(4).jpg/250px-Cossack_Mamay_1st_half_of_19th_c_(4)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216336" y="3068960"/>
            <a:ext cx="3196617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Стрілка вліво 2">
            <a:hlinkClick r:id="rId4" action="ppaction://hlinksldjump"/>
          </p:cNvPr>
          <p:cNvSpPr/>
          <p:nvPr/>
        </p:nvSpPr>
        <p:spPr>
          <a:xfrm>
            <a:off x="8269288" y="6088063"/>
            <a:ext cx="488950" cy="460375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Прямокутник 1"/>
          <p:cNvSpPr>
            <a:spLocks noChangeArrowheads="1"/>
          </p:cNvSpPr>
          <p:nvPr/>
        </p:nvSpPr>
        <p:spPr bwMode="auto">
          <a:xfrm>
            <a:off x="250825" y="119063"/>
            <a:ext cx="82629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 Мамай —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ідеалізований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козака-мандрівника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воїна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мудреця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казкаря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характерника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одній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особі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altLang="ru-RU" sz="2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ілка вліво 2">
            <a:hlinkClick r:id="rId2" action="ppaction://hlinksldjump"/>
          </p:cNvPr>
          <p:cNvSpPr/>
          <p:nvPr/>
        </p:nvSpPr>
        <p:spPr>
          <a:xfrm>
            <a:off x="8269288" y="6088063"/>
            <a:ext cx="488950" cy="460375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99330" name="Picture 2" descr="http://cs4438.vkontakte.ru/u102823274/127810369/x_31bcc9e0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907704" y="2060848"/>
            <a:ext cx="5184576" cy="37415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Прямокутник 1"/>
          <p:cNvSpPr>
            <a:spLocks noChangeArrowheads="1"/>
          </p:cNvSpPr>
          <p:nvPr/>
        </p:nvSpPr>
        <p:spPr bwMode="auto">
          <a:xfrm>
            <a:off x="487363" y="333375"/>
            <a:ext cx="78819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solidFill>
                  <a:srgbClr val="C00000"/>
                </a:solidFill>
              </a:rPr>
              <a:t>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itchFamily="18" charset="0"/>
              </a:rPr>
              <a:t>Назвіть предмет, який зображено на гербі </a:t>
            </a:r>
            <a:r>
              <a:rPr lang="uk-UA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Берислава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 Він є символом козацької перемоги у 1695 році при штурмі фортеці </a:t>
            </a:r>
            <a:r>
              <a:rPr lang="uk-UA" altLang="ru-RU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Кизикермен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6629" name="Picture 5" descr="http://khregion.ru/uploadfiles/Photo/bgerb.gif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691680" y="2204864"/>
            <a:ext cx="5760640" cy="32917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Прямокутник 1"/>
          <p:cNvSpPr>
            <a:spLocks noChangeArrowheads="1"/>
          </p:cNvSpPr>
          <p:nvPr/>
        </p:nvSpPr>
        <p:spPr bwMode="auto">
          <a:xfrm>
            <a:off x="395288" y="404813"/>
            <a:ext cx="83534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ході битви козаків проти турків усі отримані військові трофеї було зібрано та з них вилито дзвін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Стрілка вліво 2">
            <a:hlinkClick r:id="rId2" action="ppaction://hlinksldjump"/>
          </p:cNvPr>
          <p:cNvSpPr/>
          <p:nvPr/>
        </p:nvSpPr>
        <p:spPr>
          <a:xfrm>
            <a:off x="7150100" y="6092825"/>
            <a:ext cx="488950" cy="412750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53252" name="Picture 2" descr="http://publicdomainvectors.org/photos/johnny_automatic_old_bel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45472">
            <a:off x="3851275" y="1814513"/>
            <a:ext cx="3611563" cy="398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Прямокутник 1"/>
          <p:cNvSpPr>
            <a:spLocks noChangeArrowheads="1"/>
          </p:cNvSpPr>
          <p:nvPr/>
        </p:nvSpPr>
        <p:spPr bwMode="auto">
          <a:xfrm>
            <a:off x="683568" y="116632"/>
            <a:ext cx="79930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Розшифруйте сучасну назву населеного пункту Херсонщини, з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аснован</a:t>
            </a:r>
            <a:r>
              <a:rPr lang="uk-UA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ого</a:t>
            </a:r>
            <a:r>
              <a:rPr lang="uk-UA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у 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1492 </a:t>
            </a:r>
            <a:r>
              <a:rPr lang="ru-RU" altLang="ru-RU" sz="20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кримським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хано</a:t>
            </a:r>
            <a:r>
              <a:rPr lang="uk-UA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фортеця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0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Іслам-Кермен</a:t>
            </a:r>
            <a:r>
              <a:rPr lang="uk-UA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uk-UA" altLang="ru-RU" sz="20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Співставте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цифри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літерами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клавіатурі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отримайте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ru-RU" altLang="ru-RU" sz="20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uk-UA" altLang="ru-RU" sz="20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Прямокутник 2"/>
          <p:cNvSpPr>
            <a:spLocks noChangeArrowheads="1"/>
          </p:cNvSpPr>
          <p:nvPr/>
        </p:nvSpPr>
        <p:spPr bwMode="auto">
          <a:xfrm>
            <a:off x="3500438" y="1712913"/>
            <a:ext cx="27511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800" b="1" i="1">
                <a:solidFill>
                  <a:srgbClr val="C00000"/>
                </a:solidFill>
              </a:rPr>
              <a:t>427-52-42</a:t>
            </a:r>
          </a:p>
        </p:txBody>
      </p:sp>
      <p:pic>
        <p:nvPicPr>
          <p:cNvPr id="54276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9238" y="2420938"/>
            <a:ext cx="4248150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ілка вліво 4">
            <a:hlinkClick r:id="rId2" action="ppaction://hlinksldjump"/>
          </p:cNvPr>
          <p:cNvSpPr/>
          <p:nvPr/>
        </p:nvSpPr>
        <p:spPr>
          <a:xfrm>
            <a:off x="8293100" y="6113463"/>
            <a:ext cx="455613" cy="444500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55299" name="Picture 2" descr="Реконструкция Казы-Кермен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54" t="2032" r="1463" b="10365"/>
          <a:stretch>
            <a:fillRect/>
          </a:stretch>
        </p:blipFill>
        <p:spPr bwMode="auto">
          <a:xfrm>
            <a:off x="1692275" y="3068638"/>
            <a:ext cx="6048375" cy="361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Прямокутник 2"/>
          <p:cNvSpPr>
            <a:spLocks noChangeArrowheads="1"/>
          </p:cNvSpPr>
          <p:nvPr/>
        </p:nvSpPr>
        <p:spPr bwMode="auto">
          <a:xfrm>
            <a:off x="3402013" y="1773238"/>
            <a:ext cx="26289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800" b="1" i="1">
                <a:solidFill>
                  <a:srgbClr val="C00000"/>
                </a:solidFill>
              </a:rPr>
              <a:t>Каховка</a:t>
            </a:r>
          </a:p>
        </p:txBody>
      </p:sp>
      <p:pic>
        <p:nvPicPr>
          <p:cNvPr id="64518" name="Picture 4" descr="Колокол на месте крепости Казы-Керме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40" t="16479" r="22531"/>
          <a:stretch>
            <a:fillRect/>
          </a:stretch>
        </p:blipFill>
        <p:spPr bwMode="auto">
          <a:xfrm>
            <a:off x="206130" y="1156691"/>
            <a:ext cx="2971099" cy="28800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Прямокутник 1"/>
          <p:cNvSpPr>
            <a:spLocks noChangeArrowheads="1"/>
          </p:cNvSpPr>
          <p:nvPr/>
        </p:nvSpPr>
        <p:spPr bwMode="auto">
          <a:xfrm>
            <a:off x="1547813" y="338138"/>
            <a:ext cx="6910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Фортеця була зруйнована Мазепою в 1695 році.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Прямокутник 1"/>
          <p:cNvSpPr>
            <a:spLocks noChangeArrowheads="1"/>
          </p:cNvSpPr>
          <p:nvPr/>
        </p:nvSpPr>
        <p:spPr bwMode="auto">
          <a:xfrm>
            <a:off x="825500" y="404813"/>
            <a:ext cx="7704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Копію якого найвідомішого козацького та першого в світі демократичного документу ви бачите на екрані? Чий підпис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стоїть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ньому?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/>
          </a:blip>
          <a:srcRect t="50000"/>
          <a:stretch/>
        </p:blipFill>
        <p:spPr>
          <a:xfrm>
            <a:off x="880833" y="2204864"/>
            <a:ext cx="7219559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кутник 2"/>
          <p:cNvSpPr>
            <a:spLocks noChangeArrowheads="1"/>
          </p:cNvSpPr>
          <p:nvPr/>
        </p:nvSpPr>
        <p:spPr bwMode="auto">
          <a:xfrm>
            <a:off x="1908175" y="188913"/>
            <a:ext cx="5805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Закінчи козацьке прислів</a:t>
            </a:r>
            <a:r>
              <a:rPr lang="en-US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uk-UA" altLang="ru-RU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Прямокутник 2"/>
          <p:cNvSpPr>
            <a:spLocks noChangeArrowheads="1"/>
          </p:cNvSpPr>
          <p:nvPr/>
        </p:nvSpPr>
        <p:spPr bwMode="auto">
          <a:xfrm>
            <a:off x="3276600" y="1277938"/>
            <a:ext cx="4824413" cy="39703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uk-UA" altLang="ru-RU" sz="2800" b="1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Tx/>
              <a:buChar char="-"/>
              <a:defRPr/>
            </a:pP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коня не</a:t>
            </a:r>
            <a:r>
              <a:rPr lang="en-US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й…</a:t>
            </a:r>
            <a:r>
              <a:rPr lang="en-US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ru-RU" sz="2800" b="1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Tx/>
              <a:buChar char="-"/>
              <a:defRPr/>
            </a:pP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не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можна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перескочити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треба ….</a:t>
            </a:r>
          </a:p>
          <a:p>
            <a:pPr marL="342900" indent="-342900" eaLnBrk="1" hangingPunct="1">
              <a:buFontTx/>
              <a:buChar char="-"/>
              <a:defRPr/>
            </a:pPr>
            <a:r>
              <a:rPr lang="uk-UA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на …</a:t>
            </a:r>
          </a:p>
          <a:p>
            <a:pPr marL="342900" indent="-342900" eaLnBrk="1" hangingPunct="1">
              <a:buFontTx/>
              <a:buChar char="-"/>
              <a:defRPr/>
            </a:pPr>
            <a:r>
              <a:rPr lang="uk-UA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Пугу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Пугу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- Козак з </a:t>
            </a:r>
          </a:p>
          <a:p>
            <a:pPr marL="342900" indent="-342900" eaLnBrk="1" hangingPunct="1">
              <a:buFontTx/>
              <a:buChar char="-"/>
              <a:defRPr/>
            </a:pPr>
            <a:r>
              <a:rPr lang="uk-UA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козакові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треба: степу, </a:t>
            </a:r>
            <a:r>
              <a:rPr lang="ru-RU" alt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хліба</a:t>
            </a:r>
            <a:r>
              <a:rPr lang="ru-RU" alt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 …</a:t>
            </a:r>
            <a:endParaRPr lang="uk-UA" altLang="ru-RU" sz="2800" b="1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119813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953250" y="1685925"/>
            <a:ext cx="1271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козака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08588" y="2565400"/>
            <a:ext cx="17383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перелізти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43438" y="3429000"/>
            <a:ext cx="852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волі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258050" y="3841750"/>
            <a:ext cx="909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лугу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18250" y="4705350"/>
            <a:ext cx="909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uk-UA" altLang="ru-RU" sz="28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неба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ілка вліво 5">
            <a:hlinkClick r:id="rId2" action="ppaction://hlinksldjump"/>
          </p:cNvPr>
          <p:cNvSpPr/>
          <p:nvPr/>
        </p:nvSpPr>
        <p:spPr>
          <a:xfrm>
            <a:off x="8374063" y="6165850"/>
            <a:ext cx="488950" cy="485775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57347" name="Picture 2" descr="http://static.liga.net/IMAGES/orlyk_s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538" y="620713"/>
            <a:ext cx="31686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4" descr="http://i.arts.in.ua/i/14879/f_illyustraciya-getman-pilip-orlik_shtanko_aleksey_13752901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6672"/>
            <a:ext cx="3959225" cy="5478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337024" y="2060848"/>
            <a:ext cx="65527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менше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знав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українську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мову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вільною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неодруженою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людиною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сповідував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православну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віру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особистості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843808" y="321333"/>
            <a:ext cx="473001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Обери правильне твердження. </a:t>
            </a:r>
          </a:p>
          <a:p>
            <a:pPr algn="ctr"/>
            <a:endParaRPr lang="ru-RU" sz="2400" b="1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козаки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брали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того,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.tyzhden.ua/content/v1/img/content/i19/1933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11" b="99589" l="4400" r="94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1835696" cy="357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8060" y="6165304"/>
            <a:ext cx="512763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117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Прямокутник 1"/>
          <p:cNvSpPr>
            <a:spLocks noChangeArrowheads="1"/>
          </p:cNvSpPr>
          <p:nvPr/>
        </p:nvSpPr>
        <p:spPr bwMode="auto">
          <a:xfrm>
            <a:off x="3348037" y="3573463"/>
            <a:ext cx="5284787" cy="273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 якими подіями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пов’язане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заснування Січей у нашому краї?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зруйнування Чортомлицької Січі за наказом Петра </a:t>
            </a:r>
            <a:r>
              <a:rPr lang="en-US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uk-UA" altLang="ru-RU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родючість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херсонських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земель</a:t>
            </a:r>
          </a:p>
          <a:p>
            <a:pPr eaLnBrk="1" hangingPunct="1">
              <a:spcBef>
                <a:spcPct val="0"/>
              </a:spcBef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повені</a:t>
            </a:r>
            <a:r>
              <a:rPr lang="uk-UA" alt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Стрілка вліво 2">
            <a:hlinkClick r:id="rId2" action="ppaction://hlinksldjump"/>
          </p:cNvPr>
          <p:cNvSpPr/>
          <p:nvPr/>
        </p:nvSpPr>
        <p:spPr>
          <a:xfrm>
            <a:off x="8388350" y="6237288"/>
            <a:ext cx="488950" cy="484187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58372" name="Picture 7" descr="khers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202" y="188640"/>
            <a:ext cx="7505700" cy="3073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7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7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7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Прямокутник 1"/>
          <p:cNvSpPr>
            <a:spLocks noChangeArrowheads="1"/>
          </p:cNvSpPr>
          <p:nvPr/>
        </p:nvSpPr>
        <p:spPr bwMode="auto">
          <a:xfrm>
            <a:off x="395288" y="250825"/>
            <a:ext cx="85328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</a:rPr>
              <a:t>Розшифруйте сучасну назву населеного пункту Херсонщини,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який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</a:rPr>
              <a:t>раніше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itchFamily="18" charset="0"/>
              </a:rPr>
              <a:t>називався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</a:rPr>
              <a:t>Олешки? </a:t>
            </a:r>
          </a:p>
        </p:txBody>
      </p:sp>
      <p:sp>
        <p:nvSpPr>
          <p:cNvPr id="59395" name="Прямокутник 2"/>
          <p:cNvSpPr>
            <a:spLocks noChangeArrowheads="1"/>
          </p:cNvSpPr>
          <p:nvPr/>
        </p:nvSpPr>
        <p:spPr bwMode="auto">
          <a:xfrm>
            <a:off x="3044825" y="1341438"/>
            <a:ext cx="32337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000" b="1" i="1">
                <a:solidFill>
                  <a:srgbClr val="C00000"/>
                </a:solidFill>
                <a:latin typeface="Times New Roman" pitchFamily="18" charset="0"/>
              </a:rPr>
              <a:t>796-65-45-69</a:t>
            </a:r>
            <a:r>
              <a:rPr lang="uk-UA" altLang="ru-RU" sz="4000" b="1">
                <a:solidFill>
                  <a:srgbClr val="C00000"/>
                </a:solidFill>
                <a:latin typeface="Times New Roman" pitchFamily="18" charset="0"/>
              </a:rPr>
              <a:t>4</a:t>
            </a:r>
          </a:p>
        </p:txBody>
      </p:sp>
      <p:pic>
        <p:nvPicPr>
          <p:cNvPr id="59396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8075" y="2178050"/>
            <a:ext cx="4567238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Прямокутник 1"/>
          <p:cNvSpPr>
            <a:spLocks noChangeArrowheads="1"/>
          </p:cNvSpPr>
          <p:nvPr/>
        </p:nvSpPr>
        <p:spPr bwMode="auto">
          <a:xfrm>
            <a:off x="920750" y="404813"/>
            <a:ext cx="7632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землі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надані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козакам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турецьким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ханом </a:t>
            </a:r>
            <a:endParaRPr lang="ru-RU" altLang="ru-RU" sz="2400" b="1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прохання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кошового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отамана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Костя </a:t>
            </a:r>
            <a:r>
              <a:rPr lang="ru-RU" alt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Гордієнка</a:t>
            </a:r>
            <a:r>
              <a:rPr lang="ru-RU" alt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ілка вліво 4">
            <a:hlinkClick r:id="rId2" action="ppaction://hlinksldjump"/>
          </p:cNvPr>
          <p:cNvSpPr/>
          <p:nvPr/>
        </p:nvSpPr>
        <p:spPr>
          <a:xfrm>
            <a:off x="7956550" y="6165850"/>
            <a:ext cx="403225" cy="484188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72706" name="Picture 2" descr="http://www.shukach.com/sites/default/files/imagecache/node-gallery-display/post_images/14/p1240670-39130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t="5367" b="11575"/>
          <a:stretch/>
        </p:blipFill>
        <p:spPr bwMode="auto">
          <a:xfrm>
            <a:off x="2647182" y="1772816"/>
            <a:ext cx="6151908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Прямокутник 1"/>
          <p:cNvSpPr>
            <a:spLocks noChangeArrowheads="1"/>
          </p:cNvSpPr>
          <p:nvPr/>
        </p:nvSpPr>
        <p:spPr bwMode="auto">
          <a:xfrm>
            <a:off x="611560" y="836712"/>
            <a:ext cx="8135938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Виникнення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поселення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плавнях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Дніпра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місці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Голої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Пристані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дослідники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відносять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1709 року, коли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запорожці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Олешківської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Січі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облаштували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тут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перевіз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пустельну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місцевість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отримав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8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назву</a:t>
            </a:r>
            <a:r>
              <a:rPr lang="ru-RU" altLang="ru-RU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... </a:t>
            </a:r>
            <a:endParaRPr lang="uk-UA" altLang="ru-RU" sz="2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Прямокутник 1"/>
          <p:cNvSpPr>
            <a:spLocks noChangeArrowheads="1"/>
          </p:cNvSpPr>
          <p:nvPr/>
        </p:nvSpPr>
        <p:spPr bwMode="auto">
          <a:xfrm>
            <a:off x="2192610" y="404812"/>
            <a:ext cx="457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Голий</a:t>
            </a:r>
            <a:endParaRPr lang="uk-UA" altLang="ru-RU" sz="4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ілка вліво 2">
            <a:hlinkClick r:id="rId2" action="ppaction://hlinksldjump"/>
          </p:cNvPr>
          <p:cNvSpPr/>
          <p:nvPr/>
        </p:nvSpPr>
        <p:spPr>
          <a:xfrm>
            <a:off x="8676456" y="6309320"/>
            <a:ext cx="380232" cy="364530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71685" name="Picture 2" descr="http://www.shukach.com/sites/default/files/imagecache/node-gallery-display/post_images/55/_dsc6631-512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4860" y="1556792"/>
            <a:ext cx="6667500" cy="4448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Прямокутник 1"/>
          <p:cNvSpPr>
            <a:spLocks noChangeArrowheads="1"/>
          </p:cNvSpPr>
          <p:nvPr/>
        </p:nvSpPr>
        <p:spPr bwMode="auto">
          <a:xfrm>
            <a:off x="395536" y="260648"/>
            <a:ext cx="81375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Розшифруйте сучасну назву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населеного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пункту Херсонщини,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раніше </a:t>
            </a:r>
            <a:r>
              <a:rPr lang="uk-UA" alt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мав </a:t>
            </a:r>
            <a:r>
              <a:rPr lang="uk-UA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назву </a:t>
            </a:r>
            <a:r>
              <a:rPr lang="uk-UA" altLang="ru-RU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Кизикермен</a:t>
            </a:r>
            <a:r>
              <a:rPr lang="ru-RU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altLang="ru-RU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1" name="Прямокутник 2"/>
          <p:cNvSpPr>
            <a:spLocks noChangeArrowheads="1"/>
          </p:cNvSpPr>
          <p:nvPr/>
        </p:nvSpPr>
        <p:spPr bwMode="auto">
          <a:xfrm>
            <a:off x="3059113" y="1938338"/>
            <a:ext cx="25765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4000" b="1" i="1">
                <a:solidFill>
                  <a:srgbClr val="C00000"/>
                </a:solidFill>
              </a:rPr>
              <a:t>236-464-22</a:t>
            </a:r>
          </a:p>
        </p:txBody>
      </p:sp>
      <p:pic>
        <p:nvPicPr>
          <p:cNvPr id="63492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852738"/>
            <a:ext cx="3636962" cy="363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Прямокутник 1"/>
          <p:cNvSpPr>
            <a:spLocks noChangeArrowheads="1"/>
          </p:cNvSpPr>
          <p:nvPr/>
        </p:nvSpPr>
        <p:spPr bwMode="auto">
          <a:xfrm>
            <a:off x="395288" y="476250"/>
            <a:ext cx="865187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кінці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ст. </a:t>
            </a:r>
            <a:r>
              <a:rPr lang="ru-RU" alt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ця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місцевість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 захоплена 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турками,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збудували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тут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фортецю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Кизикермен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оборони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Криму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Туреччини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запорозьких</a:t>
            </a:r>
            <a:r>
              <a:rPr lang="ru-RU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козаків</a:t>
            </a:r>
            <a:r>
              <a:rPr lang="uk-UA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uk-UA" altLang="ru-RU" sz="2000" b="1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1695 р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фортецю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здобули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козацькі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полки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гетьмана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Івана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Мазепи</a:t>
            </a:r>
            <a:r>
              <a:rPr lang="ru-RU" altLang="ru-RU" sz="2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altLang="ru-RU" sz="20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ілка вліво 4">
            <a:hlinkClick r:id="rId2" action="ppaction://hlinksldjump"/>
          </p:cNvPr>
          <p:cNvSpPr/>
          <p:nvPr/>
        </p:nvSpPr>
        <p:spPr>
          <a:xfrm>
            <a:off x="8524756" y="6309320"/>
            <a:ext cx="381000" cy="431800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73733" name="Picture 9" descr="http://www.ljplus.ru/img3/d/i/dip_c/Berislav_S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6163" y="2197100"/>
            <a:ext cx="64770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23850" y="38100"/>
            <a:ext cx="8583613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якому острові була заснована перша Січ в Україні?</a:t>
            </a:r>
          </a:p>
          <a:p>
            <a:pPr algn="ctr" eaLnBrk="1" hangingPunct="1">
              <a:defRPr/>
            </a:pPr>
            <a:endParaRPr lang="uk-UA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Джарилгач</a:t>
            </a:r>
            <a:r>
              <a:rPr lang="en-US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Хортиця</a:t>
            </a:r>
            <a:r>
              <a:rPr lang="ru-RU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Карантинн</a:t>
            </a:r>
            <a:r>
              <a:rPr lang="uk-UA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endParaRPr lang="uk-UA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0418" name="Picture 2" descr="http://more.ks.ua/images/gallery/big/73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5775592" y="2609179"/>
            <a:ext cx="3131840" cy="2348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60420" name="Picture 4" descr="http://stat17.privet.ru/lr/09343bcd47365b1ac67b7427a76727c3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51520" y="2573925"/>
            <a:ext cx="3412530" cy="25593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60422" name="Picture 6" descr="http://mw2.google.com/mw-panoramio/photos/medium/26092686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771800" y="4149080"/>
            <a:ext cx="3271370" cy="2453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3" name="Стрілка вліво 2">
            <a:hlinkClick r:id="rId5" action="ppaction://hlinksldjump"/>
          </p:cNvPr>
          <p:cNvSpPr/>
          <p:nvPr/>
        </p:nvSpPr>
        <p:spPr>
          <a:xfrm>
            <a:off x="8323263" y="5873750"/>
            <a:ext cx="490537" cy="546100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кутник 2"/>
          <p:cNvSpPr>
            <a:spLocks noChangeArrowheads="1"/>
          </p:cNvSpPr>
          <p:nvPr/>
        </p:nvSpPr>
        <p:spPr bwMode="auto">
          <a:xfrm>
            <a:off x="842963" y="1844675"/>
            <a:ext cx="76549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2000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"...Четверо старих виробляли досить дрібно своїми ногами, кидалися, як вихор, вбік, мало не на голову музикам, і, раптом, присівши, неслися навприсядки й били круто і міцно своїми срібними підковами твердо вбиту землю. Та один жвавіше від усіх вигукував і летів слідом за іншими .... і це не можна було бачити без внутрішнього зворушення…»</a:t>
            </a:r>
          </a:p>
        </p:txBody>
      </p:sp>
      <p:sp>
        <p:nvSpPr>
          <p:cNvPr id="8195" name="Прямокутник 1"/>
          <p:cNvSpPr>
            <a:spLocks noChangeArrowheads="1"/>
          </p:cNvSpPr>
          <p:nvPr/>
        </p:nvSpPr>
        <p:spPr bwMode="auto">
          <a:xfrm>
            <a:off x="842963" y="549275"/>
            <a:ext cx="74009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uk-UA" altLang="ru-RU" sz="18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гадаєте, </a:t>
            </a:r>
            <a:r>
              <a:rPr lang="uk-UA" altLang="ru-RU" sz="1800" b="1" i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що описав  Микола Гоголь  у своїй книзі «Тарас Бульба» </a:t>
            </a:r>
            <a:r>
              <a:rPr lang="uk-UA" altLang="ru-RU" sz="18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uk-UA" altLang="ru-RU" sz="1800" b="1" i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Прямокутник 1"/>
          <p:cNvSpPr>
            <a:spLocks noChangeArrowheads="1"/>
          </p:cNvSpPr>
          <p:nvPr/>
        </p:nvSpPr>
        <p:spPr bwMode="auto">
          <a:xfrm>
            <a:off x="375253" y="1700808"/>
            <a:ext cx="8089900" cy="3970338"/>
          </a:xfrm>
          <a:prstGeom prst="rect">
            <a:avLst/>
          </a:prstGeom>
          <a:solidFill>
            <a:srgbClr val="F3DA9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разів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очолював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Військо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Низове</a:t>
            </a: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Запорозьке</a:t>
            </a:r>
            <a:endParaRPr lang="ru-RU" altLang="ru-RU" sz="1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ru-RU" altLang="ru-RU" sz="1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німецькомовна швейцарська газета </a:t>
            </a:r>
            <a:r>
              <a:rPr lang="en-US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Ordinari</a:t>
            </a:r>
            <a:r>
              <a:rPr lang="en-US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Wochen-Zeitung</a:t>
            </a:r>
            <a:r>
              <a:rPr lang="en-US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що виходила в Цюріху, 30 червня 1680 року писала про одруження сина Сірка</a:t>
            </a: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Романа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з донькою </a:t>
            </a: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гетьмана 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Лівобережної </a:t>
            </a:r>
            <a:r>
              <a:rPr lang="uk-UA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України </a:t>
            </a: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Івана Брюховецького.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uk-UA" altLang="ru-RU" sz="1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провів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60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успішних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походів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програв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поодинокі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бої</a:t>
            </a:r>
            <a:endParaRPr lang="ru-RU" altLang="ru-RU" sz="1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ru-RU" altLang="ru-RU" sz="1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uk-UA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Криму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настала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нищівна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спека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посохли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пасовища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гинули люди і худоба,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кримський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хан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звернувся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Сірка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altLang="ru-RU" sz="1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проханням</a:t>
            </a: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дозволити</a:t>
            </a: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пустити</a:t>
            </a: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численні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отари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овець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і людей на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altLang="ru-RU" sz="1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івдня</a:t>
            </a: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врятувати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загибелі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народ.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Сірко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не </a:t>
            </a:r>
            <a:r>
              <a:rPr lang="ru-RU" altLang="ru-RU" sz="18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вагаючись</a:t>
            </a:r>
            <a:r>
              <a:rPr lang="ru-RU" altLang="ru-RU" sz="1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дозволив.</a:t>
            </a:r>
            <a:endParaRPr lang="ru-RU" altLang="ru-RU" sz="1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endParaRPr lang="uk-UA" altLang="ru-RU" sz="1800" b="1" dirty="0">
              <a:solidFill>
                <a:srgbClr val="C00000"/>
              </a:solidFill>
            </a:endParaRPr>
          </a:p>
        </p:txBody>
      </p:sp>
      <p:sp>
        <p:nvSpPr>
          <p:cNvPr id="3" name="Стрілка вліво 2">
            <a:hlinkClick r:id="rId2" action="ppaction://hlinksldjump"/>
          </p:cNvPr>
          <p:cNvSpPr/>
          <p:nvPr/>
        </p:nvSpPr>
        <p:spPr>
          <a:xfrm>
            <a:off x="8459788" y="6223000"/>
            <a:ext cx="528637" cy="509588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66565" name="Прямокутник 3"/>
          <p:cNvSpPr>
            <a:spLocks noChangeArrowheads="1"/>
          </p:cNvSpPr>
          <p:nvPr/>
        </p:nvSpPr>
        <p:spPr bwMode="auto">
          <a:xfrm>
            <a:off x="514350" y="201613"/>
            <a:ext cx="82375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гадаєте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alt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наведених</a:t>
            </a:r>
            <a:r>
              <a:rPr lang="ru-RU" alt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нижче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фактів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Івана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Сірка</a:t>
            </a:r>
            <a:r>
              <a:rPr lang="ru-RU" alt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напівлегендарного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кошового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отамана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Запорозької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Січі</a:t>
            </a:r>
            <a:r>
              <a:rPr lang="ru-RU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altLang="ru-RU" sz="22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дійсно</a:t>
            </a:r>
            <a:r>
              <a:rPr lang="ru-RU" altLang="ru-RU" sz="2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правдиві</a:t>
            </a:r>
            <a:r>
              <a:rPr lang="uk-UA" altLang="ru-RU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60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460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60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8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60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Прямокутник 1"/>
          <p:cNvSpPr>
            <a:spLocks noChangeArrowheads="1"/>
          </p:cNvSpPr>
          <p:nvPr/>
        </p:nvSpPr>
        <p:spPr bwMode="auto">
          <a:xfrm>
            <a:off x="611188" y="188913"/>
            <a:ext cx="79136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Назвіть автора та твір про золоту добу козацтва, який був екранізований у 2009 році?</a:t>
            </a:r>
          </a:p>
        </p:txBody>
      </p:sp>
      <p:pic>
        <p:nvPicPr>
          <p:cNvPr id="35845" name="Picture 5" descr="http://media.filmz.ru/photos/big/b_109939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1186818" y="1484784"/>
            <a:ext cx="6253283" cy="41997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3" name="Стрілка вліво 2">
            <a:hlinkClick r:id="rId4" action="ppaction://hlinksldjump"/>
          </p:cNvPr>
          <p:cNvSpPr/>
          <p:nvPr/>
        </p:nvSpPr>
        <p:spPr>
          <a:xfrm>
            <a:off x="8308975" y="6376988"/>
            <a:ext cx="431800" cy="360362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755650" y="382588"/>
            <a:ext cx="7632700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uk-UA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Назвіть села Херсонщини, які отримали свої назви від:</a:t>
            </a:r>
          </a:p>
          <a:p>
            <a:pPr eaLnBrk="1" hangingPunct="1">
              <a:defRPr/>
            </a:pPr>
            <a:endParaRPr lang="uk-UA" sz="2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uk-UA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місця розташування  козацького табору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uk-UA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«козак»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uk-UA" sz="28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збору козацької </a:t>
            </a:r>
            <a:r>
              <a:rPr lang="uk-UA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 </a:t>
            </a:r>
            <a:endParaRPr lang="uk-UA" sz="2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11" name="Прямокутник 2"/>
          <p:cNvSpPr>
            <a:spLocks noChangeArrowheads="1"/>
          </p:cNvSpPr>
          <p:nvPr/>
        </p:nvSpPr>
        <p:spPr bwMode="auto">
          <a:xfrm>
            <a:off x="3276600" y="3694113"/>
            <a:ext cx="5510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b="1" i="1" dirty="0">
                <a:solidFill>
                  <a:srgbClr val="C00000"/>
                </a:solidFill>
              </a:rPr>
              <a:t>Підказка: ці села розташовані в </a:t>
            </a:r>
            <a:r>
              <a:rPr lang="uk-UA" altLang="ru-RU" sz="1800" b="1" i="1" dirty="0" err="1">
                <a:solidFill>
                  <a:srgbClr val="C00000"/>
                </a:solidFill>
              </a:rPr>
              <a:t>Цюрупинському</a:t>
            </a:r>
            <a:r>
              <a:rPr lang="uk-UA" altLang="ru-RU" sz="1800" b="1" i="1" dirty="0">
                <a:solidFill>
                  <a:srgbClr val="C00000"/>
                </a:solidFill>
              </a:rPr>
              <a:t> та </a:t>
            </a:r>
            <a:r>
              <a:rPr lang="uk-UA" altLang="ru-RU" sz="1800" b="1" i="1" dirty="0" err="1">
                <a:solidFill>
                  <a:srgbClr val="C00000"/>
                </a:solidFill>
              </a:rPr>
              <a:t>Бериславському</a:t>
            </a:r>
            <a:r>
              <a:rPr lang="uk-UA" altLang="ru-RU" sz="1800" b="1" i="1" dirty="0">
                <a:solidFill>
                  <a:srgbClr val="C00000"/>
                </a:solidFill>
              </a:rPr>
              <a:t> районах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Місце для вмісту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639" t="29004" r="19289" b="37408"/>
          <a:stretch>
            <a:fillRect/>
          </a:stretch>
        </p:blipFill>
        <p:spPr>
          <a:xfrm>
            <a:off x="423389" y="213914"/>
            <a:ext cx="4032448" cy="3071408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трілка вліво 3">
            <a:hlinkClick r:id="rId3" action="ppaction://hlinksldjump"/>
          </p:cNvPr>
          <p:cNvSpPr/>
          <p:nvPr/>
        </p:nvSpPr>
        <p:spPr>
          <a:xfrm>
            <a:off x="7977188" y="6021388"/>
            <a:ext cx="488950" cy="484187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pic>
        <p:nvPicPr>
          <p:cNvPr id="79877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77" t="28163" r="18750" b="38506"/>
          <a:stretch>
            <a:fillRect/>
          </a:stretch>
        </p:blipFill>
        <p:spPr bwMode="auto">
          <a:xfrm>
            <a:off x="2377461" y="3717032"/>
            <a:ext cx="4248150" cy="2668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9879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405" t="32916" r="14861" b="24375"/>
          <a:stretch/>
        </p:blipFill>
        <p:spPr bwMode="auto">
          <a:xfrm>
            <a:off x="4932041" y="404664"/>
            <a:ext cx="3960440" cy="2819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Прямокутник 1"/>
          <p:cNvSpPr>
            <a:spLocks noChangeArrowheads="1"/>
          </p:cNvSpPr>
          <p:nvPr/>
        </p:nvSpPr>
        <p:spPr bwMode="auto">
          <a:xfrm>
            <a:off x="1116013" y="111125"/>
            <a:ext cx="691197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57300" indent="-3429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Розташуйте події у хронологічному порядку 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2000" b="1" dirty="0">
              <a:solidFill>
                <a:srgbClr val="C00000"/>
              </a:solidFill>
            </a:endParaRPr>
          </a:p>
          <a:p>
            <a:pPr lvl="2" eaLnBrk="1" hangingPunct="1">
              <a:spcBef>
                <a:spcPct val="0"/>
              </a:spcBef>
              <a:buFont typeface="Arial" charset="0"/>
              <a:buNone/>
            </a:pPr>
            <a:endParaRPr lang="uk-UA" alt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eaLnBrk="1" hangingPunct="1">
              <a:spcBef>
                <a:spcPct val="0"/>
              </a:spcBef>
              <a:buFont typeface="Arial" charset="0"/>
              <a:buNone/>
            </a:pPr>
            <a:endParaRPr lang="uk-UA" alt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eaLnBrk="1" hangingPunct="1">
              <a:spcBef>
                <a:spcPct val="0"/>
              </a:spcBef>
              <a:buFont typeface="Arial" charset="0"/>
              <a:buNone/>
            </a:pPr>
            <a:endParaRPr lang="en-US" alt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ілка вліво 2">
            <a:hlinkClick r:id="rId2" action="ppaction://hlinksldjump"/>
          </p:cNvPr>
          <p:cNvSpPr/>
          <p:nvPr/>
        </p:nvSpPr>
        <p:spPr>
          <a:xfrm>
            <a:off x="8442325" y="6321425"/>
            <a:ext cx="468313" cy="331788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uk-UA"/>
          </a:p>
        </p:txBody>
      </p:sp>
      <p:sp>
        <p:nvSpPr>
          <p:cNvPr id="70660" name="Прямокутник 1"/>
          <p:cNvSpPr>
            <a:spLocks noChangeArrowheads="1"/>
          </p:cNvSpPr>
          <p:nvPr/>
        </p:nvSpPr>
        <p:spPr bwMode="auto">
          <a:xfrm>
            <a:off x="2638425" y="2181225"/>
            <a:ext cx="61388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поява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Конституції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Пилипа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Орлика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козацтва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підписана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кошовим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отаманом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Костем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Гордієнком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80901" name="Прямокутник 3"/>
          <p:cNvSpPr>
            <a:spLocks noChangeArrowheads="1"/>
          </p:cNvSpPr>
          <p:nvPr/>
        </p:nvSpPr>
        <p:spPr bwMode="auto">
          <a:xfrm>
            <a:off x="2638425" y="4005263"/>
            <a:ext cx="4235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заснування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Кам`янської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Січі</a:t>
            </a:r>
            <a:endParaRPr lang="ru-RU" altLang="uk-UA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902" name="Прямокутник 4"/>
          <p:cNvSpPr>
            <a:spLocks noChangeArrowheads="1"/>
          </p:cNvSpPr>
          <p:nvPr/>
        </p:nvSpPr>
        <p:spPr bwMode="auto">
          <a:xfrm>
            <a:off x="2617788" y="1320800"/>
            <a:ext cx="4448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заснування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Олешківської</a:t>
            </a:r>
            <a:r>
              <a:rPr lang="ru-RU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uk-UA" sz="24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Січі</a:t>
            </a:r>
            <a:endParaRPr lang="ru-RU" altLang="uk-UA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2803E-6 L -0.0059 -0.404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-202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0.00463 L 0.00729 0.4083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2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  <p:bldP spid="809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119813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hopak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>
                  <p14:trim st="8586.316800000001" end="123642.9554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99002" y="764704"/>
            <a:ext cx="7816348" cy="4396696"/>
          </a:xfrm>
          <a:prstGeom prst="rect">
            <a:avLst/>
          </a:prstGeom>
          <a:ln w="28575">
            <a:solidFill>
              <a:srgbClr val="0066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кутник 2"/>
          <p:cNvSpPr>
            <a:spLocks noChangeArrowheads="1"/>
          </p:cNvSpPr>
          <p:nvPr/>
        </p:nvSpPr>
        <p:spPr bwMode="auto">
          <a:xfrm>
            <a:off x="0" y="903288"/>
            <a:ext cx="4356100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Фантазуй!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Добери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слів-синонімів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до слова "козак"?</a:t>
            </a:r>
            <a:endParaRPr lang="uk-UA" altLang="ru-RU" b="1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888" y="6119813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6" name="Picture 2" descr="http://getmanat.org/wp-content/uploads/2015/02/kozak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355975" y="189928"/>
            <a:ext cx="4318851" cy="5831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3001</TotalTime>
  <Words>1928</Words>
  <Application>Microsoft Office PowerPoint</Application>
  <PresentationFormat>Екран (4:3)</PresentationFormat>
  <Paragraphs>290</Paragraphs>
  <Slides>74</Slides>
  <Notes>9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74</vt:i4>
      </vt:variant>
    </vt:vector>
  </HeadingPairs>
  <TitlesOfParts>
    <vt:vector size="7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Sara Yasmeen (Wipro Technologies)</dc:creator>
  <cp:lastModifiedBy>u11</cp:lastModifiedBy>
  <cp:revision>184</cp:revision>
  <dcterms:created xsi:type="dcterms:W3CDTF">2010-02-23T11:30:32Z</dcterms:created>
  <dcterms:modified xsi:type="dcterms:W3CDTF">2015-09-08T08:34:23Z</dcterms:modified>
</cp:coreProperties>
</file>