
<file path=[Content_Types].xml><?xml version="1.0" encoding="utf-8"?>
<Types xmlns="http://schemas.openxmlformats.org/package/2006/content-types">
  <Default Extension="png" ContentType="image/png"/>
  <Default Extension="mp3" ContentType="audio/mp3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329" r:id="rId6"/>
    <p:sldId id="261" r:id="rId7"/>
    <p:sldId id="262" r:id="rId8"/>
    <p:sldId id="324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73" r:id="rId17"/>
    <p:sldId id="274" r:id="rId18"/>
    <p:sldId id="320" r:id="rId19"/>
    <p:sldId id="323" r:id="rId20"/>
    <p:sldId id="275" r:id="rId21"/>
    <p:sldId id="276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325" r:id="rId32"/>
    <p:sldId id="298" r:id="rId33"/>
    <p:sldId id="299" r:id="rId34"/>
    <p:sldId id="277" r:id="rId35"/>
    <p:sldId id="328" r:id="rId36"/>
    <p:sldId id="278" r:id="rId37"/>
    <p:sldId id="279" r:id="rId38"/>
    <p:sldId id="280" r:id="rId39"/>
    <p:sldId id="281" r:id="rId40"/>
    <p:sldId id="283" r:id="rId41"/>
    <p:sldId id="284" r:id="rId42"/>
    <p:sldId id="286" r:id="rId43"/>
    <p:sldId id="285" r:id="rId44"/>
    <p:sldId id="300" r:id="rId45"/>
    <p:sldId id="301" r:id="rId46"/>
    <p:sldId id="302" r:id="rId47"/>
    <p:sldId id="303" r:id="rId48"/>
    <p:sldId id="304" r:id="rId49"/>
    <p:sldId id="305" r:id="rId50"/>
    <p:sldId id="310" r:id="rId51"/>
    <p:sldId id="311" r:id="rId52"/>
    <p:sldId id="312" r:id="rId53"/>
    <p:sldId id="287" r:id="rId54"/>
    <p:sldId id="306" r:id="rId55"/>
    <p:sldId id="307" r:id="rId56"/>
    <p:sldId id="308" r:id="rId57"/>
    <p:sldId id="309" r:id="rId58"/>
    <p:sldId id="313" r:id="rId59"/>
    <p:sldId id="314" r:id="rId60"/>
    <p:sldId id="315" r:id="rId61"/>
    <p:sldId id="316" r:id="rId62"/>
    <p:sldId id="317" r:id="rId63"/>
    <p:sldId id="318" r:id="rId64"/>
    <p:sldId id="331" r:id="rId65"/>
    <p:sldId id="321" r:id="rId66"/>
    <p:sldId id="322" r:id="rId67"/>
    <p:sldId id="288" r:id="rId68"/>
    <p:sldId id="326" r:id="rId69"/>
    <p:sldId id="327" r:id="rId7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32" autoAdjust="0"/>
    <p:restoredTop sz="94671" autoAdjust="0"/>
  </p:normalViewPr>
  <p:slideViewPr>
    <p:cSldViewPr>
      <p:cViewPr varScale="1">
        <p:scale>
          <a:sx n="71" d="100"/>
          <a:sy n="71" d="100"/>
        </p:scale>
        <p:origin x="-11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44;&#1080;&#1072;&#1075;&#1088;&#1072;&#1084;&#1084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44;&#1080;&#1072;&#1075;&#1088;&#1072;&#1084;&#108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144B9-4DB4-4F5F-A50A-BCA02A740CF7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29195-EA87-45AD-9987-EAD7781427BF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9801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7851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32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5245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33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1721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1360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50016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5287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1311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7298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34922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5409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30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1630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slide" Target="slide2.xml"/><Relationship Id="rId10" Type="http://schemas.openxmlformats.org/officeDocument/2006/relationships/image" Target="../media/image7.jpg"/><Relationship Id="rId4" Type="http://schemas.openxmlformats.org/officeDocument/2006/relationships/image" Target="../media/image4.jpeg"/><Relationship Id="rId9" Type="http://schemas.openxmlformats.org/officeDocument/2006/relationships/slide" Target="slide6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9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34.jp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42.xml"/><Relationship Id="rId18" Type="http://schemas.openxmlformats.org/officeDocument/2006/relationships/slide" Target="slide59.xml"/><Relationship Id="rId3" Type="http://schemas.openxmlformats.org/officeDocument/2006/relationships/image" Target="../media/image36.png"/><Relationship Id="rId7" Type="http://schemas.openxmlformats.org/officeDocument/2006/relationships/slide" Target="slide36.xml"/><Relationship Id="rId12" Type="http://schemas.openxmlformats.org/officeDocument/2006/relationships/slide" Target="slide41.xml"/><Relationship Id="rId17" Type="http://schemas.openxmlformats.org/officeDocument/2006/relationships/slide" Target="slide1.xml"/><Relationship Id="rId2" Type="http://schemas.openxmlformats.org/officeDocument/2006/relationships/image" Target="../media/image35.jpeg"/><Relationship Id="rId16" Type="http://schemas.openxmlformats.org/officeDocument/2006/relationships/slide" Target="slide58.xml"/><Relationship Id="rId20" Type="http://schemas.openxmlformats.org/officeDocument/2006/relationships/slide" Target="slide6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11" Type="http://schemas.openxmlformats.org/officeDocument/2006/relationships/slide" Target="slide40.xml"/><Relationship Id="rId5" Type="http://schemas.openxmlformats.org/officeDocument/2006/relationships/slide" Target="slide21.xml"/><Relationship Id="rId15" Type="http://schemas.openxmlformats.org/officeDocument/2006/relationships/slide" Target="slide53.xml"/><Relationship Id="rId10" Type="http://schemas.openxmlformats.org/officeDocument/2006/relationships/slide" Target="slide39.xml"/><Relationship Id="rId19" Type="http://schemas.openxmlformats.org/officeDocument/2006/relationships/slide" Target="slide64.xml"/><Relationship Id="rId4" Type="http://schemas.openxmlformats.org/officeDocument/2006/relationships/image" Target="../media/image37.png"/><Relationship Id="rId9" Type="http://schemas.openxmlformats.org/officeDocument/2006/relationships/slide" Target="slide37.xml"/><Relationship Id="rId14" Type="http://schemas.openxmlformats.org/officeDocument/2006/relationships/slide" Target="slide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gif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3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0.xml"/><Relationship Id="rId7" Type="http://schemas.openxmlformats.org/officeDocument/2006/relationships/image" Target="../media/image5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" Target="slide20.xml"/><Relationship Id="rId7" Type="http://schemas.openxmlformats.org/officeDocument/2006/relationships/image" Target="../media/image6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g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g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g"/><Relationship Id="rId4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g"/><Relationship Id="rId4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g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g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g"/><Relationship Id="rId5" Type="http://schemas.openxmlformats.org/officeDocument/2006/relationships/image" Target="../media/image72.jpeg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g"/><Relationship Id="rId4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g"/><Relationship Id="rId4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5.png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7.jpe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slide" Target="slide20.xml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image" Target="../media/image89.jpeg"/><Relationship Id="rId4" Type="http://schemas.openxmlformats.org/officeDocument/2006/relationships/image" Target="../media/image8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velua.com.ua/xersonshhina/berislavskij/zmi%D1%97vka.html" TargetMode="External"/><Relationship Id="rId2" Type="http://schemas.openxmlformats.org/officeDocument/2006/relationships/hyperlink" Target="http://artkavun.kherson.ua/john-paul-jones.htm" TargetMode="Externa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33tura.ru/flagi" TargetMode="External"/><Relationship Id="rId2" Type="http://schemas.openxmlformats.org/officeDocument/2006/relationships/hyperlink" Target="http://www.200stran.ru/hymns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hetagurov.ru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BETA\public\slim\карта картинки\голуб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0"/>
            <a:ext cx="1229264" cy="1678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BETA\public\slim\карта картинки\желт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911" y="188640"/>
            <a:ext cx="1209977" cy="1652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BETA\public\slim\карта картинки\бел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8640"/>
            <a:ext cx="1229264" cy="1678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утна зірка 1">
            <a:hlinkClick r:id="rId9" action="ppaction://hlinksldjump"/>
          </p:cNvPr>
          <p:cNvSpPr/>
          <p:nvPr/>
        </p:nvSpPr>
        <p:spPr>
          <a:xfrm>
            <a:off x="8172400" y="620688"/>
            <a:ext cx="432048" cy="40738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70" y="2204864"/>
            <a:ext cx="7533454" cy="424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6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692696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Загадкова назва чудового острова </a:t>
            </a:r>
            <a:r>
              <a:rPr lang="uk-UA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Джарилгач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неподалік від 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Скадовська,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 перекладі </a:t>
            </a:r>
            <a:endParaRPr lang="uk-UA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тюркської означає «обвуглене дерево». </a:t>
            </a:r>
          </a:p>
        </p:txBody>
      </p:sp>
      <p:sp>
        <p:nvSpPr>
          <p:cNvPr id="4" name="Округлений прямокутник 3">
            <a:hlinkClick r:id="rId3" action="ppaction://hlinksldjump"/>
          </p:cNvPr>
          <p:cNvSpPr/>
          <p:nvPr/>
        </p:nvSpPr>
        <p:spPr>
          <a:xfrm>
            <a:off x="3131840" y="5949280"/>
            <a:ext cx="252028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Правда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6" name="Picture 2" descr="\\BETA\public\slim\карта картинки\загруженное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95" y="2780928"/>
            <a:ext cx="3777993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LIM-WOA\Desktop\загруженное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761853"/>
            <a:ext cx="2505075" cy="181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LIM-WOA\Desktop\imag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71370"/>
            <a:ext cx="2987779" cy="2237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14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Чорний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шлях,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Чорна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долина, 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Юлкан-Чупри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</a:t>
            </a:r>
          </a:p>
          <a:p>
            <a:pPr algn="ctr"/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авні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топоніми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Чаплинського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району.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круглений прямокутник 3">
            <a:hlinkClick r:id="rId3" action="ppaction://hlinksldjump"/>
          </p:cNvPr>
          <p:cNvSpPr/>
          <p:nvPr/>
        </p:nvSpPr>
        <p:spPr>
          <a:xfrm>
            <a:off x="3131840" y="5949280"/>
            <a:ext cx="252028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Правда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170" name="Picture 2" descr="C:\Users\SLIM-WOA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018" y="2538445"/>
            <a:ext cx="2952329" cy="2214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LIM-WOA\Desktop\загруженное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67547"/>
            <a:ext cx="2667000" cy="171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SLIM-WOA\Desktop\загруженное (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4077072"/>
            <a:ext cx="2676525" cy="1704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75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73" y="309052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589" y="3484283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409" y="275617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787" y="308905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73" y="3496363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1925947" y="245146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3" action="ppaction://hlinksldjump"/>
              </a:rPr>
              <a:t>1</a:t>
            </a:r>
            <a:endParaRPr lang="uk-UA" dirty="0"/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4959169" y="24489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4" action="ppaction://hlinksldjump"/>
              </a:rPr>
              <a:t>2</a:t>
            </a:r>
            <a:endParaRPr lang="uk-UA" dirty="0"/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8244408" y="24489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6" action="ppaction://hlinksldjump"/>
              </a:rPr>
              <a:t>3</a:t>
            </a:r>
            <a:endParaRPr lang="uk-UA" dirty="0"/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1994152" y="575177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5" action="ppaction://hlinksldjump"/>
              </a:rPr>
              <a:t>4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5248441" y="575177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7" action="ppaction://hlinksldjump"/>
              </a:rPr>
              <a:t>5</a:t>
            </a:r>
            <a:endParaRPr lang="uk-UA" dirty="0"/>
          </a:p>
        </p:txBody>
      </p:sp>
      <p:sp>
        <p:nvSpPr>
          <p:cNvPr id="11" name="Багетна рамка 10">
            <a:hlinkClick r:id="rId8" action="ppaction://hlinksldjump"/>
          </p:cNvPr>
          <p:cNvSpPr/>
          <p:nvPr/>
        </p:nvSpPr>
        <p:spPr>
          <a:xfrm>
            <a:off x="8440931" y="6453336"/>
            <a:ext cx="451549" cy="21602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006" y="3496363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90890" y="5769521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9" action="ppaction://hlinksldjump"/>
              </a:rPr>
              <a:t>6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8802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03676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83568" y="566206"/>
            <a:ext cx="78988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Місто Херсон має декілька міст-побратимів: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Женуєв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(Польща),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Шумен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(Болгарія), Кишинів (Молдова) та ще одне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місто в Угорщині, пов’язане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назвою вулиці, де розташований ТРЦ «Фабрика»!</a:t>
            </a: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77" y="5733256"/>
            <a:ext cx="3199607" cy="74061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кутник 5"/>
          <p:cNvSpPr/>
          <p:nvPr/>
        </p:nvSpPr>
        <p:spPr>
          <a:xfrm>
            <a:off x="3491880" y="5877272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ЗАЛАЕГЕРСЕГ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uk-UA" dirty="0"/>
          </a:p>
        </p:txBody>
      </p:sp>
      <p:pic>
        <p:nvPicPr>
          <p:cNvPr id="9218" name="Picture 2" descr="C:\Users\SLIM-WOA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976" y="2772242"/>
            <a:ext cx="3793448" cy="2528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LIM-WOA\Desktop\загруженное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64" y="2780928"/>
            <a:ext cx="336470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06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2"/>
            <a:ext cx="8010525" cy="203676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04813" y="657959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Яка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споруда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місті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Херсоні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була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заснована з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ініціативи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грецької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общини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2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695" y="5517232"/>
            <a:ext cx="5220617" cy="118678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2267744" y="5523417"/>
            <a:ext cx="48349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Греко-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Софіївська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церква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ім'я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algn="ctr"/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Різдва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Пресвятої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Богородиці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(1780 р.)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algn="ctr"/>
            <a:endParaRPr lang="uk-UA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76872"/>
            <a:ext cx="4176464" cy="3128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51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45234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60759" y="476672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Херсонським військовим губернатором у 1805 році став герцог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Арман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Еммануель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де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Рішельє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uk-UA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1782 році купець Антуан створив торгівельну фірму. А кухар Григорія Потьомкіна </a:t>
            </a:r>
            <a:endParaRPr lang="uk-UA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Дофіне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згодом став купцем. </a:t>
            </a:r>
            <a:endParaRPr lang="uk-UA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Якої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національності були ці люди? </a:t>
            </a: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77" y="5733256"/>
            <a:ext cx="3199607" cy="74061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175618" y="5872731"/>
            <a:ext cx="2803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ФРАНЦУЗИ</a:t>
            </a:r>
            <a:endParaRPr lang="uk-UA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3314" name="Picture 2" descr="C:\Users\SLIM-WOA\Desktop\загруженно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007494"/>
            <a:ext cx="2394770" cy="2772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83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3608" y="843969"/>
            <a:ext cx="698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Виникнення цього села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Голопристанського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району пов’язане з діяльністю землевласників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Фальц-Фейнів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Сьогодні це найпопулярніше місце літнього відпочинку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молоді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77" y="5733256"/>
            <a:ext cx="3199607" cy="74061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180406" y="5873017"/>
            <a:ext cx="2895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ЗАЛІЗНИЙ ПОРТ</a:t>
            </a:r>
            <a:endParaRPr lang="uk-UA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5362" name="Picture 2" descr="C:\Users\SLIM-WOA\Desktop\карта картинки\83034907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529" y="3013242"/>
            <a:ext cx="3434663" cy="2575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83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32767" y="659303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Заснування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1894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році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пов’язане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іменем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знаменитого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таврійського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землевласника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який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першим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звернув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увагу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Джарилгацьку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затоку як на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зручну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стоянку для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суден. </a:t>
            </a:r>
            <a:endParaRPr lang="uk-UA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721792"/>
            <a:ext cx="4752528" cy="101957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267744" y="5657671"/>
            <a:ext cx="51125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СКАДОВСЬК</a:t>
            </a:r>
          </a:p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Сергій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Балтазарович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Скадовський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</a:t>
            </a:r>
            <a:endParaRPr lang="uk-UA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387" name="Picture 3" descr="C:\Users\SLIM-WOA\Desktop\загруженное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125" y="3017758"/>
            <a:ext cx="3486116" cy="2611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36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02" y="267182"/>
            <a:ext cx="8799755" cy="284769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921" y="352200"/>
            <a:ext cx="7749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Владикавказ,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Ставрополь,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П'ятигорськ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також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 Херсон - ось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географія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зберігають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пам'ять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про великого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сина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осетинського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народу.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честь названа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одна з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вулиць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ікона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написана ним,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знаходиться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церкві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збудованій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ініціативи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греків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мешканців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нашого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обласного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центру.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за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споруда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про кого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йде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46" y="5391501"/>
            <a:ext cx="5318910" cy="120352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64493" y="5394701"/>
            <a:ext cx="5060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Греко-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Софіївська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церква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ім'я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Різдва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Пресвятої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Богородиці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Коста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Хетагуров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uk-UA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49" y="3303719"/>
            <a:ext cx="2759322" cy="3411835"/>
          </a:xfrm>
          <a:prstGeom prst="rect">
            <a:avLst/>
          </a:prstGeom>
        </p:spPr>
      </p:pic>
      <p:sp>
        <p:nvSpPr>
          <p:cNvPr id="9" name="Загнутый угол 8">
            <a:hlinkClick r:id="rId6" action="ppaction://hlinksldjump"/>
          </p:cNvPr>
          <p:cNvSpPr/>
          <p:nvPr/>
        </p:nvSpPr>
        <p:spPr>
          <a:xfrm>
            <a:off x="7574777" y="3533107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62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347" y="150746"/>
            <a:ext cx="5625442" cy="643655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20289" y="764704"/>
            <a:ext cx="51845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Ко́ста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Хетагу́ров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(ос.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Хет</a:t>
            </a: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æ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гкаты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Леуаны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фырт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Къоста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; 19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березня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(1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квітня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) 1859 — 3 (15) жовтня1906) —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осетинський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поет;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основоположник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осетинської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художньої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літератури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один з перших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осетинських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живописців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0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херсонському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засланні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К. Л. Хетагуров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перебував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1899 р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., тут ним створено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чимало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прекрасних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поезій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російською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осетинською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мовами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стали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окрасою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його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творчої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спадщини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Під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час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херсонського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заслання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написані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вірші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«Дипломатическая нота», «Так жизнь молодая проходит бесследно», «Где личной жизни нет, где гаснет вера в счастье» та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розпочато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роботу над поемами «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Хетаг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» і  «Плачущая скала».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9"/>
            <a:ext cx="3024336" cy="3312368"/>
          </a:xfrm>
          <a:prstGeom prst="rect">
            <a:avLst/>
          </a:prstGeom>
        </p:spPr>
      </p:pic>
      <p:sp>
        <p:nvSpPr>
          <p:cNvPr id="7" name="Багетна рамка 22">
            <a:hlinkClick r:id="rId4" action="ppaction://hlinksldjump"/>
          </p:cNvPr>
          <p:cNvSpPr/>
          <p:nvPr/>
        </p:nvSpPr>
        <p:spPr>
          <a:xfrm>
            <a:off x="329865" y="6217568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8327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22" y="401551"/>
            <a:ext cx="1999814" cy="2731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837" y="401551"/>
            <a:ext cx="2014147" cy="2731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9139"/>
            <a:ext cx="2016224" cy="27536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386" y="306932"/>
            <a:ext cx="2069094" cy="2825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82" y="3509994"/>
            <a:ext cx="2049662" cy="2799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330" y="3509994"/>
            <a:ext cx="2049662" cy="2799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578" y="3509994"/>
            <a:ext cx="2049662" cy="2799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097" y="3501008"/>
            <a:ext cx="2041553" cy="2788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397842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3" action="ppaction://hlinksldjump"/>
              </a:rPr>
              <a:t>1</a:t>
            </a:r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3851920" y="1350533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4" action="ppaction://hlinksldjump"/>
              </a:rPr>
              <a:t>2</a:t>
            </a:r>
            <a:endParaRPr lang="uk-UA" dirty="0"/>
          </a:p>
        </p:txBody>
      </p:sp>
      <p:sp>
        <p:nvSpPr>
          <p:cNvPr id="19" name="TextBox 18"/>
          <p:cNvSpPr txBox="1"/>
          <p:nvPr/>
        </p:nvSpPr>
        <p:spPr>
          <a:xfrm>
            <a:off x="6156176" y="1241267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5" action="ppaction://hlinksldjump"/>
              </a:rPr>
              <a:t>3</a:t>
            </a:r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8420301" y="1347535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4</a:t>
            </a:r>
            <a:endParaRPr lang="uk-UA" dirty="0"/>
          </a:p>
        </p:txBody>
      </p:sp>
      <p:sp>
        <p:nvSpPr>
          <p:cNvPr id="21" name="TextBox 20"/>
          <p:cNvSpPr txBox="1"/>
          <p:nvPr/>
        </p:nvSpPr>
        <p:spPr>
          <a:xfrm>
            <a:off x="1720194" y="4525801"/>
            <a:ext cx="276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7" action="ppaction://hlinksldjump"/>
              </a:rPr>
              <a:t>5</a:t>
            </a:r>
            <a:endParaRPr lang="uk-UA" dirty="0"/>
          </a:p>
        </p:txBody>
      </p:sp>
      <p:sp>
        <p:nvSpPr>
          <p:cNvPr id="22" name="TextBox 21"/>
          <p:cNvSpPr txBox="1"/>
          <p:nvPr/>
        </p:nvSpPr>
        <p:spPr>
          <a:xfrm>
            <a:off x="4059739" y="4506898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8" action="ppaction://hlinksldjump"/>
              </a:rPr>
              <a:t>6</a:t>
            </a:r>
            <a:endParaRPr lang="uk-UA" dirty="0"/>
          </a:p>
        </p:txBody>
      </p:sp>
      <p:sp>
        <p:nvSpPr>
          <p:cNvPr id="23" name="TextBox 22"/>
          <p:cNvSpPr txBox="1"/>
          <p:nvPr/>
        </p:nvSpPr>
        <p:spPr>
          <a:xfrm>
            <a:off x="6247408" y="4506898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9" action="ppaction://hlinksldjump"/>
              </a:rPr>
              <a:t>7</a:t>
            </a:r>
            <a:endParaRPr lang="uk-UA" dirty="0"/>
          </a:p>
        </p:txBody>
      </p:sp>
      <p:sp>
        <p:nvSpPr>
          <p:cNvPr id="24" name="TextBox 23">
            <a:hlinkClick r:id="rId10" action="ppaction://hlinksldjump"/>
          </p:cNvPr>
          <p:cNvSpPr txBox="1"/>
          <p:nvPr/>
        </p:nvSpPr>
        <p:spPr>
          <a:xfrm>
            <a:off x="8420301" y="4506898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0" action="ppaction://hlinksldjump"/>
              </a:rPr>
              <a:t>8</a:t>
            </a:r>
            <a:endParaRPr lang="uk-UA" dirty="0"/>
          </a:p>
        </p:txBody>
      </p:sp>
      <p:sp>
        <p:nvSpPr>
          <p:cNvPr id="3" name="Багетна рамка 2">
            <a:hlinkClick r:id="rId11" action="ppaction://hlinksldjump"/>
          </p:cNvPr>
          <p:cNvSpPr/>
          <p:nvPr/>
        </p:nvSpPr>
        <p:spPr>
          <a:xfrm>
            <a:off x="8244408" y="6453336"/>
            <a:ext cx="544138" cy="2880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527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3" y="139621"/>
            <a:ext cx="1438461" cy="1633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2" y="1970676"/>
            <a:ext cx="1698462" cy="166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41" y="3762059"/>
            <a:ext cx="1699463" cy="159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000" y="3676474"/>
            <a:ext cx="1728192" cy="159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59" y="3672465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204" y="3721333"/>
            <a:ext cx="1728192" cy="167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574" y="1872504"/>
            <a:ext cx="1731963" cy="17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863" y="1852617"/>
            <a:ext cx="1731963" cy="17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9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23" y="1963777"/>
            <a:ext cx="1731963" cy="17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0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000" y="17097"/>
            <a:ext cx="1659955" cy="184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1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606" y="32417"/>
            <a:ext cx="1659955" cy="184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2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205" y="62784"/>
            <a:ext cx="1656867" cy="18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91787" y="141905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5" action="ppaction://hlinksldjump"/>
              </a:rPr>
              <a:t>1</a:t>
            </a:r>
            <a:endParaRPr lang="uk-UA" dirty="0"/>
          </a:p>
        </p:txBody>
      </p:sp>
      <p:sp>
        <p:nvSpPr>
          <p:cNvPr id="45" name="TextBox 44"/>
          <p:cNvSpPr txBox="1"/>
          <p:nvPr/>
        </p:nvSpPr>
        <p:spPr>
          <a:xfrm>
            <a:off x="3770764" y="147629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2</a:t>
            </a:r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6020060" y="150617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7" action="ppaction://hlinksldjump"/>
              </a:rPr>
              <a:t>3</a:t>
            </a:r>
            <a:endParaRPr lang="uk-UA" dirty="0"/>
          </a:p>
        </p:txBody>
      </p:sp>
      <p:sp>
        <p:nvSpPr>
          <p:cNvPr id="47" name="TextBox 46">
            <a:hlinkClick r:id="rId8" action="ppaction://hlinksldjump"/>
          </p:cNvPr>
          <p:cNvSpPr txBox="1"/>
          <p:nvPr/>
        </p:nvSpPr>
        <p:spPr>
          <a:xfrm>
            <a:off x="1699799" y="3208061"/>
            <a:ext cx="18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8" action="ppaction://hlinksldjump"/>
              </a:rPr>
              <a:t>5</a:t>
            </a:r>
            <a:endParaRPr lang="uk-UA" dirty="0"/>
          </a:p>
        </p:txBody>
      </p:sp>
      <p:sp>
        <p:nvSpPr>
          <p:cNvPr id="48" name="TextBox 47"/>
          <p:cNvSpPr txBox="1"/>
          <p:nvPr/>
        </p:nvSpPr>
        <p:spPr>
          <a:xfrm>
            <a:off x="8138281" y="153369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9" action="ppaction://hlinksldjump"/>
              </a:rPr>
              <a:t>4</a:t>
            </a:r>
            <a:endParaRPr lang="uk-UA" dirty="0"/>
          </a:p>
        </p:txBody>
      </p:sp>
      <p:sp>
        <p:nvSpPr>
          <p:cNvPr id="49" name="TextBox 48"/>
          <p:cNvSpPr txBox="1"/>
          <p:nvPr/>
        </p:nvSpPr>
        <p:spPr>
          <a:xfrm>
            <a:off x="3859227" y="320080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0" action="ppaction://hlinksldjump"/>
              </a:rPr>
              <a:t>6</a:t>
            </a:r>
            <a:endParaRPr lang="uk-UA" dirty="0"/>
          </a:p>
        </p:txBody>
      </p:sp>
      <p:sp>
        <p:nvSpPr>
          <p:cNvPr id="50" name="TextBox 49"/>
          <p:cNvSpPr txBox="1"/>
          <p:nvPr/>
        </p:nvSpPr>
        <p:spPr>
          <a:xfrm>
            <a:off x="6128072" y="323537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1" action="ppaction://hlinksldjump"/>
              </a:rPr>
              <a:t>7</a:t>
            </a:r>
            <a:endParaRPr lang="uk-UA" dirty="0"/>
          </a:p>
        </p:txBody>
      </p:sp>
      <p:sp>
        <p:nvSpPr>
          <p:cNvPr id="51" name="TextBox 50"/>
          <p:cNvSpPr txBox="1"/>
          <p:nvPr/>
        </p:nvSpPr>
        <p:spPr>
          <a:xfrm>
            <a:off x="8280424" y="33031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2" action="ppaction://hlinksldjump"/>
              </a:rPr>
              <a:t>8</a:t>
            </a:r>
            <a:endParaRPr lang="uk-UA" dirty="0"/>
          </a:p>
        </p:txBody>
      </p:sp>
      <p:sp>
        <p:nvSpPr>
          <p:cNvPr id="17" name="TextBox 16">
            <a:hlinkClick r:id="rId13" action="ppaction://hlinksldjump"/>
          </p:cNvPr>
          <p:cNvSpPr txBox="1"/>
          <p:nvPr/>
        </p:nvSpPr>
        <p:spPr>
          <a:xfrm>
            <a:off x="1699799" y="495911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2" action="ppaction://hlinksldjump"/>
              </a:rPr>
              <a:t>9</a:t>
            </a:r>
            <a:endParaRPr lang="uk-UA" dirty="0"/>
          </a:p>
        </p:txBody>
      </p:sp>
      <p:sp>
        <p:nvSpPr>
          <p:cNvPr id="58" name="TextBox 57"/>
          <p:cNvSpPr txBox="1"/>
          <p:nvPr/>
        </p:nvSpPr>
        <p:spPr>
          <a:xfrm>
            <a:off x="3802684" y="4882657"/>
            <a:ext cx="41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4" action="ppaction://hlinksldjump"/>
              </a:rPr>
              <a:t>10</a:t>
            </a:r>
            <a:endParaRPr lang="uk-UA" dirty="0"/>
          </a:p>
        </p:txBody>
      </p:sp>
      <p:sp>
        <p:nvSpPr>
          <p:cNvPr id="59" name="TextBox 58"/>
          <p:cNvSpPr txBox="1"/>
          <p:nvPr/>
        </p:nvSpPr>
        <p:spPr>
          <a:xfrm>
            <a:off x="6116673" y="4908371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5" action="ppaction://hlinksldjump"/>
              </a:rPr>
              <a:t>11</a:t>
            </a:r>
            <a:endParaRPr lang="uk-UA" dirty="0"/>
          </a:p>
        </p:txBody>
      </p:sp>
      <p:sp>
        <p:nvSpPr>
          <p:cNvPr id="60" name="TextBox 59"/>
          <p:cNvSpPr txBox="1"/>
          <p:nvPr/>
        </p:nvSpPr>
        <p:spPr>
          <a:xfrm>
            <a:off x="8240638" y="4985137"/>
            <a:ext cx="579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6" action="ppaction://hlinksldjump"/>
              </a:rPr>
              <a:t>12</a:t>
            </a:r>
            <a:endParaRPr lang="uk-UA" dirty="0"/>
          </a:p>
        </p:txBody>
      </p:sp>
      <p:sp>
        <p:nvSpPr>
          <p:cNvPr id="23" name="Багетна рамка 22">
            <a:hlinkClick r:id="rId17" action="ppaction://hlinksldjump"/>
          </p:cNvPr>
          <p:cNvSpPr/>
          <p:nvPr/>
        </p:nvSpPr>
        <p:spPr>
          <a:xfrm>
            <a:off x="8354305" y="6290536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130" y="5289090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714" y="5298533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84427" y="645333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18" action="ppaction://hlinksldjump"/>
              </a:rPr>
              <a:t>13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65411" y="646444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19" action="ppaction://hlinksldjump"/>
              </a:rPr>
              <a:t>14</a:t>
            </a:r>
            <a:endParaRPr lang="uk-UA" dirty="0"/>
          </a:p>
        </p:txBody>
      </p:sp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211" y="5324092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00905" y="649823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20" action="ppaction://hlinksldjump"/>
              </a:rPr>
              <a:t>15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0851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27584" y="620688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269" y="5327510"/>
            <a:ext cx="4013788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04864"/>
            <a:ext cx="4732236" cy="23661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27756" y="5625402"/>
            <a:ext cx="2068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Вірменія</a:t>
            </a:r>
            <a:endParaRPr lang="uk-UA" sz="3600" b="0" i="0" dirty="0">
              <a:solidFill>
                <a:schemeClr val="bg2">
                  <a:lumMod val="90000"/>
                </a:schemeClr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5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20888"/>
            <a:ext cx="5217368" cy="260868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373214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420829" y="5692897"/>
            <a:ext cx="19030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Білорусь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22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83568" y="621558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062" y="5373214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473044" y="5692897"/>
            <a:ext cx="21259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Уго́рщина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204864"/>
            <a:ext cx="4248472" cy="212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3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83568" y="621558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993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87199" y="5692896"/>
            <a:ext cx="1885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Болгарія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3" y="1903859"/>
            <a:ext cx="4524369" cy="269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8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30481" y="5692896"/>
            <a:ext cx="2281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Н</a:t>
            </a:r>
            <a:r>
              <a:rPr lang="uk-UA" sz="32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і</a:t>
            </a:r>
            <a:r>
              <a:rPr lang="ru-RU" sz="32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меччина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89710"/>
            <a:ext cx="4561120" cy="273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08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4" y="5354161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9425" y="5673842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Греція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246" y="1989710"/>
            <a:ext cx="3995808" cy="263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538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9425" y="5692897"/>
            <a:ext cx="1374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Грузія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24943"/>
            <a:ext cx="4752528" cy="318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5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577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9425" y="5692897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Ізраїль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243" y="1859155"/>
            <a:ext cx="4420889" cy="321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6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082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737222" y="5692897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Молдова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766" y="2312901"/>
            <a:ext cx="47625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1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539552" y="332656"/>
            <a:ext cx="7992888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9988" y="555938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Вихідці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Прусії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Австрії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були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кондитерами,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лікарями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фармацевтами,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вчителями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займалися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ковбасним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виробництвом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Новотроїцькому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районі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699792" y="5741690"/>
            <a:ext cx="3960440" cy="7183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2771800" y="5777693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Неправда</a:t>
            </a:r>
            <a:endParaRPr lang="en-US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(у </a:t>
            </a:r>
            <a:r>
              <a:rPr lang="uk-UA" dirty="0" err="1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Бериславському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 районі)</a:t>
            </a:r>
            <a:endParaRPr lang="uk-UA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Picture 6" descr="C:\Users\SLIM-WOA\Desktop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26" y="2636912"/>
            <a:ext cx="2732509" cy="2696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08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9425" y="5692897"/>
            <a:ext cx="18036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Польща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24943"/>
            <a:ext cx="5348528" cy="3173460"/>
          </a:xfrm>
          <a:prstGeom prst="rect">
            <a:avLst/>
          </a:prstGeom>
        </p:spPr>
      </p:pic>
      <p:sp>
        <p:nvSpPr>
          <p:cNvPr id="8" name="Загнутый угол 7">
            <a:hlinkClick r:id="rId7" action="ppaction://hlinksldjump"/>
          </p:cNvPr>
          <p:cNvSpPr/>
          <p:nvPr/>
        </p:nvSpPr>
        <p:spPr>
          <a:xfrm>
            <a:off x="7524328" y="4972817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71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69" y="372899"/>
            <a:ext cx="5337410" cy="604867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20002" y="1340768"/>
            <a:ext cx="48965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місті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старому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меморіальному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кладовищі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похований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 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8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Маріуш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Заруський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(1867-1941),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бригадний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генерал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польської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армії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видатний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громадський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діяч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Польщі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фотограф, художник, поет і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прозаїк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мореплавець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мандрівник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3194750" cy="3456384"/>
          </a:xfrm>
          <a:prstGeom prst="rect">
            <a:avLst/>
          </a:prstGeom>
        </p:spPr>
      </p:pic>
      <p:sp>
        <p:nvSpPr>
          <p:cNvPr id="7" name="Багетна рамка 22">
            <a:hlinkClick r:id="rId4" action="ppaction://hlinksldjump"/>
          </p:cNvPr>
          <p:cNvSpPr/>
          <p:nvPr/>
        </p:nvSpPr>
        <p:spPr>
          <a:xfrm>
            <a:off x="361417" y="6308288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714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082" y="5373214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129155" y="5692895"/>
            <a:ext cx="1173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Росія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2000250"/>
            <a:ext cx="4286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082" y="5373214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85737" y="5692895"/>
            <a:ext cx="22605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Туреччина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743" y="1907543"/>
            <a:ext cx="4592206" cy="3053817"/>
          </a:xfrm>
          <a:prstGeom prst="rect">
            <a:avLst/>
          </a:prstGeom>
        </p:spPr>
      </p:pic>
      <p:sp>
        <p:nvSpPr>
          <p:cNvPr id="8" name="Багетна рамка 22">
            <a:hlinkClick r:id="rId4" action="ppaction://hlinksldjump"/>
          </p:cNvPr>
          <p:cNvSpPr/>
          <p:nvPr/>
        </p:nvSpPr>
        <p:spPr>
          <a:xfrm>
            <a:off x="8246041" y="6227619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974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948891" y="764704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Яке село на Херсонщині було засноване шведами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 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38" y="5466846"/>
            <a:ext cx="4416594" cy="134698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2285953" y="5608514"/>
            <a:ext cx="45079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С. ЗМІЇВКА (</a:t>
            </a:r>
            <a:r>
              <a:rPr lang="uk-UA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Шлянґендорф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), </a:t>
            </a:r>
          </a:p>
          <a:p>
            <a:pPr algn="ctr"/>
            <a:r>
              <a:rPr lang="uk-UA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Бериславський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</a:t>
            </a:r>
            <a:endParaRPr lang="uk-UA" dirty="0"/>
          </a:p>
        </p:txBody>
      </p:sp>
      <p:pic>
        <p:nvPicPr>
          <p:cNvPr id="19458" name="Picture 2" descr="C:\Users\SLIM-WOA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05" y="3069246"/>
            <a:ext cx="2936891" cy="2087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SLIM-WOA\Desktop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845" y="3171894"/>
            <a:ext cx="3021579" cy="1985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Users\SLIM-WOA\Desktop\загруженное (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74570"/>
            <a:ext cx="1296144" cy="2154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нутый угол 7">
            <a:hlinkClick r:id="rId8" action="ppaction://hlinksldjump"/>
          </p:cNvPr>
          <p:cNvSpPr/>
          <p:nvPr/>
        </p:nvSpPr>
        <p:spPr>
          <a:xfrm>
            <a:off x="7547762" y="5278657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69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8896"/>
            <a:ext cx="5337410" cy="641840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8239" y="562610"/>
            <a:ext cx="48245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Зміївка</a:t>
            </a:r>
            <a:r>
              <a:rPr lang="ru-RU" sz="22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– 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c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ело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Бериславського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району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Херсонської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області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Зміївку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називають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маленькою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Європою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півдні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України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Історія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села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досить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незвичайна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Воно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виникло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місці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чотирьох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сіл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Старошведське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(швед.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Gammalsvenskby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uk-UA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нім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Альтшведендорф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),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Шлянґендорф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Мюльгаузендорф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Кльостердорф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Тут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співіснують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представники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15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національностей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серед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яких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–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шведи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фіни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українці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німці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поляки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євреї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молдавани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білоруси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3258645" cy="3456384"/>
          </a:xfrm>
          <a:prstGeom prst="rect">
            <a:avLst/>
          </a:prstGeom>
        </p:spPr>
      </p:pic>
      <p:sp>
        <p:nvSpPr>
          <p:cNvPr id="7" name="Багетна рамка 22">
            <a:hlinkClick r:id="rId4" action="ppaction://hlinksldjump"/>
          </p:cNvPr>
          <p:cNvSpPr/>
          <p:nvPr/>
        </p:nvSpPr>
        <p:spPr>
          <a:xfrm>
            <a:off x="329865" y="6217568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202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248"/>
            <a:ext cx="8856983" cy="204744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9508" y="2337842"/>
            <a:ext cx="83583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1)Англієць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2)Українець                   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3)Поляк</a:t>
            </a:r>
            <a:endParaRPr lang="ru-RU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4)Грузин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5)Росіянин                    </a:t>
            </a:r>
          </a:p>
          <a:p>
            <a:pPr>
              <a:spcAft>
                <a:spcPts val="0"/>
              </a:spcAft>
            </a:pP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6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)Болгарин                   </a:t>
            </a:r>
          </a:p>
          <a:p>
            <a:pPr>
              <a:spcAft>
                <a:spcPts val="0"/>
              </a:spcAft>
            </a:pP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7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)Білорус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33784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А) Адам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Міцкевич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В) Янка Купала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Г) Денис Фонвізін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Д) Шота Руставелі 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Е) Тарас Шевченко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Ж) Іван </a:t>
            </a:r>
            <a:r>
              <a:rPr lang="uk-UA" sz="3200" dirty="0" err="1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Вазов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З) Джон Говард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a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411760" y="2697882"/>
            <a:ext cx="2520280" cy="2880735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10835" y="3129499"/>
            <a:ext cx="2321205" cy="1511720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944549" y="2625874"/>
            <a:ext cx="3059499" cy="1007250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4" idx="1"/>
          </p:cNvCxnSpPr>
          <p:nvPr/>
        </p:nvCxnSpPr>
        <p:spPr>
          <a:xfrm flipV="1">
            <a:off x="2051720" y="4107557"/>
            <a:ext cx="2880320" cy="23532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610835" y="5002138"/>
            <a:ext cx="2366331" cy="73906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480363" y="3633124"/>
            <a:ext cx="2523685" cy="1008095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195736" y="3129499"/>
            <a:ext cx="2781430" cy="2449118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Багетна рамка 22">
            <a:hlinkClick r:id="rId3" action="ppaction://hlinksldjump"/>
          </p:cNvPr>
          <p:cNvSpPr/>
          <p:nvPr/>
        </p:nvSpPr>
        <p:spPr>
          <a:xfrm>
            <a:off x="7972263" y="6136155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кутник 15"/>
          <p:cNvSpPr/>
          <p:nvPr/>
        </p:nvSpPr>
        <p:spPr>
          <a:xfrm>
            <a:off x="323529" y="188699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Представники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цих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національностей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є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відомими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письменниками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громадськими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діячами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їхню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честь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названі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вулиці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Херсону.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Ваше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завдання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–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визначити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національну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приналежність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цих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відомих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людей.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12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115616" y="659303"/>
            <a:ext cx="7153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Виникнення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цього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поселення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плавнях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Дніпра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дослідники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відносять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 1709 року, коли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запорожці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Олешківської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Січі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облаштували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тут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перевіз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через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пустельну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довколишню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місцевість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отримав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назву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... 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60" y="5547125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25345" y="586978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Гола Пристань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07" name="Picture 3" descr="C:\Users\SLIM-WOA\Desktop\загруженное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183" y="4020951"/>
            <a:ext cx="4259685" cy="1397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SLIM-WOA\Desktop\загруженное (4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6" y="3069875"/>
            <a:ext cx="3682649" cy="1795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58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55576" y="474637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20-х роках </a:t>
            </a:r>
            <a:r>
              <a:rPr lang="en-US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XX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століття був створений національний район з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переважно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німецьким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населенням. Назва району цілком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відповідає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його географічному положенню, адже розташований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він на найвищому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місці нашого краю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його!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60" y="5547125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997154" y="5633888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Високопільський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</a:t>
            </a:r>
          </a:p>
        </p:txBody>
      </p:sp>
      <p:pic>
        <p:nvPicPr>
          <p:cNvPr id="22531" name="Picture 3" descr="C:\Users\SLIM-WOA\Desktop\загруженное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233" y="3068960"/>
            <a:ext cx="5493869" cy="1634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SLIM-WOA\Desktop\загруженное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90674"/>
            <a:ext cx="2880320" cy="1795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44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40" y="116632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9" name="Багетна рамка 22">
            <a:hlinkClick r:id="rId3" action="ppaction://hlinksldjump"/>
          </p:cNvPr>
          <p:cNvSpPr/>
          <p:nvPr/>
        </p:nvSpPr>
        <p:spPr>
          <a:xfrm>
            <a:off x="7972263" y="6136155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4" name="Діагра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053306"/>
              </p:ext>
            </p:extLst>
          </p:nvPr>
        </p:nvGraphicFramePr>
        <p:xfrm>
          <a:off x="467544" y="1412777"/>
          <a:ext cx="410445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іагра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5653241"/>
              </p:ext>
            </p:extLst>
          </p:nvPr>
        </p:nvGraphicFramePr>
        <p:xfrm>
          <a:off x="4697759" y="2132856"/>
          <a:ext cx="387047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Прямокутник 6"/>
          <p:cNvSpPr/>
          <p:nvPr/>
        </p:nvSpPr>
        <p:spPr>
          <a:xfrm>
            <a:off x="755576" y="341656"/>
            <a:ext cx="75217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Дані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діаграми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демонструють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співвідношення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етнічної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приналежності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людей,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мешкали на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території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Херсонщини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1989 і 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2001 роках. 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Яка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діаграма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року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відноситься</a:t>
            </a:r>
            <a:r>
              <a:rPr lang="uk-UA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?</a:t>
            </a:r>
            <a:endParaRPr lang="ru-RU" dirty="0"/>
          </a:p>
        </p:txBody>
      </p:sp>
      <p:pic>
        <p:nvPicPr>
          <p:cNvPr id="1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245" y="5621603"/>
            <a:ext cx="2376264" cy="7247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621603"/>
            <a:ext cx="2376264" cy="7247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61" y="1628800"/>
            <a:ext cx="4268741" cy="3888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02" y="1628800"/>
            <a:ext cx="4368767" cy="3888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83102" y="5766823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1989</a:t>
            </a:r>
            <a:endParaRPr lang="ru-RU" dirty="0"/>
          </a:p>
        </p:txBody>
      </p:sp>
      <p:sp>
        <p:nvSpPr>
          <p:cNvPr id="10" name="Прямокутник 9"/>
          <p:cNvSpPr/>
          <p:nvPr/>
        </p:nvSpPr>
        <p:spPr>
          <a:xfrm>
            <a:off x="6300192" y="5766823"/>
            <a:ext cx="712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2001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0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971600" y="750872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Херсоні є спеціалізовані школи 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національних меншин, </a:t>
            </a:r>
          </a:p>
          <a:p>
            <a:pPr algn="ctr"/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яких діти вивчають німецьку, польську, грецьку та англійську мови. </a:t>
            </a:r>
          </a:p>
        </p:txBody>
      </p:sp>
      <p:sp>
        <p:nvSpPr>
          <p:cNvPr id="7" name="Округлений прямокутник 6">
            <a:hlinkClick r:id="rId3" action="ppaction://hlinksldjump"/>
          </p:cNvPr>
          <p:cNvSpPr/>
          <p:nvPr/>
        </p:nvSpPr>
        <p:spPr>
          <a:xfrm>
            <a:off x="1033016" y="5229200"/>
            <a:ext cx="7643440" cy="14847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Правда</a:t>
            </a:r>
          </a:p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Херсонська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загальноосвітня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школа І-ІІ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ст.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№ 16 </a:t>
            </a:r>
            <a:endParaRPr lang="ru-RU" sz="20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із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вивченням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національних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меншин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Херсонський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загальноосвітній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навчально-виховний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комплекс №11</a:t>
            </a:r>
            <a:r>
              <a:rPr lang="ru-RU" sz="2400" dirty="0" smtClean="0"/>
              <a:t>)</a:t>
            </a:r>
            <a:r>
              <a:rPr lang="ru-RU" sz="2400" dirty="0"/>
              <a:t> 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7" name="Picture 3" descr="C:\Users\SLIM-WOA\Desktop\img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484" y="2852936"/>
            <a:ext cx="285750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LIM-WOA\Desktop\a_b666e4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65859"/>
            <a:ext cx="2996558" cy="2219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01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2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55576" y="258614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Етнічні колонії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Бобровий Кут та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Львове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з'явилися на Херсонщині у 1807 році. </a:t>
            </a:r>
            <a:endParaRPr lang="uk-UA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Наряду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іншими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національними громадами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значну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активність у культурно-освітньому житті нашої області виявляє центр " </a:t>
            </a:r>
            <a:r>
              <a:rPr lang="uk-UA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Хесед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Шмуель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". </a:t>
            </a:r>
            <a:endParaRPr lang="uk-UA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 яку національність іде мова?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60" y="5547125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3449703" y="5818554"/>
            <a:ext cx="1975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ЕВРЕЙСЬКУ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25602" name="Picture 2" descr="\\BETA\public\slim\карта картинки\6183_350x2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319" y="2817352"/>
            <a:ext cx="3465713" cy="2604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\\BETA\public\slim\карта картинки\4433749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927" y="2817352"/>
            <a:ext cx="1926489" cy="2604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11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2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93876" y="443280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1484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турки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збудували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тут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фортецю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Газі-Кермен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пізніше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Кизикермен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). 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1695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фортецю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здобули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козацькі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полки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гетьмана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Івана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Мазепи</a:t>
            </a:r>
            <a:r>
              <a:rPr lang="ru-RU" sz="240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ru-RU" sz="240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території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району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відбувалися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події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547125"/>
            <a:ext cx="3744416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кутник 5"/>
          <p:cNvSpPr/>
          <p:nvPr/>
        </p:nvSpPr>
        <p:spPr>
          <a:xfrm>
            <a:off x="2718452" y="5680055"/>
            <a:ext cx="3437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Бериславський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7650" name="Picture 2" descr="C:\Users\SLIM-WOA\Desktop\загруженное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99465"/>
            <a:ext cx="3888432" cy="2233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28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77251" y="188640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найвідоміші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страви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цих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продовжіть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ряд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самостійно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наприклад: Україна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–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борщ).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77116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36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Австрія </a:t>
            </a: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–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Англія – 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США –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Польща –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Росія 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0200" y="1805125"/>
            <a:ext cx="22990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 err="1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штрудель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30200" y="2854122"/>
            <a:ext cx="1765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пудинг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330200" y="3970318"/>
            <a:ext cx="24224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гамбургер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36610" y="5032711"/>
            <a:ext cx="1282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бігос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508104" y="6165304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36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окрошка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40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490" y="5755443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851920" y="6026872"/>
            <a:ext cx="3195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Румунія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654073"/>
            <a:ext cx="2754623" cy="404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76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707904" y="6021288"/>
            <a:ext cx="3627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Болгарія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56214"/>
            <a:ext cx="5004048" cy="3753036"/>
          </a:xfrm>
          <a:prstGeom prst="rect">
            <a:avLst/>
          </a:prstGeom>
        </p:spPr>
      </p:pic>
      <p:sp>
        <p:nvSpPr>
          <p:cNvPr id="7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93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039" y="1658140"/>
            <a:ext cx="2592288" cy="3821033"/>
          </a:xfrm>
          <a:prstGeom prst="rect">
            <a:avLst/>
          </a:prstGeom>
        </p:spPr>
      </p:pic>
      <p:sp>
        <p:nvSpPr>
          <p:cNvPr id="8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3670414" y="6088447"/>
            <a:ext cx="18135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Білорусь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5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635896" y="6021288"/>
            <a:ext cx="3987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Німеччина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048" y="1701336"/>
            <a:ext cx="2870270" cy="3926811"/>
          </a:xfrm>
          <a:prstGeom prst="rect">
            <a:avLst/>
          </a:prstGeom>
        </p:spPr>
      </p:pic>
      <p:sp>
        <p:nvSpPr>
          <p:cNvPr id="7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03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670178" y="6093296"/>
            <a:ext cx="4277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Польща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63" y="1726951"/>
            <a:ext cx="2463639" cy="3849436"/>
          </a:xfrm>
          <a:prstGeom prst="rect">
            <a:avLst/>
          </a:prstGeom>
        </p:spPr>
      </p:pic>
      <p:sp>
        <p:nvSpPr>
          <p:cNvPr id="8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56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716455" y="6093296"/>
            <a:ext cx="4527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Україна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50" y="1711745"/>
            <a:ext cx="2657078" cy="3960392"/>
          </a:xfrm>
          <a:prstGeom prst="rect">
            <a:avLst/>
          </a:prstGeom>
        </p:spPr>
      </p:pic>
      <p:sp>
        <p:nvSpPr>
          <p:cNvPr id="7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9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347864" y="6093296"/>
            <a:ext cx="4527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Роми (цигани)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народ, якому належать 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67" y="2062817"/>
            <a:ext cx="2816116" cy="32129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2022788"/>
            <a:ext cx="2196244" cy="330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54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16633"/>
            <a:ext cx="871296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83898" y="153214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Херсонський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край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заселявся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основному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переселенцями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центральної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Наприклад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мешканці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села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Труба</a:t>
            </a:r>
            <a:r>
              <a:rPr lang="uk-UA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Полтавщини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переїхали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 Каланчака, Чаплинки,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Чорної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долини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послужило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причиною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переселення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жителів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Трубаїв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Херсонщину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2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uk-UA" dirty="0"/>
          </a:p>
        </p:txBody>
      </p:sp>
      <p:sp>
        <p:nvSpPr>
          <p:cNvPr id="10" name="Округлений прямокутник 9">
            <a:hlinkClick r:id="rId3" action="ppaction://hlinksldjump"/>
          </p:cNvPr>
          <p:cNvSpPr/>
          <p:nvPr/>
        </p:nvSpPr>
        <p:spPr>
          <a:xfrm>
            <a:off x="1649915" y="5661248"/>
            <a:ext cx="604867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овстання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селян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проти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поміщиків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яке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було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придушене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влітку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1793 року.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7" name="Picture 3" descr="http://www.litopys.com.ua/upload/iblock/b7c/b7c71b1f8844c8e25360de5720f8dfd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903" y="2492896"/>
            <a:ext cx="3955321" cy="296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40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716455" y="6093296"/>
            <a:ext cx="4527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Греція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865" y="2081185"/>
            <a:ext cx="2273318" cy="31409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863" y="1822889"/>
            <a:ext cx="2481786" cy="3429000"/>
          </a:xfrm>
          <a:prstGeom prst="rect">
            <a:avLst/>
          </a:prstGeom>
        </p:spPr>
      </p:pic>
      <p:sp>
        <p:nvSpPr>
          <p:cNvPr id="10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0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716455" y="6093296"/>
            <a:ext cx="4527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Туреччина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94798"/>
            <a:ext cx="1585944" cy="32390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94798"/>
            <a:ext cx="2167085" cy="3250628"/>
          </a:xfrm>
          <a:prstGeom prst="rect">
            <a:avLst/>
          </a:prstGeom>
        </p:spPr>
      </p:pic>
      <p:sp>
        <p:nvSpPr>
          <p:cNvPr id="10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716455" y="6093296"/>
            <a:ext cx="4527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Угорщина</a:t>
            </a:r>
            <a:endParaRPr lang="ru-RU" sz="2400" dirty="0">
              <a:solidFill>
                <a:schemeClr val="bg2">
                  <a:lumMod val="9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601384"/>
            <a:ext cx="2592288" cy="3868243"/>
          </a:xfrm>
          <a:prstGeom prst="rect">
            <a:avLst/>
          </a:prstGeom>
        </p:spPr>
      </p:pic>
      <p:sp>
        <p:nvSpPr>
          <p:cNvPr id="10" name="Багетна рамка 22">
            <a:hlinkClick r:id="rId3" action="ppaction://hlinksldjump"/>
          </p:cNvPr>
          <p:cNvSpPr/>
          <p:nvPr/>
        </p:nvSpPr>
        <p:spPr>
          <a:xfrm>
            <a:off x="7972263" y="6136155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http://th02.deviantart.net/fs70/PRE/i/2010/248/c/1/hungary_in_national_costume_by_oldgoddess-d2y3a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01383"/>
            <a:ext cx="2595375" cy="386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00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4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3538094" y="6032921"/>
            <a:ext cx="2034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Українською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. Глава 7 cut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7178" y="1346536"/>
            <a:ext cx="7020272" cy="394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3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4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3724846" y="6032921"/>
            <a:ext cx="1661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Грецькою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Глава 10. cut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2932" y="1195096"/>
            <a:ext cx="7704856" cy="394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2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3491610" y="6032921"/>
            <a:ext cx="2127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Англійською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Глава 10. cut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0713" y="1219380"/>
            <a:ext cx="8352928" cy="365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8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3627866" y="6032921"/>
            <a:ext cx="1854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Німецькою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Шевченкiана нашої родини. Глава 7 (2)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6865" y="1344195"/>
            <a:ext cx="7491392" cy="421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8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3627866" y="6032921"/>
            <a:ext cx="1854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Німецькою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Шевченкiана нашої родини. Глава 7 (2)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6865" y="1344195"/>
            <a:ext cx="7491392" cy="4213908"/>
          </a:xfrm>
          <a:prstGeom prst="rect">
            <a:avLst/>
          </a:prstGeom>
        </p:spPr>
      </p:pic>
      <p:sp>
        <p:nvSpPr>
          <p:cNvPr id="8" name="Багетна рамка 22">
            <a:hlinkClick r:id="rId5" action="ppaction://hlinksldjump"/>
          </p:cNvPr>
          <p:cNvSpPr/>
          <p:nvPr/>
        </p:nvSpPr>
        <p:spPr>
          <a:xfrm>
            <a:off x="7812360" y="6136155"/>
            <a:ext cx="914102" cy="358431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045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який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населений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пункт йде мова 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цьому відео?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кутник 4"/>
          <p:cNvSpPr/>
          <p:nvPr/>
        </p:nvSpPr>
        <p:spPr>
          <a:xfrm>
            <a:off x="3525277" y="6032921"/>
            <a:ext cx="2060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Село </a:t>
            </a:r>
            <a:r>
              <a:rPr lang="uk-UA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Зміївка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rotar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9672" y="1250354"/>
            <a:ext cx="5373216" cy="429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0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державі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Поль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5228" y="2132856"/>
            <a:ext cx="1600944" cy="16009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3808" y="1794808"/>
            <a:ext cx="579036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РеспублікаПольща</a:t>
            </a:r>
            <a:endParaRPr lang="uk-UA" sz="4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Російська Федерація</a:t>
            </a:r>
          </a:p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Турецька Республіка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3711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4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2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92696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Найбільшими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крім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українців</a:t>
            </a:r>
            <a:r>
              <a:rPr lang="ru-RU" sz="240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етнічними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групами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населення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Херсонщини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є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румуни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молдавани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Округлений прямокутник 6">
            <a:hlinkClick r:id="rId3" action="ppaction://hlinksldjump"/>
          </p:cNvPr>
          <p:cNvSpPr/>
          <p:nvPr/>
        </p:nvSpPr>
        <p:spPr>
          <a:xfrm>
            <a:off x="1835696" y="5733256"/>
            <a:ext cx="568863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Неправда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(20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%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населення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рос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іяни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</a:p>
          <a:p>
            <a:pPr algn="ctr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румуни і молдавани -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0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85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%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 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SLIM-WOA\Desktop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40840"/>
            <a:ext cx="3781402" cy="2516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LIM-WOA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48" y="2640841"/>
            <a:ext cx="3808422" cy="251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29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державі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556792"/>
            <a:ext cx="593944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Федеративна 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Республіка Німеччина</a:t>
            </a:r>
          </a:p>
          <a:p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B)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 Молдова</a:t>
            </a:r>
            <a:endParaRPr lang="en-US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C) </a:t>
            </a:r>
            <a:r>
              <a:rPr lang="ru-RU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Грецька</a:t>
            </a:r>
            <a:r>
              <a:rPr lang="ru-RU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Грече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1794808"/>
            <a:ext cx="1744960" cy="1744960"/>
          </a:xfrm>
          <a:prstGeom prst="rect">
            <a:avLst/>
          </a:prstGeom>
        </p:spPr>
      </p:pic>
      <p:pic>
        <p:nvPicPr>
          <p:cNvPr id="3074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813" y="4365104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28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52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державі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1794808"/>
            <a:ext cx="33281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Угорщина</a:t>
            </a:r>
          </a:p>
          <a:p>
            <a:pPr marL="342900" indent="-342900">
              <a:buAutoNum type="alphaUcParenR"/>
            </a:pP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Ізраїль</a:t>
            </a:r>
          </a:p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Румунія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Венгер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932" y="1916832"/>
            <a:ext cx="1656184" cy="1656184"/>
          </a:xfrm>
          <a:prstGeom prst="rect">
            <a:avLst/>
          </a:prstGeom>
        </p:spPr>
      </p:pic>
      <p:pic>
        <p:nvPicPr>
          <p:cNvPr id="4098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53136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8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30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1794808"/>
            <a:ext cx="624722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 Болгарія</a:t>
            </a:r>
          </a:p>
          <a:p>
            <a:pPr marL="342900" indent="-342900">
              <a:buAutoNum type="alphaUcParenR"/>
            </a:pP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Федеративна 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Республіка Німеччина</a:t>
            </a:r>
          </a:p>
          <a:p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C)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Турецька Республіка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Немец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880" y="1803068"/>
            <a:ext cx="1911904" cy="1911904"/>
          </a:xfrm>
          <a:prstGeom prst="rect">
            <a:avLst/>
          </a:prstGeom>
        </p:spPr>
      </p:pic>
      <p:pic>
        <p:nvPicPr>
          <p:cNvPr id="5122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88" y="443711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13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8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772816"/>
            <a:ext cx="609333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Україна</a:t>
            </a:r>
          </a:p>
          <a:p>
            <a:pPr marL="342900" indent="-342900">
              <a:buAutoNum type="alphaUcParenR"/>
            </a:pP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Федеративна </a:t>
            </a:r>
          </a:p>
          <a:p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Республіка Німеччина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С) Республіка Білорусь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Белорус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1772816"/>
            <a:ext cx="1960984" cy="1960984"/>
          </a:xfrm>
          <a:prstGeom prst="rect">
            <a:avLst/>
          </a:prstGeom>
        </p:spPr>
      </p:pic>
      <p:sp>
        <p:nvSpPr>
          <p:cNvPr id="8" name="Багетна рамка 22">
            <a:hlinkClick r:id="rId6" action="ppaction://hlinksldjump"/>
          </p:cNvPr>
          <p:cNvSpPr/>
          <p:nvPr/>
        </p:nvSpPr>
        <p:spPr>
          <a:xfrm>
            <a:off x="259174" y="6045193"/>
            <a:ext cx="1136819" cy="4752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146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731" y="4509120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27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53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248"/>
            <a:ext cx="8856983" cy="167811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кутник 2"/>
          <p:cNvSpPr/>
          <p:nvPr/>
        </p:nvSpPr>
        <p:spPr>
          <a:xfrm>
            <a:off x="527363" y="188699"/>
            <a:ext cx="8010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508" y="2242607"/>
            <a:ext cx="8358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0"/>
              </a:spcAft>
              <a:buAutoNum type="arabicParenR"/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Том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Сойєр</a:t>
            </a:r>
            <a:endParaRPr lang="uk-UA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2) Шерлок Холмс                   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3)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Посейдон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4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Барон Мюнхгаузен                    </a:t>
            </a:r>
          </a:p>
          <a:p>
            <a:pPr>
              <a:spcAft>
                <a:spcPts val="0"/>
              </a:spcAft>
            </a:pP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5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Ян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Скшетуський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endParaRPr lang="ru-RU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21963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А)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Польша</a:t>
            </a:r>
            <a:endParaRPr lang="uk-UA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Б)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Німеччина </a:t>
            </a:r>
            <a:endParaRPr lang="uk-UA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 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Америка 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Г) Англія 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Д) 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Греція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028144" y="2539147"/>
            <a:ext cx="2119920" cy="980732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697376" y="3014219"/>
            <a:ext cx="1279826" cy="846829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932454" y="2602647"/>
            <a:ext cx="1071594" cy="1897245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843808" y="3519879"/>
            <a:ext cx="2160240" cy="980013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470985" y="3029513"/>
            <a:ext cx="533063" cy="996830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544255" y="392980"/>
            <a:ext cx="82243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Ці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літературні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герої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відомі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усьому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св</a:t>
            </a:r>
            <a:r>
              <a:rPr lang="uk-UA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іті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А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якій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країні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зобов'язаний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кожен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із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них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сво</a:t>
            </a:r>
            <a:r>
              <a:rPr lang="uk-UA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їм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походженням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3" name="Багетна рамка 22">
            <a:hlinkClick r:id="rId3" action="ppaction://hlinksldjump"/>
          </p:cNvPr>
          <p:cNvSpPr/>
          <p:nvPr/>
        </p:nvSpPr>
        <p:spPr>
          <a:xfrm>
            <a:off x="7631792" y="6021288"/>
            <a:ext cx="1136819" cy="4752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40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836"/>
            <a:ext cx="8712968" cy="250707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6089982"/>
            <a:ext cx="3293708" cy="73309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кутник 3"/>
          <p:cNvSpPr/>
          <p:nvPr/>
        </p:nvSpPr>
        <p:spPr>
          <a:xfrm>
            <a:off x="3203848" y="6225696"/>
            <a:ext cx="4527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Джо́н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По́ль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 Джонс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46127"/>
            <a:ext cx="7848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 «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Вікно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Америку»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обласної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універсальної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наукової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бібліотеки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ім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Олеся 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Гончара названий на 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честь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козака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американського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походження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ru-RU" sz="28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Хто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ця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людина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чим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вона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відома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?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004" y="2813332"/>
            <a:ext cx="2286000" cy="3172968"/>
          </a:xfrm>
          <a:prstGeom prst="rect">
            <a:avLst/>
          </a:prstGeom>
        </p:spPr>
      </p:pic>
      <p:sp>
        <p:nvSpPr>
          <p:cNvPr id="10" name="Загнутый угол 9">
            <a:hlinkClick r:id="rId6" action="ppaction://hlinksldjump"/>
          </p:cNvPr>
          <p:cNvSpPr/>
          <p:nvPr/>
        </p:nvSpPr>
        <p:spPr>
          <a:xfrm>
            <a:off x="251520" y="5214285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2357"/>
            <a:ext cx="5337410" cy="604867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836712"/>
            <a:ext cx="482453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Джо́н</a:t>
            </a:r>
            <a:r>
              <a:rPr lang="ru-RU" sz="21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b="1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По́ль</a:t>
            </a:r>
            <a:r>
              <a:rPr lang="ru-RU" sz="2100" b="1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Джонс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спочатку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Джон Поль, Джон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Джо́нс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Чорний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корсар,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Іван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Іванович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Поль (англ. </a:t>
            </a:r>
            <a:r>
              <a:rPr lang="en-US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John Paul Jones) (6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липня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1747,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Шотландія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—18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липня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1792, Париж,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Франція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) —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національний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герой США, один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із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засновників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американських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ВМС,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контр-адмірал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російського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флоту (1788),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командувач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вітрильної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флотилії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Чорного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моря,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почесний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козак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Війська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Запорозького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Низового. Брав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активну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участь у </a:t>
            </a:r>
            <a:r>
              <a:rPr lang="ru-RU" sz="21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російсько-турецьких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війнах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за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південь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України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Чорноморське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узбережжя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3394422" cy="3456384"/>
          </a:xfrm>
          <a:prstGeom prst="rect">
            <a:avLst/>
          </a:prstGeom>
        </p:spPr>
      </p:pic>
      <p:sp>
        <p:nvSpPr>
          <p:cNvPr id="11" name="Багетна рамка 22">
            <a:hlinkClick r:id="rId4" action="ppaction://hlinksldjump"/>
          </p:cNvPr>
          <p:cNvSpPr/>
          <p:nvPr/>
        </p:nvSpPr>
        <p:spPr>
          <a:xfrm>
            <a:off x="539552" y="6262936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080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7" y="-865991"/>
            <a:ext cx="8136904" cy="1731982"/>
          </a:xfrm>
        </p:spPr>
        <p:txBody>
          <a:bodyPr/>
          <a:lstStyle/>
          <a:p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Список використаних джерел 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1520" y="1052736"/>
            <a:ext cx="8640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/>
                <a:ea typeface="Calibri"/>
                <a:cs typeface="Times New Roman"/>
              </a:rPr>
              <a:t>.</a:t>
            </a:r>
            <a:endParaRPr lang="uk-UA" sz="1600" dirty="0">
              <a:latin typeface="Calibri"/>
              <a:ea typeface="Calibri"/>
              <a:cs typeface="Times New Roman"/>
            </a:endParaRPr>
          </a:p>
          <a:p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277398" y="836712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Орлова, </a:t>
            </a:r>
            <a:r>
              <a:rPr lang="ru-RU" b="1" dirty="0" smtClean="0"/>
              <a:t>Зоря Соломоновна.</a:t>
            </a:r>
            <a:r>
              <a:rPr lang="ru-RU" dirty="0" smtClean="0"/>
              <a:t> </a:t>
            </a:r>
            <a:r>
              <a:rPr lang="ru-RU" dirty="0"/>
              <a:t>Из истории заселения </a:t>
            </a:r>
            <a:r>
              <a:rPr lang="ru-RU" dirty="0" err="1"/>
              <a:t>Херсонщины</a:t>
            </a:r>
            <a:r>
              <a:rPr lang="ru-RU" dirty="0"/>
              <a:t> [Текст] : краткий справочник / З. С. Орлова, И. Д. </a:t>
            </a:r>
            <a:r>
              <a:rPr lang="ru-RU" dirty="0" err="1"/>
              <a:t>Ратнер</a:t>
            </a:r>
            <a:r>
              <a:rPr lang="ru-RU" dirty="0"/>
              <a:t> ; гос. архив Херсонской обл.; под ред. В. Рылеева. - Херсон, 1993. - 128 с.</a:t>
            </a:r>
          </a:p>
          <a:p>
            <a:r>
              <a:rPr lang="ru-RU" b="1" dirty="0"/>
              <a:t>   Непомнящий, Борис.</a:t>
            </a:r>
            <a:r>
              <a:rPr lang="ru-RU" dirty="0"/>
              <a:t> Херсон еврейский [Текст] : трагедии и судьбы / </a:t>
            </a:r>
            <a:r>
              <a:rPr lang="uk-UA" dirty="0"/>
              <a:t>Б. </a:t>
            </a:r>
            <a:r>
              <a:rPr lang="ru-RU" dirty="0"/>
              <a:t>Непомнящий. - Херсон : Олди-плюс, 2004. - 340 с. : ил.</a:t>
            </a:r>
          </a:p>
          <a:p>
            <a:r>
              <a:rPr lang="uk-UA" b="1" dirty="0"/>
              <a:t>   Німці Херсонщини</a:t>
            </a:r>
            <a:r>
              <a:rPr lang="uk-UA" dirty="0"/>
              <a:t> : анотований перелік справ Державного архіву Херсонської області (1913-1930) / </a:t>
            </a:r>
            <a:r>
              <a:rPr lang="uk-UA" dirty="0" err="1"/>
              <a:t>укл</a:t>
            </a:r>
            <a:r>
              <a:rPr lang="uk-UA" dirty="0"/>
              <a:t>.: А. В. Карпова, А. </a:t>
            </a:r>
            <a:r>
              <a:rPr lang="uk-UA" dirty="0" err="1"/>
              <a:t>Айсфельд</a:t>
            </a:r>
            <a:r>
              <a:rPr lang="uk-UA" dirty="0"/>
              <a:t>, Л. В. Виноградова, Ю. О. Коник, А. М. Назарова, О. І. Шинкаренко ; наук. ред. О. В. </a:t>
            </a:r>
            <a:r>
              <a:rPr lang="uk-UA" dirty="0" err="1"/>
              <a:t>Айсфельд</a:t>
            </a:r>
            <a:r>
              <a:rPr lang="uk-UA" dirty="0"/>
              <a:t>. – Одеса: </a:t>
            </a:r>
            <a:r>
              <a:rPr lang="uk-UA" dirty="0" err="1"/>
              <a:t>Астропринт</a:t>
            </a:r>
            <a:r>
              <a:rPr lang="uk-UA" dirty="0"/>
              <a:t>, 2002. – 168 с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r>
              <a:rPr lang="uk-UA" b="1" dirty="0"/>
              <a:t>   Південний архів</a:t>
            </a:r>
            <a:r>
              <a:rPr lang="uk-UA" dirty="0"/>
              <a:t>: Збірник наукових праць. Історичні науки. – Випуск 13. – Херсон: Видавництво ХДУ, 2003. – 164 с.</a:t>
            </a:r>
            <a:endParaRPr lang="ru-RU" dirty="0"/>
          </a:p>
          <a:p>
            <a:r>
              <a:rPr lang="ru-RU" b="1" dirty="0"/>
              <a:t>   </a:t>
            </a:r>
            <a:r>
              <a:rPr lang="ru-RU" b="1" dirty="0" err="1"/>
              <a:t>Херсонщина</a:t>
            </a:r>
            <a:r>
              <a:rPr lang="ru-RU" b="1" dirty="0"/>
              <a:t> </a:t>
            </a:r>
            <a:r>
              <a:rPr lang="ru-RU" b="1" dirty="0" err="1"/>
              <a:t>запрошує</a:t>
            </a:r>
            <a:r>
              <a:rPr lang="ru-RU" dirty="0"/>
              <a:t> [Текст] =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Kherson</a:t>
            </a:r>
            <a:r>
              <a:rPr lang="ru-RU" dirty="0"/>
              <a:t> </a:t>
            </a:r>
            <a:r>
              <a:rPr lang="ru-RU" dirty="0" err="1"/>
              <a:t>region</a:t>
            </a:r>
            <a:r>
              <a:rPr lang="ru-RU" dirty="0"/>
              <a:t> </a:t>
            </a:r>
            <a:r>
              <a:rPr lang="ru-RU" dirty="0" err="1"/>
              <a:t>invites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 / </a:t>
            </a:r>
            <a:r>
              <a:rPr lang="ru-RU" dirty="0" err="1"/>
              <a:t>автори</a:t>
            </a:r>
            <a:r>
              <a:rPr lang="ru-RU" dirty="0"/>
              <a:t> проекту: </a:t>
            </a:r>
            <a:r>
              <a:rPr lang="ru-RU" dirty="0" err="1"/>
              <a:t>Сергій</a:t>
            </a:r>
            <a:r>
              <a:rPr lang="ru-RU" dirty="0"/>
              <a:t> </a:t>
            </a:r>
            <a:r>
              <a:rPr lang="ru-RU" dirty="0" err="1"/>
              <a:t>Алєферко</a:t>
            </a:r>
            <a:r>
              <a:rPr lang="ru-RU" dirty="0"/>
              <a:t>, Ольга </a:t>
            </a:r>
            <a:r>
              <a:rPr lang="ru-RU" dirty="0" err="1"/>
              <a:t>Алєферко</a:t>
            </a:r>
            <a:r>
              <a:rPr lang="ru-RU" dirty="0"/>
              <a:t>. - Херсон : </a:t>
            </a:r>
            <a:r>
              <a:rPr lang="ru-RU" dirty="0" err="1"/>
              <a:t>Наддніпряночка</a:t>
            </a:r>
            <a:r>
              <a:rPr lang="ru-RU" dirty="0"/>
              <a:t>, 2008. - 384 с. : </a:t>
            </a:r>
            <a:r>
              <a:rPr lang="ru-RU" dirty="0" err="1"/>
              <a:t>ілюстр</a:t>
            </a:r>
            <a:r>
              <a:rPr lang="ru-RU" dirty="0"/>
              <a:t>.</a:t>
            </a:r>
          </a:p>
          <a:p>
            <a:r>
              <a:rPr lang="uk-UA" b="1" dirty="0"/>
              <a:t>   </a:t>
            </a:r>
            <a:r>
              <a:rPr lang="ru-RU" b="1" dirty="0" err="1"/>
              <a:t>Крип'якевич</a:t>
            </a:r>
            <a:r>
              <a:rPr lang="ru-RU" b="1" dirty="0"/>
              <a:t>, </a:t>
            </a:r>
            <a:r>
              <a:rPr lang="ru-RU" b="1" dirty="0" err="1"/>
              <a:t>Іван</a:t>
            </a:r>
            <a:r>
              <a:rPr lang="ru-RU" b="1" dirty="0"/>
              <a:t> Петрович.</a:t>
            </a:r>
            <a:r>
              <a:rPr lang="ru-RU" dirty="0"/>
              <a:t> Коротка </a:t>
            </a:r>
            <a:r>
              <a:rPr lang="ru-RU" dirty="0" err="1"/>
              <a:t>історія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 [Текст] / </a:t>
            </a:r>
            <a:r>
              <a:rPr lang="uk-UA" dirty="0"/>
              <a:t>І. П. </a:t>
            </a:r>
            <a:r>
              <a:rPr lang="ru-RU" dirty="0" err="1"/>
              <a:t>Крип'якевич</a:t>
            </a:r>
            <a:r>
              <a:rPr lang="ru-RU" dirty="0"/>
              <a:t> ; ред. і авт. </a:t>
            </a:r>
            <a:r>
              <a:rPr lang="ru-RU" dirty="0" err="1"/>
              <a:t>передм</a:t>
            </a:r>
            <a:r>
              <a:rPr lang="ru-RU" dirty="0"/>
              <a:t>. В. І. Заремба ; авт. </a:t>
            </a:r>
            <a:r>
              <a:rPr lang="ru-RU" dirty="0" err="1"/>
              <a:t>післям</a:t>
            </a:r>
            <a:r>
              <a:rPr lang="ru-RU" dirty="0"/>
              <a:t>. Г. </a:t>
            </a:r>
            <a:r>
              <a:rPr lang="ru-RU" dirty="0" err="1"/>
              <a:t>Швидько</a:t>
            </a:r>
            <a:r>
              <a:rPr lang="ru-RU" dirty="0"/>
              <a:t>. - </a:t>
            </a:r>
            <a:r>
              <a:rPr lang="ru-RU" dirty="0" err="1"/>
              <a:t>Дніпропетровськ</a:t>
            </a:r>
            <a:r>
              <a:rPr lang="ru-RU" dirty="0"/>
              <a:t> : </a:t>
            </a:r>
            <a:r>
              <a:rPr lang="ru-RU" dirty="0" err="1"/>
              <a:t>Редакційно</a:t>
            </a:r>
            <a:r>
              <a:rPr lang="ru-RU" dirty="0"/>
              <a:t> </a:t>
            </a:r>
            <a:r>
              <a:rPr lang="ru-RU" dirty="0" err="1"/>
              <a:t>видавничий</a:t>
            </a:r>
            <a:r>
              <a:rPr lang="ru-RU" dirty="0"/>
              <a:t> </a:t>
            </a:r>
            <a:r>
              <a:rPr lang="ru-RU" dirty="0" err="1"/>
              <a:t>відділ</a:t>
            </a:r>
            <a:r>
              <a:rPr lang="ru-RU" dirty="0"/>
              <a:t> </a:t>
            </a:r>
            <a:r>
              <a:rPr lang="ru-RU" dirty="0" err="1"/>
              <a:t>управління</a:t>
            </a:r>
            <a:r>
              <a:rPr lang="ru-RU" dirty="0"/>
              <a:t> по </a:t>
            </a:r>
            <a:r>
              <a:rPr lang="ru-RU" dirty="0" err="1"/>
              <a:t>пресі</a:t>
            </a:r>
            <a:r>
              <a:rPr lang="ru-RU" dirty="0"/>
              <a:t>, 1992. - 104 с. : </a:t>
            </a:r>
            <a:r>
              <a:rPr lang="ru-RU" dirty="0" err="1"/>
              <a:t>ілюстр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790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7" y="-865991"/>
            <a:ext cx="8136904" cy="1731982"/>
          </a:xfrm>
        </p:spPr>
        <p:txBody>
          <a:bodyPr/>
          <a:lstStyle/>
          <a:p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1520" y="1052736"/>
            <a:ext cx="86409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pPr lvl="0"/>
            <a:endParaRPr lang="en-US" sz="2000" dirty="0" smtClean="0"/>
          </a:p>
          <a:p>
            <a:pPr lvl="0"/>
            <a:endParaRPr lang="ru-RU" sz="2000" dirty="0"/>
          </a:p>
          <a:p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65901" y="148478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Путешествие по </a:t>
            </a:r>
            <a:r>
              <a:rPr lang="ru-RU" b="1" dirty="0" err="1"/>
              <a:t>Херсонщине</a:t>
            </a:r>
            <a:r>
              <a:rPr lang="ru-RU" dirty="0"/>
              <a:t> [Текст] : путеводитель. - Херсон : </a:t>
            </a:r>
            <a:r>
              <a:rPr lang="ru-RU" dirty="0" err="1"/>
              <a:t>Надднепряночка</a:t>
            </a:r>
            <a:r>
              <a:rPr lang="ru-RU" dirty="0"/>
              <a:t>, 2005. - 276 с. : ил.</a:t>
            </a:r>
          </a:p>
          <a:p>
            <a:r>
              <a:rPr lang="ru-RU" b="1" dirty="0"/>
              <a:t>   </a:t>
            </a:r>
            <a:r>
              <a:rPr lang="uk-UA" b="1" dirty="0" err="1"/>
              <a:t>Матерiали</a:t>
            </a:r>
            <a:r>
              <a:rPr lang="uk-UA" b="1" dirty="0"/>
              <a:t> до </a:t>
            </a:r>
            <a:r>
              <a:rPr lang="uk-UA" b="1" dirty="0" err="1"/>
              <a:t>шкiльного</a:t>
            </a:r>
            <a:r>
              <a:rPr lang="uk-UA" b="1" dirty="0"/>
              <a:t> курсу з </a:t>
            </a:r>
            <a:r>
              <a:rPr lang="uk-UA" b="1" dirty="0" err="1"/>
              <a:t>iсторичного</a:t>
            </a:r>
            <a:r>
              <a:rPr lang="uk-UA" b="1" dirty="0"/>
              <a:t> краєзнавства Херсонщини на тему: "Наш край у </a:t>
            </a:r>
            <a:r>
              <a:rPr lang="uk-UA" b="1" dirty="0" err="1"/>
              <a:t>XIII-XVIIIст</a:t>
            </a:r>
            <a:r>
              <a:rPr lang="uk-UA" b="1" dirty="0"/>
              <a:t>. (</a:t>
            </a:r>
            <a:r>
              <a:rPr lang="uk-UA" b="1" dirty="0" err="1"/>
              <a:t>вiд</a:t>
            </a:r>
            <a:r>
              <a:rPr lang="uk-UA" b="1" dirty="0"/>
              <a:t> навали орди Батия до </a:t>
            </a:r>
            <a:r>
              <a:rPr lang="uk-UA" b="1" dirty="0" err="1"/>
              <a:t>лiквiдацiї</a:t>
            </a:r>
            <a:r>
              <a:rPr lang="uk-UA" b="1" dirty="0"/>
              <a:t> </a:t>
            </a:r>
            <a:r>
              <a:rPr lang="uk-UA" b="1" dirty="0" err="1"/>
              <a:t>Запорiзької</a:t>
            </a:r>
            <a:r>
              <a:rPr lang="uk-UA" b="1" dirty="0"/>
              <a:t> </a:t>
            </a:r>
            <a:r>
              <a:rPr lang="uk-UA" b="1" dirty="0" err="1"/>
              <a:t>Сiчi</a:t>
            </a:r>
            <a:r>
              <a:rPr lang="uk-UA" b="1" dirty="0"/>
              <a:t>)"</a:t>
            </a:r>
            <a:r>
              <a:rPr lang="uk-UA" dirty="0"/>
              <a:t> [Текст]  / С. Г. </a:t>
            </a:r>
            <a:r>
              <a:rPr lang="uk-UA" dirty="0" err="1"/>
              <a:t>Водотика</a:t>
            </a:r>
            <a:r>
              <a:rPr lang="uk-UA" dirty="0"/>
              <a:t> [и др.]; ХОДА; </a:t>
            </a:r>
            <a:r>
              <a:rPr lang="uk-UA" dirty="0" err="1"/>
              <a:t>Пiвд.-укр</a:t>
            </a:r>
            <a:r>
              <a:rPr lang="uk-UA" dirty="0"/>
              <a:t>. </a:t>
            </a:r>
            <a:r>
              <a:rPr lang="uk-UA" dirty="0" err="1"/>
              <a:t>регiон</a:t>
            </a:r>
            <a:r>
              <a:rPr lang="uk-UA" dirty="0"/>
              <a:t>. </a:t>
            </a:r>
            <a:r>
              <a:rPr lang="uk-UA" dirty="0" err="1"/>
              <a:t>iн-т</a:t>
            </a:r>
            <a:r>
              <a:rPr lang="uk-UA" dirty="0"/>
              <a:t> </a:t>
            </a:r>
            <a:r>
              <a:rPr lang="uk-UA" dirty="0" err="1"/>
              <a:t>пiслядипломноi</a:t>
            </a:r>
            <a:r>
              <a:rPr lang="uk-UA" dirty="0"/>
              <a:t> </a:t>
            </a:r>
            <a:r>
              <a:rPr lang="uk-UA" dirty="0" err="1"/>
              <a:t>освiти</a:t>
            </a:r>
            <a:r>
              <a:rPr lang="uk-UA" dirty="0"/>
              <a:t> пед. </a:t>
            </a:r>
            <a:r>
              <a:rPr lang="uk-UA" dirty="0" err="1"/>
              <a:t>кадрiв</a:t>
            </a:r>
            <a:r>
              <a:rPr lang="uk-UA" dirty="0"/>
              <a:t>. Кафедра соц. </a:t>
            </a:r>
            <a:r>
              <a:rPr lang="uk-UA" dirty="0" err="1"/>
              <a:t>дисциплiн</a:t>
            </a:r>
            <a:r>
              <a:rPr lang="uk-UA" dirty="0"/>
              <a:t>. - Херсон : [</a:t>
            </a:r>
            <a:r>
              <a:rPr lang="uk-UA" dirty="0" err="1"/>
              <a:t>б.в</a:t>
            </a:r>
            <a:r>
              <a:rPr lang="uk-UA" dirty="0"/>
              <a:t>]., 1995. – 44 с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endParaRPr lang="uk-UA" b="1" u="sng" dirty="0" smtClean="0"/>
          </a:p>
          <a:p>
            <a:r>
              <a:rPr lang="uk-UA" b="1" u="sng" dirty="0" err="1" smtClean="0"/>
              <a:t>Інтернет-ресурси</a:t>
            </a:r>
            <a:r>
              <a:rPr lang="uk-UA" b="1" u="sng" dirty="0"/>
              <a:t>:</a:t>
            </a:r>
            <a:endParaRPr lang="ru-RU" dirty="0"/>
          </a:p>
          <a:p>
            <a:r>
              <a:rPr lang="uk-UA" dirty="0"/>
              <a:t>   Джон Пол </a:t>
            </a:r>
            <a:r>
              <a:rPr lang="uk-UA" dirty="0" err="1"/>
              <a:t>Джонс</a:t>
            </a:r>
            <a:r>
              <a:rPr lang="uk-UA" dirty="0"/>
              <a:t> </a:t>
            </a:r>
            <a:r>
              <a:rPr lang="ru-RU" dirty="0"/>
              <a:t>[Электронный ресурс]. – Электрон. дан. // </a:t>
            </a:r>
            <a:r>
              <a:rPr lang="en-US" dirty="0"/>
              <a:t>Art</a:t>
            </a:r>
            <a:r>
              <a:rPr lang="ru-RU" dirty="0"/>
              <a:t> Кавун. – 2005-2015. – Режим доступа: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 err="1">
                <a:hlinkClick r:id="rId2"/>
              </a:rPr>
              <a:t>artkavun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kherson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ua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john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paul</a:t>
            </a:r>
            <a:r>
              <a:rPr lang="ru-RU" u="sng" dirty="0">
                <a:hlinkClick r:id="rId2"/>
              </a:rPr>
              <a:t>-</a:t>
            </a:r>
            <a:r>
              <a:rPr lang="en-US" u="sng" dirty="0">
                <a:hlinkClick r:id="rId2"/>
              </a:rPr>
              <a:t>jones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htm</a:t>
            </a:r>
            <a:r>
              <a:rPr lang="ru-RU" u="sng" dirty="0"/>
              <a:t>. </a:t>
            </a:r>
            <a:r>
              <a:rPr lang="ru-RU" dirty="0"/>
              <a:t>– Название с экрана.</a:t>
            </a:r>
          </a:p>
          <a:p>
            <a:r>
              <a:rPr lang="ru-RU" dirty="0"/>
              <a:t>   </a:t>
            </a:r>
            <a:r>
              <a:rPr lang="uk-UA" dirty="0" err="1"/>
              <a:t>Зміївка</a:t>
            </a:r>
            <a:r>
              <a:rPr lang="uk-UA" dirty="0"/>
              <a:t> </a:t>
            </a:r>
            <a:r>
              <a:rPr lang="ru-RU" dirty="0"/>
              <a:t>[</a:t>
            </a:r>
            <a:r>
              <a:rPr lang="uk-UA" dirty="0"/>
              <a:t>Електронний ресурс</a:t>
            </a:r>
            <a:r>
              <a:rPr lang="ru-RU" dirty="0"/>
              <a:t>]</a:t>
            </a:r>
            <a:r>
              <a:rPr lang="uk-UA" dirty="0"/>
              <a:t>. – Електрон. </a:t>
            </a:r>
            <a:r>
              <a:rPr lang="uk-UA" dirty="0" err="1"/>
              <a:t>дан</a:t>
            </a:r>
            <a:r>
              <a:rPr lang="uk-UA" dirty="0"/>
              <a:t>. // Мандрівка Україною. – 2007-2015. – Режим доступу: </a:t>
            </a:r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www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travelua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com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ua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xersonshhina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berislavskij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zmi</a:t>
            </a:r>
            <a:r>
              <a:rPr lang="ru-RU" u="sng" dirty="0">
                <a:hlinkClick r:id="rId3"/>
              </a:rPr>
              <a:t>%</a:t>
            </a:r>
            <a:r>
              <a:rPr lang="en-US" u="sng" dirty="0">
                <a:hlinkClick r:id="rId3"/>
              </a:rPr>
              <a:t>D</a:t>
            </a:r>
            <a:r>
              <a:rPr lang="ru-RU" u="sng" dirty="0">
                <a:hlinkClick r:id="rId3"/>
              </a:rPr>
              <a:t>1%97</a:t>
            </a:r>
            <a:r>
              <a:rPr lang="en-US" u="sng" dirty="0" err="1">
                <a:hlinkClick r:id="rId3"/>
              </a:rPr>
              <a:t>vka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html</a:t>
            </a:r>
            <a:r>
              <a:rPr lang="uk-UA" u="sng" dirty="0"/>
              <a:t>. </a:t>
            </a:r>
            <a:r>
              <a:rPr lang="ru-RU" dirty="0"/>
              <a:t>– </a:t>
            </a:r>
            <a:r>
              <a:rPr lang="ru-RU" dirty="0" err="1"/>
              <a:t>Назва</a:t>
            </a:r>
            <a:r>
              <a:rPr lang="ru-RU" dirty="0"/>
              <a:t> з </a:t>
            </a:r>
            <a:r>
              <a:rPr lang="ru-RU" dirty="0" err="1"/>
              <a:t>екрана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7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7" y="-865991"/>
            <a:ext cx="8136904" cy="1731982"/>
          </a:xfrm>
        </p:spPr>
        <p:txBody>
          <a:bodyPr/>
          <a:lstStyle/>
          <a:p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1520" y="1052736"/>
            <a:ext cx="8640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uk-UA" sz="2000" dirty="0"/>
          </a:p>
          <a:p>
            <a:pPr lvl="0"/>
            <a:endParaRPr lang="uk-UA" sz="2000" dirty="0" smtClean="0"/>
          </a:p>
        </p:txBody>
      </p:sp>
      <p:sp>
        <p:nvSpPr>
          <p:cNvPr id="3" name="Прямокутник 2"/>
          <p:cNvSpPr/>
          <p:nvPr/>
        </p:nvSpPr>
        <p:spPr>
          <a:xfrm>
            <a:off x="303277" y="90872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  <a:r>
              <a:rPr lang="ru-RU" dirty="0"/>
              <a:t>Гимны стран [Электронный ресурс]. – Электрон. дан. // 200 </a:t>
            </a:r>
            <a:r>
              <a:rPr lang="en-US" dirty="0" err="1"/>
              <a:t>stran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. – Режим доступа: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.200</a:t>
            </a:r>
            <a:r>
              <a:rPr lang="en-US" u="sng" dirty="0" err="1">
                <a:hlinkClick r:id="rId2"/>
              </a:rPr>
              <a:t>stran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hymns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html</a:t>
            </a:r>
            <a:r>
              <a:rPr lang="ru-RU" u="sng" dirty="0"/>
              <a:t>. </a:t>
            </a:r>
            <a:r>
              <a:rPr lang="ru-RU" dirty="0"/>
              <a:t>– Название с экрана.</a:t>
            </a:r>
          </a:p>
          <a:p>
            <a:r>
              <a:rPr lang="ru-RU" dirty="0"/>
              <a:t>   Флаги стран мира в картинках с названиями страны [Электронный ресурс]. – Электрон. дан. // Все страны мира. – Режим доступа: </a:t>
            </a:r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://33</a:t>
            </a:r>
            <a:r>
              <a:rPr lang="en-US" u="sng" dirty="0" err="1">
                <a:hlinkClick r:id="rId3"/>
              </a:rPr>
              <a:t>tura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ru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flagi</a:t>
            </a:r>
            <a:r>
              <a:rPr lang="ru-RU" u="sng" dirty="0"/>
              <a:t>. </a:t>
            </a:r>
            <a:r>
              <a:rPr lang="ru-RU" dirty="0"/>
              <a:t>– Название с экрана.</a:t>
            </a:r>
          </a:p>
          <a:p>
            <a:r>
              <a:rPr lang="ru-RU" dirty="0"/>
              <a:t>   </a:t>
            </a:r>
            <a:r>
              <a:rPr lang="ru-RU" dirty="0" err="1"/>
              <a:t>Коста</a:t>
            </a:r>
            <a:r>
              <a:rPr lang="ru-RU" dirty="0"/>
              <a:t> Хетагуров [Электронный ресурс]. – Электрон. дан. – Режим доступа: </a:t>
            </a:r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 err="1">
                <a:hlinkClick r:id="rId4"/>
              </a:rPr>
              <a:t>hetagurov</a:t>
            </a:r>
            <a:r>
              <a:rPr lang="ru-RU" u="sng" dirty="0">
                <a:hlinkClick r:id="rId4"/>
              </a:rPr>
              <a:t>.</a:t>
            </a:r>
            <a:r>
              <a:rPr lang="en-US" u="sng" dirty="0" err="1">
                <a:hlinkClick r:id="rId4"/>
              </a:rPr>
              <a:t>ru</a:t>
            </a:r>
            <a:r>
              <a:rPr lang="ru-RU" u="sng" dirty="0">
                <a:hlinkClick r:id="rId4"/>
              </a:rPr>
              <a:t>/</a:t>
            </a:r>
            <a:r>
              <a:rPr lang="ru-RU" dirty="0"/>
              <a:t>. – Название с экрана.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9977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6718" y="548680"/>
            <a:ext cx="80105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головній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вулиці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височіє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обеліск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честь великого</a:t>
            </a:r>
          </a:p>
          <a:p>
            <a:pPr algn="ctr"/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англійця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гуманіста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філантропа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Джона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Говарда</a:t>
            </a:r>
            <a:endParaRPr lang="uk-UA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круглений прямокутник 3">
            <a:hlinkClick r:id="rId3" action="ppaction://hlinksldjump"/>
          </p:cNvPr>
          <p:cNvSpPr/>
          <p:nvPr/>
        </p:nvSpPr>
        <p:spPr>
          <a:xfrm>
            <a:off x="2918361" y="5676655"/>
            <a:ext cx="3303550" cy="9568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Правда</a:t>
            </a:r>
          </a:p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(Проспект Ушакова)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Загнутый угол 6">
            <a:hlinkClick r:id="rId4" action="ppaction://hlinksldjump"/>
          </p:cNvPr>
          <p:cNvSpPr/>
          <p:nvPr/>
        </p:nvSpPr>
        <p:spPr>
          <a:xfrm>
            <a:off x="7452320" y="4956575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klymenko.data-tec.net/Other_World/Photo/Ukraine.Kherson/IMG_98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686" y="2492896"/>
            <a:ext cx="2304256" cy="307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07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2806724" cy="3384376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8"/>
            <a:ext cx="6120680" cy="616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332656"/>
            <a:ext cx="59782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Джон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Го́вард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(англ. 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John Howard, *2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вересня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1726, Лондон — †20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січня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1790, Херсон) —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англійський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юрист,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філантроп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дослідник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масових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інфекційних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захворювань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Європі,юрист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-реформатор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який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започаткував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соціологічний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метод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юриспруденції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Будучи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обраним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1773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р.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шерифом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міста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Бедфорда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він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звернув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увагу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жалюгідний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стан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місцевої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в'язниці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.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Це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спостереження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наштовхнуло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його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думку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обстежити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стан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ув'язнених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не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тільки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тюрмах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але і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країнах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континентальної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Європи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Книга "Стан тюрем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Уельсу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"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(1777),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з'явилася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результаті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цих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досліджень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стала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справжньою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сенсацією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. Вона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багато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чому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сприяла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тому,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незабаром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інших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країнах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були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прийняті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закони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покращують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становище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арештантів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місцях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ув'язнення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Деякий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час мешкав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Херсон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і, де у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той час лютувала епідемія 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тифу.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Говард доклав багато зусиль для лікування 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хворих та покращення становища ув’язнених. Своєю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діяльністю здобув загальну шану і любов 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жителів.</a:t>
            </a:r>
            <a:endParaRPr lang="ru-RU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Багетна рамка 22">
            <a:hlinkClick r:id="rId4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001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1048017" y="566207"/>
            <a:ext cx="6993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Районний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центр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Нижньосірогозького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району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сво</a:t>
            </a:r>
            <a:r>
              <a:rPr lang="uk-UA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єю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назвою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завдячує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татарам. 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перекладі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тюркської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«Сари-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огуз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означає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«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червоний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бик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». 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круглений прямокутник 3">
            <a:hlinkClick r:id="rId3" action="ppaction://hlinksldjump"/>
          </p:cNvPr>
          <p:cNvSpPr/>
          <p:nvPr/>
        </p:nvSpPr>
        <p:spPr>
          <a:xfrm>
            <a:off x="3131840" y="5949280"/>
            <a:ext cx="252028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Неправда</a:t>
            </a:r>
          </a:p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(Жовтий Бик)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 descr="C:\Users\SLIM-WOA\Desktop\загруженно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143" y="2708920"/>
            <a:ext cx="3647081" cy="2344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BETA\public\slim\карта картинки\би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700" y="4777989"/>
            <a:ext cx="2466975" cy="1857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02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а обкладинка">
  <a:themeElements>
    <a:clrScheme name="Тверда обкладинка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а обкладинка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а обкладинка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1693</TotalTime>
  <Words>2292</Words>
  <Application>Microsoft Office PowerPoint</Application>
  <PresentationFormat>Екран (4:3)</PresentationFormat>
  <Paragraphs>300</Paragraphs>
  <Slides>69</Slides>
  <Notes>11</Notes>
  <HiddenSlides>3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69</vt:i4>
      </vt:variant>
    </vt:vector>
  </HeadingPairs>
  <TitlesOfParts>
    <vt:vector size="70" baseType="lpstr">
      <vt:lpstr>Тверда обкладинка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Список використаних джерел 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Етнічний калейдоскоп Херсонщини</dc:title>
  <dc:creator>SLIM-WOA</dc:creator>
  <cp:lastModifiedBy>vbpi</cp:lastModifiedBy>
  <cp:revision>137</cp:revision>
  <dcterms:created xsi:type="dcterms:W3CDTF">2013-01-17T09:20:46Z</dcterms:created>
  <dcterms:modified xsi:type="dcterms:W3CDTF">2015-05-19T09:14:11Z</dcterms:modified>
</cp:coreProperties>
</file>