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70" autoAdjust="0"/>
  </p:normalViewPr>
  <p:slideViewPr>
    <p:cSldViewPr>
      <p:cViewPr varScale="1">
        <p:scale>
          <a:sx n="109" d="100"/>
          <a:sy n="109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" y="-4575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752508" cy="3573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7814" y="630555"/>
            <a:ext cx="5760640" cy="280076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  <a:cs typeface="Mangal" panose="02040503050203030202" pitchFamily="18" charset="0"/>
              </a:rPr>
              <a:t>Мюнхаузен в библиотеке</a:t>
            </a:r>
            <a:endParaRPr lang="ru-RU" sz="8800" dirty="0">
              <a:ln w="18415" cmpd="sng">
                <a:solidFill>
                  <a:schemeClr val="bg2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  <a:cs typeface="Mangal" panose="02040503050203030202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54614">
            <a:off x="3805509" y="3934053"/>
            <a:ext cx="396044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3600" b="1" dirty="0" smtClean="0">
                <a:ln w="3175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Библиопогружение</a:t>
            </a:r>
            <a:endParaRPr lang="ru-RU" sz="3600" b="1" dirty="0">
              <a:ln w="3175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75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8664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8663 -4.07407E-6 L -0.03195 -0.00833 " pathEditMode="relative" rAng="0" ptsTypes="AA">
                                      <p:cBhvr>
                                        <p:cTn id="10" dur="2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31840" y="404664"/>
            <a:ext cx="50818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«Искусствоведы»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00" y="1340768"/>
            <a:ext cx="5238750" cy="393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1196752"/>
            <a:ext cx="48965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Круг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интересов</a:t>
            </a:r>
          </a:p>
          <a:p>
            <a:pPr indent="720725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участников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группы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– </a:t>
            </a:r>
          </a:p>
          <a:p>
            <a:pPr indent="354013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отражение образов</a:t>
            </a:r>
          </a:p>
          <a:p>
            <a:pPr indent="354013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литературных </a:t>
            </a:r>
          </a:p>
          <a:p>
            <a:pPr indent="354013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произведений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 кино, экранизации книг,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памятники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литературным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героям.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Группа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работает в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компьютерном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зале. Участники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заполняет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раздел выставки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93296"/>
            <a:ext cx="58748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«Мюнхаузен  - любимый киногерой»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309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68613"/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Задача:</a:t>
            </a: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lvl="0" indent="536575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- Выяснить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как отображен образ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536575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Мюнхаузена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кино .</a:t>
            </a:r>
          </a:p>
          <a:p>
            <a:pPr lvl="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- Какие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памятники, посвящены литературному персонажу 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Мюнхаузену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-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Имена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художников, которые иллюстрировали        книги  о Мюнхаузене.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- Заполните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на выставке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«Виват,  Мюнхаузен!»  </a:t>
            </a:r>
            <a:endParaRPr lang="ru-RU" sz="32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раздел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«Картинная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галерея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»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иллюстрациями </a:t>
            </a:r>
          </a:p>
          <a:p>
            <a:pPr lvl="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 книге « Приключения барона Мюнхаузена».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8680"/>
            <a:ext cx="20177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66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85592" y="116632"/>
            <a:ext cx="5958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dirty="0">
                <a:ln w="635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«Библиотекари»</a:t>
            </a:r>
            <a:endParaRPr lang="ru-RU" sz="6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92" y="1052736"/>
            <a:ext cx="5748222" cy="3544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412776"/>
            <a:ext cx="56166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Круг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интересов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участников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группы .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Это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любители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приводить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все 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порядок,  ученики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умеющие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разыскивать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библиотеке различную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информацию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о книгах с помощью справочного аппарата библиотеки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20177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188640"/>
            <a:ext cx="857044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51175" algn="ctr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Задача: составить список книг 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</a:t>
            </a:r>
          </a:p>
          <a:p>
            <a:pPr indent="3051175"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статей о 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Мюнхаузене</a:t>
            </a:r>
          </a:p>
          <a:p>
            <a:pPr lvl="0" indent="354013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- С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помощью алфавитного каталога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составить список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книг о Мюнхаузене,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которые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есть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школьной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библиотеке.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- Добавьте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 список статьи, библиографическое описание которых вы найдете в картотеке статей или тематической  картотеке.</a:t>
            </a:r>
          </a:p>
          <a:p>
            <a:pPr lvl="0" indent="354013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- Найдите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библиографическое описание книг о Мюнхаузене, которых нет в вашем списке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на сайтах других библиотек.  Продемонстрируйте</a:t>
            </a:r>
          </a:p>
          <a:p>
            <a:pPr lvl="0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на выставке ваш библиографический список.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42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4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752508" cy="35730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90872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Подведение итогов исследовательской работы всех групп состоятся у выставки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63301" y="2276872"/>
            <a:ext cx="47900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  <a:cs typeface="Mangal" panose="02040503050203030202" pitchFamily="18" charset="0"/>
              </a:rPr>
              <a:t>«Виват, </a:t>
            </a:r>
          </a:p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  <a:cs typeface="Mangal" panose="02040503050203030202" pitchFamily="18" charset="0"/>
              </a:rPr>
              <a:t>Мюнхаузен!»</a:t>
            </a:r>
            <a:endParaRPr lang="ru-RU" sz="7200" dirty="0">
              <a:ln w="3175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anose="03010101010201010101" pitchFamily="66" charset="0"/>
              <a:cs typeface="Mangal" panose="02040503050203030202" pitchFamily="18" charset="0"/>
            </a:endParaRPr>
          </a:p>
          <a:p>
            <a:pPr algn="ctr"/>
            <a:endParaRPr lang="ru-RU" sz="7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65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08664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0.08663 -4.07407E-6 L -0.03195 -0.00833 " pathEditMode="relative" rAng="0" ptsTypes="AA">
                                      <p:cBhvr>
                                        <p:cTn id="10" dur="2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4 -7.40741E-7 C 0.09063 -0.0669 0.04063 -0.125 -0.02639 -0.12893 C -0.09046 -0.13403 -0.15035 -0.08889 -0.15435 -0.02407 C -0.15938 0.03611 -0.11737 0.0919 -0.0573 0.09607 C -0.00244 0.09907 0.04966 0.06204 0.05365 0.00602 C 0.05764 -0.04491 0.02257 -0.09305 -0.0283 -0.09699 C -0.07535 -0.1 -0.11945 -0.06898 -0.1224 -0.02199 C -0.12535 0.01991 -0.09739 0.06111 -0.05539 0.06296 C -0.01737 0.06597 0.01858 0.0419 0.02171 0.00394 C 0.02362 -0.03009 0.0026 -0.06296 -0.03039 -0.06505 C -0.05938 -0.0669 -0.08837 -0.04907 -0.09046 -0.01991 C -0.09236 0.00509 -0.07744 0.02894 -0.0533 0.03102 C -0.03334 0.0331 -0.01233 0.02199 -0.01129 0.00208 C -0.00938 -0.01389 -0.01737 -0.03102 -0.0323 -0.0331 C -0.04445 -0.0331 -0.05643 -0.02893 -0.05834 -0.01805 C -0.05938 -0.01111 -0.0573 -0.00393 -0.05138 -0.00093 C -0.04844 -7.40741E-7 -0.04636 -7.40741E-7 -0.04341 -0.00093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9044" y="548680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Домашнее задание.</a:t>
            </a:r>
          </a:p>
          <a:p>
            <a:pPr algn="just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Дорогие ребята, вы узнали много нового о Мюнхаузене. Предлагаем  вам попробовать написать свой рассказ на тему: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3301" y="2276872"/>
            <a:ext cx="47900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  <a:cs typeface="Mangal" panose="02040503050203030202" pitchFamily="18" charset="0"/>
              </a:rPr>
              <a:t>«</a:t>
            </a:r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Приключения </a:t>
            </a:r>
            <a:endParaRPr lang="ru-RU" sz="7200" dirty="0" smtClean="0">
              <a:ln w="3175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latin typeface="Monotype Corsiva" panose="03010101010201010101" pitchFamily="66" charset="0"/>
              <a:cs typeface="Mangal" panose="02040503050203030202" pitchFamily="18" charset="0"/>
            </a:endParaRPr>
          </a:p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Мюнхаузена</a:t>
            </a:r>
          </a:p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В библиотеке</a:t>
            </a:r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»</a:t>
            </a:r>
            <a:endParaRPr lang="ru-RU" sz="7200" dirty="0">
              <a:ln w="3175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latin typeface="Monotype Corsiva" panose="03010101010201010101" pitchFamily="66" charset="0"/>
              <a:cs typeface="Mangal" panose="02040503050203030202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346">
            <a:off x="44341" y="2710240"/>
            <a:ext cx="3805834" cy="2875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936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9044" y="54868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С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124744"/>
            <a:ext cx="47900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Спасибо за внимание!</a:t>
            </a:r>
          </a:p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До новых встреч</a:t>
            </a:r>
          </a:p>
          <a:p>
            <a:pPr algn="ctr"/>
            <a:r>
              <a:rPr lang="ru-RU" sz="72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в библиотеке!</a:t>
            </a:r>
            <a:endParaRPr lang="ru-RU" sz="7200" dirty="0">
              <a:ln w="3175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latin typeface="Monotype Corsiva" panose="03010101010201010101" pitchFamily="66" charset="0"/>
              <a:cs typeface="Mangal" panose="02040503050203030202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346">
            <a:off x="44341" y="2710240"/>
            <a:ext cx="3805834" cy="2875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4757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" y="-9979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6358"/>
            <a:ext cx="5432368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0085" y="980728"/>
            <a:ext cx="4024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Дорогие ребята!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     У </a:t>
            </a: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нас произошло </a:t>
            </a:r>
            <a:endParaRPr lang="ru-RU" sz="2400" dirty="0" smtClean="0">
              <a:solidFill>
                <a:srgbClr val="FFFF00"/>
              </a:solidFill>
              <a:latin typeface="Monotype Corsiva" panose="03010101010201010101" pitchFamily="66" charset="0"/>
              <a:cs typeface="Mangal" panose="02040503050203030202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    удивительное </a:t>
            </a: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событие </a:t>
            </a:r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–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к </a:t>
            </a: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нам в библиотеку  пришел  один очень известный персонаж</a:t>
            </a:r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Узнали кто это?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Правда, наш барон потерял память…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  <a:cs typeface="Mangal" panose="02040503050203030202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Давайте </a:t>
            </a: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попробуем  помочь барону  вспомнить </a:t>
            </a:r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все-все-все</a:t>
            </a:r>
            <a:r>
              <a:rPr lang="ru-RU" sz="2400" dirty="0" smtClean="0">
                <a:solidFill>
                  <a:srgbClr val="FFFF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…   </a:t>
            </a: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  <a:cs typeface="Mangal" panose="02040503050203030202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86916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Наше 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библиотека как раз самое подходящее место для такого расследования. Сейчас мы все вместе будем совершать наше </a:t>
            </a:r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Mangal" panose="02040503050203030202" pitchFamily="18" charset="0"/>
              </a:rPr>
              <a:t>библиопогружение 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  <a:cs typeface="Mangal" panose="02040503050203030202" pitchFamily="18" charset="0"/>
            </a:endParaRPr>
          </a:p>
          <a:p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60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0" y="-51026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7" y="404664"/>
            <a:ext cx="1533757" cy="1746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366" y="980728"/>
            <a:ext cx="73448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Для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того, чтобы нам узнать как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можно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больше мы  разделимся  на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группы.      У  каждой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группы будет свое задание.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Ваша задача не только ответить на вопросы, но и найти  и принести для Мюнхаузена некоторые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доказательства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(портреты, книги, иллюстрации и т.д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.), ко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торые мы разместим на выставке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«Виват, Мюнхаузен!»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21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8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9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1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68" y="1547654"/>
            <a:ext cx="5455896" cy="4057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19672" y="404664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/>
              <a:t> </a:t>
            </a:r>
            <a:r>
              <a:rPr lang="ru-RU" sz="60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«</a:t>
            </a:r>
            <a:r>
              <a:rPr lang="ru-RU" sz="6000" b="1" dirty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Архивариусы»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556" y="1420328"/>
            <a:ext cx="41874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Круг интересов: история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, исторические  исследования. Группа работает в читальном зале с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энциклопедиями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,  справочниками.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Участники группы заполняют различными материалами раздел книжной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выставки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70" y="5821532"/>
            <a:ext cx="60089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«Мюнхаузен – историческая личность»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778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Задача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: узнать  все о исторической личности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Мюнхаузен.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Вопросы для группы «Архивариусы»: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1. Назовите полное имя и даты жизни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исторической личности.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2. Назовите страну и город в котором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родился  и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жил  Мюнхаузен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3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 В какой стране начал службу Мюнхаузен?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Какие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имел чины 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награды?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4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 Как чтут память  Мюнхаузена в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родном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городе?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6" y="1412776"/>
            <a:ext cx="2016224" cy="14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1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91880" y="332656"/>
            <a:ext cx="5323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 «Литературоведы»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26" y="1399663"/>
            <a:ext cx="5320735" cy="4058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1255986"/>
            <a:ext cx="51125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Monotype Corsiva" panose="03010101010201010101" pitchFamily="66" charset="0"/>
              </a:rPr>
              <a:t>           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Круг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интересов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участников</a:t>
            </a:r>
          </a:p>
          <a:p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    группы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– литературные 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исследования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 история 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написания книг,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переводы   литературных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произведений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разные 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языки.. Участники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группы 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работают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абонементе и в читальном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зале. 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Литературоведы»</a:t>
            </a:r>
            <a:endParaRPr lang="ru-RU" sz="2600" b="1" i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заполняют </a:t>
            </a:r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раздел выставки  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      </a:t>
            </a:r>
            <a:r>
              <a:rPr lang="ru-RU" sz="2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2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Мюнхаузен – герой </a:t>
            </a:r>
            <a:endParaRPr lang="ru-RU" sz="26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литературных  произведений</a:t>
            </a:r>
            <a:r>
              <a:rPr lang="ru-RU" sz="26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» 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65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228123"/>
            <a:ext cx="828092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       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Задача</a:t>
            </a:r>
            <a:r>
              <a:rPr lang="ru-RU" sz="29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: узнать все об авторах и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ru-RU" sz="29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писателях</a:t>
            </a:r>
            <a:r>
              <a:rPr lang="ru-RU" sz="29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 которые создали литературного </a:t>
            </a:r>
            <a:endParaRPr lang="ru-RU" sz="29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9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   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героя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Мюнхаузена.</a:t>
            </a:r>
          </a:p>
          <a:p>
            <a:r>
              <a:rPr lang="ru-RU" sz="29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     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Вопросы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:</a:t>
            </a:r>
            <a:endParaRPr lang="ru-RU" sz="29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1.Назовите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самого известного автора и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литературное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произведение,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главным героем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которого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барон Мюнхаузен.</a:t>
            </a: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2.Кто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еще писал о  Мюнхаузене в Германии?</a:t>
            </a: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3.Назовите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имя известного российского писателя,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который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перевел  произведение Э.Р. Распе на русский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я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зык.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</a:t>
            </a: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4.Назовите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имя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известного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украинского писателя,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который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перевел с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русского на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украинский </a:t>
            </a: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язык  книгу  Э.Р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 Распе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о Мюнхаузене.</a:t>
            </a:r>
          </a:p>
          <a:p>
            <a:endParaRPr lang="ru-RU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30274"/>
            <a:ext cx="20177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9952" y="260648"/>
            <a:ext cx="39693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anose="03010101010201010101" pitchFamily="66" charset="0"/>
              </a:rPr>
              <a:t>«Писатели»</a:t>
            </a:r>
            <a:endParaRPr lang="ru-RU" sz="6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99506"/>
            <a:ext cx="4954150" cy="3356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368644"/>
            <a:ext cx="55446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725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Круг интересов  участников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indent="354013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группы –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чтение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indent="182563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литературные исследования, </a:t>
            </a:r>
          </a:p>
          <a:p>
            <a:pPr indent="182563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изучение истории </a:t>
            </a:r>
          </a:p>
          <a:p>
            <a:pPr indent="182563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написания книг.</a:t>
            </a:r>
          </a:p>
          <a:p>
            <a:pPr indent="182563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«Писатели» изучают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конкретную книгу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автора Э. Распе 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Участники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группы заполняют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раздел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выставки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«Литературный герой 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книги Э. Распе «Приключения барона Мюнхаузена»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15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56"/>
            <a:ext cx="9144000" cy="7146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8520" y="0"/>
            <a:ext cx="89644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68613"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За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дача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: познакомить слушателя </a:t>
            </a:r>
            <a:endParaRPr lang="ru-RU" sz="32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indent="2868613"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 книгой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Э.Распе «Приключения </a:t>
            </a:r>
            <a:endParaRPr lang="ru-RU" sz="32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indent="1978025"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барона 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Мюнхаузена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      1.В каком жанре написано </a:t>
            </a:r>
          </a:p>
          <a:p>
            <a:pPr lvl="0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         произведение Э.Распе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2. История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написания.</a:t>
            </a:r>
          </a:p>
          <a:p>
            <a:pPr lvl="0" indent="354013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3.Назовите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известных переводчиков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книги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на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русский и украинский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языки.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4.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Перечислите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10 глав из книги 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lvl="0" indent="354013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Приключения барона Мюнхаузена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», </a:t>
            </a:r>
          </a:p>
          <a:p>
            <a:pPr lvl="0" indent="354013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Процитируйте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рассказы. 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0177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137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705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User6</dc:creator>
  <cp:lastModifiedBy>Mariwa</cp:lastModifiedBy>
  <cp:revision>46</cp:revision>
  <dcterms:created xsi:type="dcterms:W3CDTF">2015-06-02T11:33:28Z</dcterms:created>
  <dcterms:modified xsi:type="dcterms:W3CDTF">2015-06-03T17:38:33Z</dcterms:modified>
</cp:coreProperties>
</file>