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4"/>
  </p:notesMasterIdLst>
  <p:sldIdLst>
    <p:sldId id="340" r:id="rId2"/>
    <p:sldId id="473" r:id="rId3"/>
    <p:sldId id="401" r:id="rId4"/>
    <p:sldId id="384" r:id="rId5"/>
    <p:sldId id="490" r:id="rId6"/>
    <p:sldId id="492" r:id="rId7"/>
    <p:sldId id="491" r:id="rId8"/>
    <p:sldId id="362" r:id="rId9"/>
    <p:sldId id="493" r:id="rId10"/>
    <p:sldId id="456" r:id="rId11"/>
    <p:sldId id="485" r:id="rId12"/>
    <p:sldId id="533" r:id="rId13"/>
    <p:sldId id="511" r:id="rId14"/>
    <p:sldId id="516" r:id="rId15"/>
    <p:sldId id="521" r:id="rId16"/>
    <p:sldId id="523" r:id="rId17"/>
    <p:sldId id="525" r:id="rId18"/>
    <p:sldId id="488" r:id="rId19"/>
    <p:sldId id="529" r:id="rId20"/>
    <p:sldId id="494" r:id="rId21"/>
    <p:sldId id="495" r:id="rId22"/>
    <p:sldId id="496" r:id="rId23"/>
    <p:sldId id="536" r:id="rId24"/>
    <p:sldId id="537" r:id="rId25"/>
    <p:sldId id="549" r:id="rId26"/>
    <p:sldId id="538" r:id="rId27"/>
    <p:sldId id="505" r:id="rId28"/>
    <p:sldId id="548" r:id="rId29"/>
    <p:sldId id="551" r:id="rId30"/>
    <p:sldId id="507" r:id="rId31"/>
    <p:sldId id="550" r:id="rId32"/>
    <p:sldId id="553" r:id="rId33"/>
    <p:sldId id="552" r:id="rId34"/>
    <p:sldId id="554" r:id="rId35"/>
    <p:sldId id="555" r:id="rId36"/>
    <p:sldId id="556" r:id="rId37"/>
    <p:sldId id="543" r:id="rId38"/>
    <p:sldId id="457" r:id="rId39"/>
    <p:sldId id="474" r:id="rId40"/>
    <p:sldId id="475" r:id="rId41"/>
    <p:sldId id="476" r:id="rId42"/>
    <p:sldId id="458" r:id="rId43"/>
    <p:sldId id="459" r:id="rId44"/>
    <p:sldId id="465" r:id="rId45"/>
    <p:sldId id="544" r:id="rId46"/>
    <p:sldId id="557" r:id="rId47"/>
    <p:sldId id="483" r:id="rId48"/>
    <p:sldId id="478" r:id="rId49"/>
    <p:sldId id="479" r:id="rId50"/>
    <p:sldId id="484" r:id="rId51"/>
    <p:sldId id="513" r:id="rId52"/>
    <p:sldId id="558" r:id="rId5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5215C"/>
    <a:srgbClr val="99CCFF"/>
    <a:srgbClr val="CCFFFF"/>
    <a:srgbClr val="004F8A"/>
    <a:srgbClr val="FF0000"/>
    <a:srgbClr val="CC0000"/>
    <a:srgbClr val="6699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514" autoAdjust="0"/>
    <p:restoredTop sz="99835" autoAdjust="0"/>
  </p:normalViewPr>
  <p:slideViewPr>
    <p:cSldViewPr>
      <p:cViewPr>
        <p:scale>
          <a:sx n="90" d="100"/>
          <a:sy n="90" d="100"/>
        </p:scale>
        <p:origin x="-546" y="-7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5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05002C6-300B-453B-9BE1-50B0E31C0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87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F5A7E-A68F-4086-90DA-3F46B880483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7BB1C-05D2-4BDB-8D5A-5DF32464A88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FF82-E619-4F71-8688-5CCDBF4645F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E5D7-5245-4843-A90B-911B65E4DC1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7ED2E-8B7A-4FD0-9056-D568C06AB15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3DF6A-D35D-43C4-9581-B725CBE837A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31598-6E63-498C-8D18-268CB4AA415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65345-ECAA-4F75-B301-7EBAFCAA58F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201A0-80E1-44C4-A81B-1BF4E6ADA69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8BCFB-A8BA-41FA-BCF9-3EB1D20633B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A69B4-D60A-465D-8E46-3B69FFD1D8F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C4E-7269-4153-AE8E-59982BCEEEC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DB4F75B-289E-4097-A189-75A066ABB09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ks-school-libraries.blogspot.com/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://51.ks.ua/librar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://nwk51.blogspot.com/" TargetMode="External"/><Relationship Id="rId4" Type="http://schemas.openxmlformats.org/officeDocument/2006/relationships/hyperlink" Target="http://gorodmedia.blogspot.com/p/4.htm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51.ks.ua/library/new-sit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518025" y="19161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Херсонськ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навчально-виховний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комплекс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Загальньоосвітня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uk-UA" u="sng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ст.–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dirty="0">
                <a:latin typeface="Times New Roman" pitchFamily="18" charset="0"/>
                <a:cs typeface="Times New Roman" pitchFamily="18" charset="0"/>
              </a:rPr>
              <a:t>спеціалізована школа ІІ ст. –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колегіум”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№ 51 ім. Г.О. Потьомкіна                </a:t>
            </a:r>
          </a:p>
          <a:p>
            <a:pPr algn="ctr" eaLnBrk="0" hangingPunct="0"/>
            <a:r>
              <a:rPr lang="uk-UA" dirty="0">
                <a:latin typeface="Times New Roman" pitchFamily="18" charset="0"/>
                <a:cs typeface="Times New Roman" pitchFamily="18" charset="0"/>
              </a:rPr>
              <a:t>    Херсонської міської ради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24" descr="IMG_646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1000125"/>
            <a:ext cx="3038475" cy="4286250"/>
          </a:xfrm>
          <a:prstGeom prst="rect">
            <a:avLst/>
          </a:prstGeom>
          <a:noFill/>
          <a:ln w="38100" cmpd="dbl">
            <a:solidFill>
              <a:srgbClr val="C5215C"/>
            </a:solidFill>
            <a:miter lim="800000"/>
            <a:headEnd/>
            <a:tailEnd/>
          </a:ln>
        </p:spPr>
      </p:pic>
      <p:sp>
        <p:nvSpPr>
          <p:cNvPr id="115738" name="Rectangle 26"/>
          <p:cNvSpPr>
            <a:spLocks noChangeArrowheads="1"/>
          </p:cNvSpPr>
          <p:nvPr/>
        </p:nvSpPr>
        <p:spPr bwMode="auto">
          <a:xfrm>
            <a:off x="900113" y="1700213"/>
            <a:ext cx="39608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/>
            <a:r>
              <a:rPr lang="uk-UA" sz="2000">
                <a:solidFill>
                  <a:srgbClr val="C5215C"/>
                </a:solidFill>
                <a:latin typeface="Times New Roman" pitchFamily="18" charset="0"/>
              </a:rPr>
              <a:t>   </a:t>
            </a:r>
            <a:r>
              <a:rPr lang="en-US" sz="2000">
                <a:solidFill>
                  <a:srgbClr val="C5215C"/>
                </a:solidFill>
                <a:latin typeface="Times New Roman" pitchFamily="18" charset="0"/>
              </a:rPr>
              <a:t>  </a:t>
            </a:r>
            <a:r>
              <a:rPr lang="uk-UA" sz="4000" b="1" i="1">
                <a:solidFill>
                  <a:srgbClr val="C5215C"/>
                </a:solidFill>
                <a:latin typeface="Times New Roman" pitchFamily="18" charset="0"/>
              </a:rPr>
              <a:t>Ревуцька </a:t>
            </a:r>
          </a:p>
          <a:p>
            <a:pPr marL="342900" indent="-342900" algn="ctr"/>
            <a:r>
              <a:rPr lang="uk-UA" sz="4000" b="1" i="1">
                <a:solidFill>
                  <a:srgbClr val="C5215C"/>
                </a:solidFill>
                <a:latin typeface="Times New Roman" pitchFamily="18" charset="0"/>
              </a:rPr>
              <a:t>Надія Іванівна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250825" y="3870325"/>
            <a:ext cx="63373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/>
            <a:r>
              <a:rPr lang="uk-UA" sz="2000">
                <a:latin typeface="Times New Roman" pitchFamily="18" charset="0"/>
              </a:rPr>
              <a:t>	</a:t>
            </a:r>
            <a:r>
              <a:rPr lang="uk-UA" sz="2000" b="1">
                <a:latin typeface="Times New Roman" pitchFamily="18" charset="0"/>
              </a:rPr>
              <a:t>Посада:</a:t>
            </a:r>
            <a:r>
              <a:rPr lang="uk-UA" sz="2000">
                <a:latin typeface="Times New Roman" pitchFamily="18" charset="0"/>
              </a:rPr>
              <a:t> завідуюча ШБІЦ</a:t>
            </a:r>
          </a:p>
          <a:p>
            <a:pPr marL="342900" indent="-342900"/>
            <a:r>
              <a:rPr lang="uk-UA" sz="2000" b="1">
                <a:latin typeface="Times New Roman" pitchFamily="18" charset="0"/>
              </a:rPr>
              <a:t>	Стаж роботи: </a:t>
            </a:r>
          </a:p>
          <a:p>
            <a:pPr marL="342900" indent="-342900"/>
            <a:r>
              <a:rPr lang="uk-UA" sz="2000" b="1">
                <a:latin typeface="Times New Roman" pitchFamily="18" charset="0"/>
              </a:rPr>
              <a:t>	</a:t>
            </a:r>
            <a:r>
              <a:rPr lang="uk-UA" sz="2000">
                <a:latin typeface="Times New Roman" pitchFamily="18" charset="0"/>
              </a:rPr>
              <a:t>загальний – 33 роки;</a:t>
            </a:r>
          </a:p>
          <a:p>
            <a:pPr marL="342900" indent="-342900"/>
            <a:r>
              <a:rPr lang="uk-UA" sz="2000">
                <a:latin typeface="Times New Roman" pitchFamily="18" charset="0"/>
              </a:rPr>
              <a:t>	бібліотечна робота – 18 років.</a:t>
            </a:r>
          </a:p>
          <a:p>
            <a:pPr marL="342900" indent="-342900"/>
            <a:r>
              <a:rPr lang="uk-UA" sz="2000">
                <a:latin typeface="Times New Roman" pitchFamily="18" charset="0"/>
              </a:rPr>
              <a:t>	</a:t>
            </a:r>
          </a:p>
          <a:p>
            <a:pPr marL="342900" indent="-342900"/>
            <a:r>
              <a:rPr lang="uk-UA" sz="2000">
                <a:latin typeface="Times New Roman" pitchFamily="18" charset="0"/>
              </a:rPr>
              <a:t>	</a:t>
            </a:r>
            <a:r>
              <a:rPr lang="uk-UA" sz="2000" b="1">
                <a:latin typeface="Times New Roman" pitchFamily="18" charset="0"/>
              </a:rPr>
              <a:t>Освіта:</a:t>
            </a:r>
            <a:r>
              <a:rPr lang="uk-UA" sz="2000">
                <a:latin typeface="Times New Roman" pitchFamily="18" charset="0"/>
              </a:rPr>
              <a:t> вища фахова, Київський державний інститут культури ім. О.Є. Корнійчука за спеціальністю “Бібліотекознавство та бібліографія”, 1982 рік.</a:t>
            </a:r>
          </a:p>
          <a:p>
            <a:pPr marL="342900" indent="-342900"/>
            <a:r>
              <a:rPr lang="uk-UA" sz="2000">
                <a:latin typeface="Times New Roman" pitchFamily="18" charset="0"/>
              </a:rPr>
              <a:t>	</a:t>
            </a:r>
          </a:p>
        </p:txBody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>
            <a:off x="0" y="0"/>
            <a:ext cx="2095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700"/>
              <a:t> 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1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3" grpId="0"/>
      <p:bldP spid="115738" grpId="0"/>
      <p:bldP spid="1157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611188" y="549275"/>
            <a:ext cx="7777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>
                <a:solidFill>
                  <a:srgbClr val="990033"/>
                </a:solidFill>
                <a:latin typeface="Times New Roman" pitchFamily="18" charset="0"/>
              </a:rPr>
              <a:t>Основні показники роботи  ШБІЦ</a:t>
            </a: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250825" y="1143000"/>
            <a:ext cx="8316913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</a:rPr>
              <a:t>Поповнення фонду ШБІЦ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Всього надійшло за  три роки (2013 - 2015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р.р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– 6742 пр.,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із них:</a:t>
            </a:r>
          </a:p>
          <a:p>
            <a:pPr eaLnBrk="0" hangingPunct="0"/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за  бюджетні кошти – 5302 прим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.,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із них: фонд підручників –  3785 пр., книг – 1517  прим. 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за  позабюджетні кошти – 1440 прим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.,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із них: фонд підручників –140 пр., книг –  1300 прим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Видань художньої та галузевої літератури -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2817 прим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Підручників та навчальних посібників –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3925 прим.</a:t>
            </a:r>
          </a:p>
          <a:p>
            <a:pPr eaLnBrk="0" hangingPunct="0"/>
            <a:r>
              <a:rPr lang="uk-UA" sz="2400" dirty="0"/>
              <a:t> </a:t>
            </a:r>
            <a:endParaRPr lang="ru-RU" sz="2400" dirty="0"/>
          </a:p>
          <a:p>
            <a:pPr eaLnBrk="0" hangingPunct="0"/>
            <a:r>
              <a:rPr lang="uk-UA" sz="2400" dirty="0"/>
              <a:t>       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</a:rPr>
              <a:t>Вибуло у 2015 році: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літератури - 1498 прим. 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підручників - 1478 прим. </a:t>
            </a: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</p:txBody>
      </p:sp>
      <p:pic>
        <p:nvPicPr>
          <p:cNvPr id="23555" name="Picture 5" descr="pic_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5143500"/>
            <a:ext cx="26511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/>
      <p:bldP spid="2775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2686050" y="500063"/>
            <a:ext cx="37719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3200" b="1">
                <a:solidFill>
                  <a:srgbClr val="990033"/>
                </a:solidFill>
                <a:latin typeface="Times New Roman" pitchFamily="18" charset="0"/>
              </a:rPr>
              <a:t>Основні показники роботи  ШБІЦ</a:t>
            </a:r>
          </a:p>
        </p:txBody>
      </p:sp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642938" y="1785938"/>
            <a:ext cx="80724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</a:rPr>
              <a:t>Поповнення фонду ШБІЦ</a:t>
            </a:r>
          </a:p>
          <a:p>
            <a:pPr eaLnBrk="0" hangingPunct="0"/>
            <a:endParaRPr lang="uk-UA" sz="2400" b="1" dirty="0">
              <a:solidFill>
                <a:srgbClr val="990033"/>
              </a:solidFill>
              <a:latin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 </a:t>
            </a:r>
            <a:r>
              <a:rPr lang="uk-UA" sz="2400" b="1" dirty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Надійшло за 2016 рік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(на 01.12.16)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– 2358 пр.,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із них: фонд підручників – 1814 пр., книг – 544 прим. </a:t>
            </a:r>
          </a:p>
          <a:p>
            <a:pPr eaLnBrk="0" hangingPunct="0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За бюджетні кошти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одержано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- 1719 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прим. видань, із них: фонд підручників – 1715 прим., книг – 4 прим. </a:t>
            </a:r>
          </a:p>
          <a:p>
            <a:pPr eaLnBrk="0" hangingPunct="0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За позабюджетні кошти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одержано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- 639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прим. видань, із них: фонд підручників – 99 прим., книг –  540  прим.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571500" y="571500"/>
            <a:ext cx="7643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3200" b="1">
                <a:solidFill>
                  <a:srgbClr val="990033"/>
                </a:solidFill>
                <a:latin typeface="Times New Roman" pitchFamily="18" charset="0"/>
              </a:rPr>
              <a:t>Фонд підручників</a:t>
            </a:r>
          </a:p>
          <a:p>
            <a:pPr algn="ctr" eaLnBrk="0" hangingPunct="0"/>
            <a:r>
              <a:rPr lang="uk-UA" sz="3200" b="1">
                <a:solidFill>
                  <a:srgbClr val="990033"/>
                </a:solidFill>
                <a:latin typeface="Times New Roman" pitchFamily="18" charset="0"/>
              </a:rPr>
              <a:t> і навчальної літератури</a:t>
            </a:r>
          </a:p>
        </p:txBody>
      </p:sp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500063" y="1963738"/>
            <a:ext cx="77866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uk-UA" sz="2400" b="1" dirty="0">
                <a:latin typeface="Times New Roman" pitchFamily="18" charset="0"/>
              </a:rPr>
              <a:t>Фонд підручників та навчальних посібників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 ( на </a:t>
            </a:r>
            <a:r>
              <a:rPr lang="uk-UA" sz="2400" b="1" dirty="0" smtClean="0">
                <a:latin typeface="Times New Roman" pitchFamily="18" charset="0"/>
              </a:rPr>
              <a:t>01.12.2016</a:t>
            </a:r>
            <a:r>
              <a:rPr lang="uk-UA" sz="2400" b="1" dirty="0">
                <a:latin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</a:rPr>
              <a:t> –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</a:rPr>
              <a:t>12206</a:t>
            </a:r>
            <a:r>
              <a:rPr lang="uk-UA" sz="2400" b="1" dirty="0">
                <a:latin typeface="Times New Roman" pitchFamily="18" charset="0"/>
              </a:rPr>
              <a:t> прим.</a:t>
            </a:r>
          </a:p>
          <a:p>
            <a:pPr eaLnBrk="0" hangingPunct="0"/>
            <a:r>
              <a:rPr lang="uk-UA" sz="2400" dirty="0">
                <a:latin typeface="Times New Roman" pitchFamily="18" charset="0"/>
              </a:rPr>
              <a:t>Із них:</a:t>
            </a:r>
          </a:p>
          <a:p>
            <a:pPr eaLnBrk="0" hangingPunct="0"/>
            <a:r>
              <a:rPr lang="uk-UA" sz="2400" dirty="0">
                <a:latin typeface="Times New Roman" pitchFamily="18" charset="0"/>
              </a:rPr>
              <a:t>для учнів 1-4 класів – 4213 прим.,</a:t>
            </a:r>
          </a:p>
          <a:p>
            <a:pPr eaLnBrk="0" hangingPunct="0"/>
            <a:r>
              <a:rPr lang="uk-UA" sz="2400" dirty="0">
                <a:latin typeface="Times New Roman" pitchFamily="18" charset="0"/>
              </a:rPr>
              <a:t>для учнів 5-9 класів –  6049 прим., </a:t>
            </a:r>
          </a:p>
          <a:p>
            <a:pPr eaLnBrk="0" hangingPunct="0"/>
            <a:r>
              <a:rPr lang="uk-UA" sz="2400" dirty="0">
                <a:latin typeface="Times New Roman" pitchFamily="18" charset="0"/>
              </a:rPr>
              <a:t>для учнів 10-11 класів – 1944 прим.</a:t>
            </a:r>
          </a:p>
          <a:p>
            <a:pPr eaLnBrk="0" hangingPunct="0"/>
            <a:endParaRPr lang="uk-UA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Поповнення фонду  підручників: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За три роки  одержано - 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5739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прим. нових підручників.</a:t>
            </a:r>
          </a:p>
          <a:p>
            <a:pPr eaLnBrk="0" hangingPunct="0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Основна облікова документація</a:t>
            </a:r>
            <a:br>
              <a:rPr lang="uk-UA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Фонд підручників і навчальних посібників</a:t>
            </a:r>
            <a:endParaRPr lang="ru-RU" sz="24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114816"/>
          </a:xfrm>
        </p:spPr>
        <p:txBody>
          <a:bodyPr/>
          <a:lstStyle/>
          <a:p>
            <a:pPr lvl="0"/>
            <a:r>
              <a:rPr lang="uk-UA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Книга сумарного обліку підручників і навчальних посібників,</a:t>
            </a: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Картотека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обліку руху підручників і навчальних посібників, </a:t>
            </a:r>
          </a:p>
          <a:p>
            <a:pPr lvl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(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з вересня 2016 року  створено Електронну картотеку обліку руху підручників),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Журнал обліку  виданих на класи  підручників і навчальних посібників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Журнал обліку   підручників і навчальних посібників, що приймаються замість втрачених чи пошкоджених </a:t>
            </a:r>
          </a:p>
          <a:p>
            <a:pPr lvl="0"/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згідно нової «Інструкції про порядок комплектування та облік підручників та навчальної літератури…»</a:t>
            </a:r>
          </a:p>
          <a:p>
            <a:pPr lvl="0" algn="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Наказ МОН від 02.12.2013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№ 1686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Основна облікова документація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Фонд підручників і навчальних посібників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Електронна картотека руху підручників</a:t>
            </a:r>
            <a:endParaRPr lang="ru-RU" sz="2400" dirty="0" smtClean="0">
              <a:solidFill>
                <a:srgbClr val="C521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785926"/>
          <a:ext cx="8143932" cy="4709227"/>
        </p:xfrm>
        <a:graphic>
          <a:graphicData uri="http://schemas.openxmlformats.org/drawingml/2006/table">
            <a:tbl>
              <a:tblPr/>
              <a:tblGrid>
                <a:gridCol w="1475137"/>
                <a:gridCol w="1106353"/>
                <a:gridCol w="737570"/>
                <a:gridCol w="645372"/>
                <a:gridCol w="1014157"/>
                <a:gridCol w="879327"/>
                <a:gridCol w="2286016"/>
              </a:tblGrid>
              <a:tr h="5041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Автор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Назва</a:t>
                      </a:r>
                      <a:r>
                        <a:rPr lang="ru-RU" sz="1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підручника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  одержано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Видано        1-А</a:t>
                      </a:r>
                      <a:r>
                        <a:rPr lang="uk-UA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1-Б, 1-В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Залишки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Примітки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Аристова 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Л. 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Муз.мистецтво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26, 25, 26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 них: к/сх.-1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Бех І.Д.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Осн. здоров.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26, 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24,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Богданович  М.М.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27, 23, 26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Вашуленко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Букварь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26, 24, 25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Грущинська І.В.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Природознавство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23, 25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Калиниченко Е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В.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Образ.мистецтво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25, 23,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Карпюк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Англ.мова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0, 28, 26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 них: к/</a:t>
                      </a: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сх.-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21,</a:t>
                      </a:r>
                      <a:r>
                        <a:rPr lang="uk-UA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видано у ЗНЗ № 46 – 7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Сидоренко В.К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Трудове навчання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26, 23,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Сотнікова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С.І.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Нім.мова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27, 0, 0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 них: к/сх.-1, вчителі: </a:t>
                      </a: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Прокопчук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 </a:t>
                      </a: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Головачова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1.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Хорошковська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О.Н.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Укр.мова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25, 24, 26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Всього: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097" marR="410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Основна облікова документація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Фонд підручників і навчальних посібників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Журнал обліку виданих підручників і навчальних посібників</a:t>
            </a:r>
            <a:endParaRPr lang="ru-RU" sz="2400" dirty="0" smtClean="0">
              <a:solidFill>
                <a:srgbClr val="C521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0" y="2571744"/>
            <a:ext cx="91440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іку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виданих  підручників і навчальних посібників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Херсонського навчально-виховного комплексу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1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агальноосвітня школа І ступеня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спеціалізована школа ІІ ступеня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колегіум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№ 51 ім. Г.О. Потьомкіна                                                                                                                             Херсонської міської ради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2016-2017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НАВЧАЛЬНИЙ РІК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071546"/>
          </a:xfrm>
        </p:spPr>
        <p:txBody>
          <a:bodyPr/>
          <a:lstStyle/>
          <a:p>
            <a:pPr eaLnBrk="1" hangingPunct="1"/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Фонд підручників і навчальних посібників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Журнал обліку виданих підручників і навчальних посібників</a:t>
            </a:r>
            <a:endParaRPr lang="ru-RU" sz="2400" dirty="0" smtClean="0">
              <a:solidFill>
                <a:srgbClr val="C521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428736"/>
          <a:ext cx="8215371" cy="4888280"/>
        </p:xfrm>
        <a:graphic>
          <a:graphicData uri="http://schemas.openxmlformats.org/drawingml/2006/table">
            <a:tbl>
              <a:tblPr/>
              <a:tblGrid>
                <a:gridCol w="428628"/>
                <a:gridCol w="1716797"/>
                <a:gridCol w="1627875"/>
                <a:gridCol w="433188"/>
                <a:gridCol w="433188"/>
                <a:gridCol w="754656"/>
                <a:gridCol w="753896"/>
                <a:gridCol w="753139"/>
                <a:gridCol w="1314004"/>
              </a:tblGrid>
              <a:tr h="50764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Автор</a:t>
                      </a: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Назва</a:t>
                      </a: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</a:t>
                      </a: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Наяв</a:t>
                      </a:r>
                      <a:r>
                        <a:rPr lang="uk-UA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ність</a:t>
                      </a:r>
                      <a:r>
                        <a:rPr lang="uk-UA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ФП у К/</a:t>
                      </a:r>
                      <a:r>
                        <a:rPr lang="uk-UA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Сх</a:t>
                      </a: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 видано</a:t>
                      </a: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 повер-нено до к/с</a:t>
                      </a:r>
                      <a:endParaRPr lang="ru-RU" sz="120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888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</a:t>
                      </a: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ru-RU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49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Балан П. Г.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Біологія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Бевз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 Г. П.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Arial CYR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Бондаренко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 Укр. мова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Величко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Хімія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9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Ісаева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 Е.А.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Література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9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Калініна Л.В.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Англ. мова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Клімова Л.В.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Худ. культура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Коршак Е.В.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Фізика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6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Ладиченко Т.В.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Всесвітня історія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9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Назаренко Н.В.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Худ. культура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Назаренко Н.В.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Людина і світ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32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Пришляк Н.П.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Астрономія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78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Arial CYR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Радіонова І.Ф.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 Економіка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Ривкінд І.Я.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Інформатика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31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Рудяков А.Н.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Рос. мова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Arial CYR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Семенюк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Укр. літ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Струкевич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Історія</a:t>
                      </a:r>
                      <a:r>
                        <a:rPr lang="uk-UA" sz="12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  <a:cs typeface="Times New Roman"/>
                        </a:rPr>
                        <a:t>України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36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Царик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Екологія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35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Кобернік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  <a:cs typeface="Times New Roman"/>
                        </a:rPr>
                        <a:t>Технології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 smtClean="0">
                          <a:latin typeface="Calibri"/>
                          <a:ea typeface="Times New Roman"/>
                        </a:rPr>
                        <a:t>29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25709" marR="25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285852" y="6304002"/>
            <a:ext cx="32861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Видано:    </a:t>
            </a:r>
            <a:r>
              <a:rPr kumimoji="0" lang="uk-UA" sz="1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 клас</a:t>
            </a:r>
            <a:endParaRPr kumimoji="0" lang="ru-RU" sz="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Підпис  </a:t>
            </a:r>
            <a:r>
              <a:rPr lang="uk-UA" sz="1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класного керівника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1000108"/>
            <a:ext cx="3211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Лист  обліку  виданих підручників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eaLnBrk="1" hangingPunct="1"/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Основна облікова документація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Фонд підручників і навчальних посібників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Журнал обліку виданих підручників і навчальних посібників</a:t>
            </a:r>
            <a:endParaRPr lang="ru-RU" sz="2400" dirty="0" smtClean="0">
              <a:solidFill>
                <a:srgbClr val="C521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1428736"/>
            <a:ext cx="4867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Сумарний облік виданих підручників</a:t>
            </a: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3" y="2000236"/>
          <a:ext cx="7358113" cy="4286280"/>
        </p:xfrm>
        <a:graphic>
          <a:graphicData uri="http://schemas.openxmlformats.org/drawingml/2006/table">
            <a:tbl>
              <a:tblPr/>
              <a:tblGrid>
                <a:gridCol w="1226224"/>
                <a:gridCol w="1226224"/>
                <a:gridCol w="1226224"/>
                <a:gridCol w="1226224"/>
                <a:gridCol w="1226224"/>
                <a:gridCol w="1226993"/>
              </a:tblGrid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r>
                        <a:rPr lang="uk-UA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4-В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358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280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30.08.16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5-А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544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1-В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250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30.08.16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5-Б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496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0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30.08.16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6-А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364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0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30.08.16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6-Б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336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2-В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30.08.16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7-А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385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30.08.16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7-Б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385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336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31.08.16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8-А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493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3-В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348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31.08.16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8-Б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476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358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31.08.16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9-А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425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4-Б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31.08.16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r>
                        <a:rPr lang="uk-UA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гр.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450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прим.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Прямоугольник 1"/>
          <p:cNvSpPr>
            <a:spLocks noChangeArrowheads="1"/>
          </p:cNvSpPr>
          <p:nvPr/>
        </p:nvSpPr>
        <p:spPr bwMode="auto">
          <a:xfrm>
            <a:off x="285750" y="571500"/>
            <a:ext cx="8572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990033"/>
                </a:solidFill>
                <a:latin typeface="Times New Roman" pitchFamily="18" charset="0"/>
              </a:rPr>
              <a:t>Використання  та збереження  підручників і навчальної літератури</a:t>
            </a:r>
          </a:p>
        </p:txBody>
      </p:sp>
      <p:sp>
        <p:nvSpPr>
          <p:cNvPr id="41986" name="Прямоугольник 2"/>
          <p:cNvSpPr>
            <a:spLocks noChangeArrowheads="1"/>
          </p:cNvSpPr>
          <p:nvPr/>
        </p:nvSpPr>
        <p:spPr bwMode="auto">
          <a:xfrm>
            <a:off x="428625" y="1857375"/>
            <a:ext cx="821531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Tx/>
              <a:buChar char="-"/>
            </a:pPr>
            <a:r>
              <a:rPr lang="uk-UA" sz="20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Накази директора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НВК № 51 про перевірку стану підручників та їх збереження і використання - </a:t>
            </a:r>
            <a:r>
              <a:rPr lang="uk-UA" sz="20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 раз на півріччя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0" hangingPunct="0">
              <a:buFontTx/>
              <a:buChar char="-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Завідуюча ШБІЦ разом із  читацьким активом здійснюють </a:t>
            </a:r>
            <a:r>
              <a:rPr lang="uk-UA" sz="20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рейди-перевірки збереження учнями підручників - 1 раз на півріччя. </a:t>
            </a:r>
          </a:p>
          <a:p>
            <a:pPr algn="just" eaLnBrk="0" hangingPunct="0">
              <a:buFontTx/>
              <a:buChar char="-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Для подальшого контролю  та з метою підвищення показників збереження шкільних підручників,  класні  керівники одержують </a:t>
            </a:r>
            <a:r>
              <a:rPr lang="uk-UA" sz="20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«Листки обліку використання навчальної літератури учнями»,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у якому  надано дані про використання підручників на протязі навчального року на кожного учня  класу. </a:t>
            </a:r>
          </a:p>
          <a:p>
            <a:pPr algn="just" eaLnBrk="0" hangingPunct="0">
              <a:buFontTx/>
              <a:buChar char="-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Класні керівники в обов’язковому порядку  доводять  дану інформацію до учнів та їх батьків </a:t>
            </a:r>
            <a:r>
              <a:rPr lang="uk-UA" sz="20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 батьківських зборах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Завідуюча ШБІЦ   </a:t>
            </a:r>
            <a:r>
              <a:rPr lang="uk-UA" sz="20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 рази на рік 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виступає з аналізом  підсумків проведених  рейдів-перевірок збереження шкільних підручників   </a:t>
            </a:r>
            <a:r>
              <a:rPr lang="uk-UA" sz="20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 нараді при директорі</a:t>
            </a:r>
            <a:r>
              <a:rPr lang="uk-UA" sz="24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400" b="1" dirty="0" smtClean="0">
                <a:solidFill>
                  <a:srgbClr val="990033"/>
                </a:solidFill>
                <a:latin typeface="Times New Roman" pitchFamily="18" charset="0"/>
              </a:rPr>
              <a:t>Використання  та збереження  підручників  і навчальної літератури</a:t>
            </a: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uk-UA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Лист  обліку використання навчальної літератури учнями</a:t>
            </a:r>
            <a:endParaRPr lang="uk-UA" sz="1600" b="1" dirty="0" smtClean="0">
              <a:solidFill>
                <a:srgbClr val="990033"/>
              </a:solidFill>
              <a:latin typeface="Times New Roman" pitchFamily="18" charset="0"/>
            </a:endParaRPr>
          </a:p>
          <a:p>
            <a:pPr algn="ctr" eaLnBrk="0" hangingPunct="0"/>
            <a:endParaRPr lang="uk-UA" sz="2400" b="1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214422"/>
          <a:ext cx="8358248" cy="4846310"/>
        </p:xfrm>
        <a:graphic>
          <a:graphicData uri="http://schemas.openxmlformats.org/drawingml/2006/table">
            <a:tbl>
              <a:tblPr/>
              <a:tblGrid>
                <a:gridCol w="404469"/>
                <a:gridCol w="2579052"/>
                <a:gridCol w="966482"/>
                <a:gridCol w="965723"/>
                <a:gridCol w="863470"/>
                <a:gridCol w="2579052"/>
              </a:tblGrid>
              <a:tr h="252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№ з/п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Прізвище, ім’я, по батькові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Підпис на підручнику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Обкладинки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Закладки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Ремонт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Алієва Аліна Ігорівна 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Васильченко Владислав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Сергійович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Гаркуша Ілля Вадимович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 стані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Кім Руслан Амінович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доброму 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стані   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Король Артур Дмитрович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1150" algn="l"/>
                        </a:tabLs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Лобач Тимур Сергійович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Лупенко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Арина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Павлівна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Лупенко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Єва Павлівна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1150" algn="l"/>
                        </a:tabLs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Люціус Олександр Олексійович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i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Буквар (</a:t>
                      </a:r>
                      <a:r>
                        <a:rPr lang="uk-UA" sz="1200" i="1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кн.блок</a:t>
                      </a:r>
                      <a:r>
                        <a:rPr lang="uk-UA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Маркосян Артем Валерійович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Моісеєнко Варвара Анатоліївна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Нестеренко Ірина Максимівна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0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Ніконенко Олександр Олександр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Палевич Максим Олексійович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Петренко Марина Ігорівна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Повод Андрій Геннадійович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i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i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 (кн. блок</a:t>
                      </a:r>
                      <a:r>
                        <a:rPr lang="uk-UA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0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Радченко Вероніка Олександрівна 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Савчук Ксенія Іванівна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Сендецька Дар</a:t>
                      </a: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’</a:t>
                      </a: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 Павлівна     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Підручники у доброму стані    !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Сердюк Роман Вікторович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r>
                        <a:rPr lang="uk-UA" sz="1200" i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(кн. блок)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14" marR="4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1071538" y="6143644"/>
            <a:ext cx="2857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22638" algn="ctr"/>
                <a:tab pos="4362450" algn="l"/>
              </a:tabLst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</a:rPr>
              <a:t>Список 1-В класу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22638" algn="ctr"/>
                <a:tab pos="4362450" algn="l"/>
              </a:tabLst>
            </a:pPr>
            <a:r>
              <a:rPr kumimoji="0" lang="uk-UA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</a:rPr>
              <a:t>Класовод – </a:t>
            </a:r>
            <a:r>
              <a:rPr kumimoji="0" lang="uk-UA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</a:rPr>
              <a:t>Дрель</a:t>
            </a:r>
            <a:r>
              <a:rPr kumimoji="0" lang="uk-UA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</a:rPr>
              <a:t> </a:t>
            </a:r>
            <a:r>
              <a:rPr kumimoji="0" lang="uk-UA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</a:rPr>
              <a:t>Дар′я</a:t>
            </a:r>
            <a:r>
              <a:rPr kumimoji="0" lang="uk-UA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</a:rPr>
              <a:t> Геннадіївна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22638" algn="ctr"/>
                <a:tab pos="4362450" algn="l"/>
              </a:tabLst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</a:rPr>
              <a:t>Підручники  2012 року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Бібліотечно-інформаційний центр</a:t>
            </a:r>
          </a:p>
        </p:txBody>
      </p:sp>
      <p:pic>
        <p:nvPicPr>
          <p:cNvPr id="16386" name="Picture 7" descr="IMG_2015-12-15_085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81075"/>
            <a:ext cx="8135937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7563" y="-142875"/>
            <a:ext cx="15240001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smtClean="0"/>
              <a:t/>
            </a:r>
            <a:br>
              <a:rPr lang="uk-UA" sz="2000" smtClean="0"/>
            </a:br>
            <a: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Веб-ресурс Херсонської обласної бібліотеки </a:t>
            </a:r>
            <a:b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для дітей ім. Дніпрової Чайки</a:t>
            </a:r>
            <a:b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Довідник школяра «Літературна Херсонщина».</a:t>
            </a:r>
            <a:r>
              <a:rPr lang="ru-RU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413141" y="1600200"/>
            <a:ext cx="6317718" cy="452596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Веб-ресурс Херсонської обласної бібліотеки </a:t>
            </a:r>
            <a:b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для дітей ім. Дніпрової Чайки</a:t>
            </a:r>
            <a:b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«Довідник школяра «Літературна Херсонщина</a:t>
            </a:r>
            <a:r>
              <a:rPr lang="uk-UA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29570" y="1600200"/>
            <a:ext cx="5684860" cy="452596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sz="1600" b="1" i="1" dirty="0" smtClean="0"/>
              <a:t>                  Головна  мета</a:t>
            </a:r>
            <a:r>
              <a:rPr lang="uk-UA" sz="1600" b="1" dirty="0" smtClean="0"/>
              <a:t> створення  «Шкільної електронної бібліотеки»</a:t>
            </a:r>
          </a:p>
          <a:p>
            <a:pPr>
              <a:buNone/>
            </a:pPr>
            <a:endParaRPr lang="uk-UA" sz="1600" b="1" dirty="0" smtClean="0"/>
          </a:p>
          <a:p>
            <a:r>
              <a:rPr lang="uk-UA" sz="1600" b="1" i="1" dirty="0" smtClean="0"/>
              <a:t> оперативне і повне виконання всіх  інформаційних потреб і запитів</a:t>
            </a:r>
            <a:r>
              <a:rPr lang="uk-UA" sz="1600" i="1" dirty="0" smtClean="0"/>
              <a:t> вчителів та учнів НВК - колегіуму  № 51. </a:t>
            </a:r>
          </a:p>
          <a:p>
            <a:endParaRPr lang="ru-RU" sz="1600" i="1" dirty="0" smtClean="0"/>
          </a:p>
          <a:p>
            <a:pPr>
              <a:buNone/>
            </a:pPr>
            <a:r>
              <a:rPr lang="ru-RU" sz="1600" i="1" dirty="0" smtClean="0"/>
              <a:t>            </a:t>
            </a:r>
            <a:r>
              <a:rPr lang="ru-RU" sz="1600" b="1" i="1" dirty="0" err="1" smtClean="0"/>
              <a:t>Основні</a:t>
            </a:r>
            <a:r>
              <a:rPr lang="ru-RU" sz="1600" b="1" i="1" dirty="0" smtClean="0"/>
              <a:t>  </a:t>
            </a:r>
            <a:r>
              <a:rPr lang="ru-RU" sz="1600" b="1" i="1" dirty="0" err="1" smtClean="0"/>
              <a:t>завдання</a:t>
            </a:r>
            <a:r>
              <a:rPr lang="ru-RU" sz="1600" b="1" i="1" dirty="0" smtClean="0"/>
              <a:t> </a:t>
            </a:r>
            <a:r>
              <a:rPr lang="ru-RU" sz="1600" b="1" dirty="0" err="1" smtClean="0"/>
              <a:t>функціонування</a:t>
            </a:r>
            <a:r>
              <a:rPr lang="ru-RU" sz="1600" b="1" dirty="0" smtClean="0"/>
              <a:t> «</a:t>
            </a:r>
            <a:r>
              <a:rPr lang="ru-RU" sz="1600" b="1" dirty="0" err="1" smtClean="0"/>
              <a:t>Шкільної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електронної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бібліотеки</a:t>
            </a:r>
            <a:r>
              <a:rPr lang="ru-RU" sz="1600" i="1" dirty="0" smtClean="0"/>
              <a:t>»</a:t>
            </a:r>
            <a:endParaRPr lang="ru-RU" sz="1600" dirty="0" smtClean="0"/>
          </a:p>
          <a:p>
            <a:pPr lvl="1"/>
            <a:r>
              <a:rPr lang="uk-UA" sz="1600" dirty="0" smtClean="0"/>
              <a:t>забезпечення читачів виданнями з шкільної програми та позакласному читанні, які є у фонді ШБІЦ </a:t>
            </a:r>
            <a:r>
              <a:rPr lang="uk-UA" sz="1600" i="1" dirty="0" smtClean="0"/>
              <a:t>у недостатній кількості або зовсім відсутні</a:t>
            </a:r>
            <a:r>
              <a:rPr lang="uk-UA" sz="1600" dirty="0" smtClean="0"/>
              <a:t>,</a:t>
            </a:r>
            <a:endParaRPr lang="ru-RU" sz="1600" dirty="0" smtClean="0"/>
          </a:p>
          <a:p>
            <a:pPr lvl="1"/>
            <a:r>
              <a:rPr lang="uk-UA" sz="1600" dirty="0" smtClean="0"/>
              <a:t>забезпечення   </a:t>
            </a:r>
            <a:r>
              <a:rPr lang="uk-UA" sz="1600" i="1" dirty="0" smtClean="0"/>
              <a:t>доступу до видань, надання яких читачам  обмежено </a:t>
            </a:r>
            <a:r>
              <a:rPr lang="uk-UA" sz="1600" dirty="0" smtClean="0"/>
              <a:t>(цінного краєзнавчого фонду, альбомів з мистецтва, рідкісних книг, довідкових та енциклопедичних видань тощо);</a:t>
            </a:r>
            <a:endParaRPr lang="ru-RU" sz="1600" dirty="0" smtClean="0"/>
          </a:p>
          <a:p>
            <a:pPr lvl="1">
              <a:buNone/>
            </a:pPr>
            <a:r>
              <a:rPr lang="uk-UA" dirty="0" smtClean="0"/>
              <a:t>- </a:t>
            </a:r>
            <a:r>
              <a:rPr lang="uk-UA" sz="1600" dirty="0" smtClean="0"/>
              <a:t>організація, систематизація  та забезпечення </a:t>
            </a:r>
            <a:r>
              <a:rPr lang="uk-UA" sz="1600" i="1" dirty="0" smtClean="0"/>
              <a:t>доступу  читачам до фондів документів, які існують виключно в електронній формі</a:t>
            </a:r>
            <a:r>
              <a:rPr lang="uk-UA" sz="1600" dirty="0" smtClean="0"/>
              <a:t>  (авторські роботи вчителів та учнів НВК № 51, які підготовлено для конкурсів, олімпіад, МАН  тощо)</a:t>
            </a: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857760"/>
          </a:xfrm>
        </p:spPr>
        <p:txBody>
          <a:bodyPr/>
          <a:lstStyle/>
          <a:p>
            <a:r>
              <a:rPr lang="uk-UA" sz="2400" dirty="0" smtClean="0"/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«Шкільна електронна бібліотека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складається з наступних  баз даних: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 – БД  «  Електронні підручники і навчальні посібники»,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ІІ – БД  « Електронна бібліотека друкованих видань»,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ІІІ – БД  « Фонд електронних документів НВК – колегіуму № 51»,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ІV – БД «Відеотека».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br>
              <a:rPr lang="uk-UA" sz="3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Електронні підручники і навчальні посібники</a:t>
            </a:r>
            <a:endParaRPr lang="ru-RU" sz="3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11 Скриншоти\РС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62288" y="-866775"/>
            <a:ext cx="15268576" cy="85915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8662" y="428604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Електронна бібліотека підручників. Вчителям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Oval 2"/>
          <p:cNvSpPr>
            <a:spLocks noChangeArrowheads="1"/>
          </p:cNvSpPr>
          <p:nvPr/>
        </p:nvSpPr>
        <p:spPr bwMode="auto">
          <a:xfrm>
            <a:off x="3348038" y="3429000"/>
            <a:ext cx="2592387" cy="1368425"/>
          </a:xfrm>
          <a:prstGeom prst="ellipse">
            <a:avLst/>
          </a:prstGeom>
          <a:noFill/>
          <a:ln w="76200" cmpd="tri">
            <a:solidFill>
              <a:srgbClr val="E1D27D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000" b="1">
                <a:solidFill>
                  <a:srgbClr val="CC0000"/>
                </a:solidFill>
                <a:latin typeface="Times New Roman" pitchFamily="18" charset="0"/>
              </a:rPr>
              <a:t>Бібліотечно –</a:t>
            </a:r>
          </a:p>
          <a:p>
            <a:pPr algn="ctr" eaLnBrk="0" hangingPunct="0"/>
            <a:r>
              <a:rPr lang="uk-UA" sz="2000" b="1">
                <a:solidFill>
                  <a:srgbClr val="CC0000"/>
                </a:solidFill>
                <a:latin typeface="Times New Roman" pitchFamily="18" charset="0"/>
              </a:rPr>
              <a:t>інформаційний</a:t>
            </a:r>
            <a:r>
              <a:rPr lang="uk-UA" sz="2000" b="1">
                <a:solidFill>
                  <a:srgbClr val="E1D27D"/>
                </a:solidFill>
                <a:latin typeface="Times New Roman" pitchFamily="18" charset="0"/>
              </a:rPr>
              <a:t>  </a:t>
            </a:r>
          </a:p>
          <a:p>
            <a:pPr algn="ctr" eaLnBrk="0" hangingPunct="0"/>
            <a:r>
              <a:rPr lang="uk-UA" sz="2000" b="1">
                <a:solidFill>
                  <a:srgbClr val="FF0000"/>
                </a:solidFill>
                <a:latin typeface="Times New Roman" pitchFamily="18" charset="0"/>
              </a:rPr>
              <a:t>центр</a:t>
            </a:r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3419475" y="1700213"/>
            <a:ext cx="2374900" cy="1152525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E1D27D"/>
              </a:solidFill>
            </a:endParaRP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6300788" y="1700213"/>
            <a:ext cx="2374900" cy="11509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Ведення блогу 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ШБІЦ  НВК № 51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“Бібліопланета”</a:t>
            </a:r>
          </a:p>
          <a:p>
            <a:pPr algn="ctr"/>
            <a:endParaRPr lang="uk-UA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6300788" y="3068638"/>
            <a:ext cx="2374900" cy="9350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 </a:t>
            </a:r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Видача  електронних 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документів</a:t>
            </a: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6300788" y="4221163"/>
            <a:ext cx="2374900" cy="9350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Проведення заходів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  із застосуванням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ru-RU">
                <a:solidFill>
                  <a:srgbClr val="CC0000"/>
                </a:solidFill>
                <a:latin typeface="Times New Roman" pitchFamily="18" charset="0"/>
              </a:rPr>
              <a:t> медіаресурсів</a:t>
            </a:r>
          </a:p>
        </p:txBody>
      </p:sp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6300788" y="5373688"/>
            <a:ext cx="2374900" cy="9350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Поповнення сторінки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 “Бібліотечний центр” 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на сайті  НВК</a:t>
            </a: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3419475" y="5373688"/>
            <a:ext cx="2374900" cy="9350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468313" y="1700213"/>
            <a:ext cx="2374900" cy="11509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468313" y="3068638"/>
            <a:ext cx="2374900" cy="9350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91499" name="Rectangle 11"/>
          <p:cNvSpPr>
            <a:spLocks noChangeArrowheads="1"/>
          </p:cNvSpPr>
          <p:nvPr/>
        </p:nvSpPr>
        <p:spPr bwMode="auto">
          <a:xfrm>
            <a:off x="468313" y="4221163"/>
            <a:ext cx="2374900" cy="935037"/>
          </a:xfrm>
          <a:prstGeom prst="rect">
            <a:avLst/>
          </a:prstGeom>
          <a:noFill/>
          <a:ln w="57150" cmpd="thinThick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91500" name="Rectangle 12"/>
          <p:cNvSpPr>
            <a:spLocks noChangeArrowheads="1"/>
          </p:cNvSpPr>
          <p:nvPr/>
        </p:nvSpPr>
        <p:spPr bwMode="auto">
          <a:xfrm>
            <a:off x="468313" y="5373688"/>
            <a:ext cx="2374900" cy="935037"/>
          </a:xfrm>
          <a:prstGeom prst="rect">
            <a:avLst/>
          </a:prstGeom>
          <a:noFill/>
          <a:ln w="57150" cmpd="thickThin">
            <a:solidFill>
              <a:srgbClr val="E1D27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cxnSp>
        <p:nvCxnSpPr>
          <p:cNvPr id="191501" name="AutoShape 13"/>
          <p:cNvCxnSpPr>
            <a:cxnSpLocks noChangeShapeType="1"/>
          </p:cNvCxnSpPr>
          <p:nvPr/>
        </p:nvCxnSpPr>
        <p:spPr bwMode="auto">
          <a:xfrm>
            <a:off x="4572000" y="2852738"/>
            <a:ext cx="38100" cy="509587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2" name="AutoShape 14"/>
          <p:cNvCxnSpPr>
            <a:cxnSpLocks noChangeShapeType="1"/>
            <a:endCxn id="191490" idx="1"/>
          </p:cNvCxnSpPr>
          <p:nvPr/>
        </p:nvCxnSpPr>
        <p:spPr bwMode="auto">
          <a:xfrm>
            <a:off x="2843213" y="2349500"/>
            <a:ext cx="884237" cy="1241425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3" name="AutoShape 15"/>
          <p:cNvCxnSpPr>
            <a:cxnSpLocks noChangeShapeType="1"/>
            <a:stCxn id="191498" idx="3"/>
            <a:endCxn id="191490" idx="2"/>
          </p:cNvCxnSpPr>
          <p:nvPr/>
        </p:nvCxnSpPr>
        <p:spPr bwMode="auto">
          <a:xfrm>
            <a:off x="2871788" y="3536950"/>
            <a:ext cx="438150" cy="576263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4" name="AutoShape 16"/>
          <p:cNvCxnSpPr>
            <a:cxnSpLocks noChangeShapeType="1"/>
            <a:stCxn id="191499" idx="3"/>
            <a:endCxn id="191490" idx="2"/>
          </p:cNvCxnSpPr>
          <p:nvPr/>
        </p:nvCxnSpPr>
        <p:spPr bwMode="auto">
          <a:xfrm flipV="1">
            <a:off x="2871788" y="4113213"/>
            <a:ext cx="438150" cy="576262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5" name="AutoShape 17"/>
          <p:cNvCxnSpPr>
            <a:cxnSpLocks noChangeShapeType="1"/>
            <a:endCxn id="191490" idx="3"/>
          </p:cNvCxnSpPr>
          <p:nvPr/>
        </p:nvCxnSpPr>
        <p:spPr bwMode="auto">
          <a:xfrm flipV="1">
            <a:off x="2843213" y="4635500"/>
            <a:ext cx="884237" cy="1223963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6" name="AutoShape 18"/>
          <p:cNvCxnSpPr>
            <a:cxnSpLocks noChangeShapeType="1"/>
            <a:stCxn id="191496" idx="0"/>
            <a:endCxn id="191490" idx="4"/>
          </p:cNvCxnSpPr>
          <p:nvPr/>
        </p:nvCxnSpPr>
        <p:spPr bwMode="auto">
          <a:xfrm flipV="1">
            <a:off x="4606925" y="4835525"/>
            <a:ext cx="38100" cy="509588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7" name="AutoShape 19"/>
          <p:cNvCxnSpPr>
            <a:cxnSpLocks noChangeShapeType="1"/>
            <a:endCxn id="191490" idx="5"/>
          </p:cNvCxnSpPr>
          <p:nvPr/>
        </p:nvCxnSpPr>
        <p:spPr bwMode="auto">
          <a:xfrm flipH="1" flipV="1">
            <a:off x="5561013" y="4635500"/>
            <a:ext cx="730250" cy="1223963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8" name="AutoShape 20"/>
          <p:cNvCxnSpPr>
            <a:cxnSpLocks noChangeShapeType="1"/>
            <a:endCxn id="191490" idx="7"/>
          </p:cNvCxnSpPr>
          <p:nvPr/>
        </p:nvCxnSpPr>
        <p:spPr bwMode="auto">
          <a:xfrm flipH="1">
            <a:off x="5561013" y="2420938"/>
            <a:ext cx="730250" cy="1169987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09" name="AutoShape 21"/>
          <p:cNvCxnSpPr>
            <a:cxnSpLocks noChangeShapeType="1"/>
            <a:stCxn id="191493" idx="1"/>
            <a:endCxn id="191490" idx="6"/>
          </p:cNvCxnSpPr>
          <p:nvPr/>
        </p:nvCxnSpPr>
        <p:spPr bwMode="auto">
          <a:xfrm flipH="1">
            <a:off x="5978525" y="3536950"/>
            <a:ext cx="293688" cy="576263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cxnSp>
        <p:nvCxnSpPr>
          <p:cNvPr id="191510" name="AutoShape 22"/>
          <p:cNvCxnSpPr>
            <a:cxnSpLocks noChangeShapeType="1"/>
            <a:endCxn id="191490" idx="6"/>
          </p:cNvCxnSpPr>
          <p:nvPr/>
        </p:nvCxnSpPr>
        <p:spPr bwMode="auto">
          <a:xfrm flipH="1" flipV="1">
            <a:off x="5978525" y="4113213"/>
            <a:ext cx="327025" cy="612775"/>
          </a:xfrm>
          <a:prstGeom prst="straightConnector1">
            <a:avLst/>
          </a:prstGeom>
          <a:noFill/>
          <a:ln w="9525">
            <a:solidFill>
              <a:srgbClr val="E1D27D"/>
            </a:solidFill>
            <a:round/>
            <a:headEnd/>
            <a:tailEnd/>
          </a:ln>
        </p:spPr>
      </p:cxnSp>
      <p:sp>
        <p:nvSpPr>
          <p:cNvPr id="191512" name="Rectangle 24"/>
          <p:cNvSpPr>
            <a:spLocks noChangeArrowheads="1"/>
          </p:cNvSpPr>
          <p:nvPr/>
        </p:nvSpPr>
        <p:spPr bwMode="auto">
          <a:xfrm>
            <a:off x="468313" y="1916113"/>
            <a:ext cx="24479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Створення власних мультимедійних продуктів</a:t>
            </a:r>
          </a:p>
        </p:txBody>
      </p:sp>
      <p:sp>
        <p:nvSpPr>
          <p:cNvPr id="191513" name="Rectangle 25"/>
          <p:cNvSpPr>
            <a:spLocks noChangeArrowheads="1"/>
          </p:cNvSpPr>
          <p:nvPr/>
        </p:nvSpPr>
        <p:spPr bwMode="auto">
          <a:xfrm>
            <a:off x="3419475" y="1700213"/>
            <a:ext cx="23764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Пошук інформації</a:t>
            </a:r>
          </a:p>
          <a:p>
            <a:pPr algn="ctr" eaLnBrk="0" hangingPunct="0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 в електронних базах бібліотек України </a:t>
            </a:r>
            <a:endParaRPr lang="ru-RU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91514" name="Rectangle 26"/>
          <p:cNvSpPr>
            <a:spLocks noChangeArrowheads="1"/>
          </p:cNvSpPr>
          <p:nvPr/>
        </p:nvSpPr>
        <p:spPr bwMode="auto">
          <a:xfrm>
            <a:off x="539750" y="5516563"/>
            <a:ext cx="237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Бібліотечний моніторинг</a:t>
            </a:r>
            <a:endParaRPr lang="ru-RU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91515" name="Rectangle 27"/>
          <p:cNvSpPr>
            <a:spLocks noChangeArrowheads="1"/>
          </p:cNvSpPr>
          <p:nvPr/>
        </p:nvSpPr>
        <p:spPr bwMode="auto">
          <a:xfrm>
            <a:off x="395288" y="4292600"/>
            <a:ext cx="25209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uk-UA" sz="1600">
                <a:solidFill>
                  <a:srgbClr val="CC0000"/>
                </a:solidFill>
                <a:latin typeface="Times New Roman" pitchFamily="18" charset="0"/>
              </a:rPr>
              <a:t>Поповнення</a:t>
            </a:r>
          </a:p>
          <a:p>
            <a:pPr algn="ctr" eaLnBrk="0" hangingPunct="0"/>
            <a:r>
              <a:rPr lang="uk-UA" sz="1600">
                <a:solidFill>
                  <a:srgbClr val="CC0000"/>
                </a:solidFill>
                <a:latin typeface="Times New Roman" pitchFamily="18" charset="0"/>
              </a:rPr>
              <a:t>електронної бази в системі </a:t>
            </a:r>
            <a:r>
              <a:rPr lang="uk-UA" sz="1400">
                <a:solidFill>
                  <a:srgbClr val="CC0000"/>
                </a:solidFill>
                <a:latin typeface="Times New Roman" pitchFamily="18" charset="0"/>
              </a:rPr>
              <a:t>АІБС М</a:t>
            </a:r>
            <a:r>
              <a:rPr lang="en-US" sz="1400">
                <a:solidFill>
                  <a:srgbClr val="CC0000"/>
                </a:solidFill>
                <a:latin typeface="Times New Roman" pitchFamily="18" charset="0"/>
              </a:rPr>
              <a:t>A</a:t>
            </a:r>
            <a:r>
              <a:rPr lang="uk-UA" sz="1400">
                <a:solidFill>
                  <a:srgbClr val="CC0000"/>
                </a:solidFill>
                <a:latin typeface="Times New Roman" pitchFamily="18" charset="0"/>
              </a:rPr>
              <a:t>РК</a:t>
            </a:r>
            <a:r>
              <a:rPr lang="en-US" sz="1400">
                <a:solidFill>
                  <a:srgbClr val="CC0000"/>
                </a:solidFill>
                <a:latin typeface="Times New Roman" pitchFamily="18" charset="0"/>
              </a:rPr>
              <a:t> –SQL</a:t>
            </a:r>
            <a:endParaRPr lang="ru-RU" sz="14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91516" name="Rectangle 28"/>
          <p:cNvSpPr>
            <a:spLocks noChangeArrowheads="1"/>
          </p:cNvSpPr>
          <p:nvPr/>
        </p:nvSpPr>
        <p:spPr bwMode="auto">
          <a:xfrm>
            <a:off x="539750" y="3213100"/>
            <a:ext cx="220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Пошук інформації в Інтернет-просторі</a:t>
            </a:r>
            <a:endParaRPr lang="ru-RU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91517" name="Rectangle 29"/>
          <p:cNvSpPr>
            <a:spLocks noChangeArrowheads="1"/>
          </p:cNvSpPr>
          <p:nvPr/>
        </p:nvSpPr>
        <p:spPr bwMode="auto">
          <a:xfrm>
            <a:off x="3419475" y="5516563"/>
            <a:ext cx="2303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Випуск електронних списків та буклетів</a:t>
            </a:r>
            <a:endParaRPr lang="ru-RU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91518" name="Rectangle 30"/>
          <p:cNvSpPr>
            <a:spLocks noChangeArrowheads="1"/>
          </p:cNvSpPr>
          <p:nvPr/>
        </p:nvSpPr>
        <p:spPr bwMode="auto">
          <a:xfrm>
            <a:off x="395288" y="333375"/>
            <a:ext cx="835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2400" b="1">
                <a:solidFill>
                  <a:srgbClr val="C5215C"/>
                </a:solidFill>
                <a:latin typeface="Times New Roman" pitchFamily="18" charset="0"/>
              </a:rPr>
              <a:t>Бібліотечно-інформаційний центр   </a:t>
            </a:r>
            <a:endParaRPr lang="ru-RU" sz="2400" b="1">
              <a:solidFill>
                <a:srgbClr val="C5215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D27D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4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4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4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4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4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4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4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4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4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74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74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24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74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740"/>
                            </p:stCondLst>
                            <p:childTnLst>
                              <p:par>
                                <p:cTn id="10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740"/>
                            </p:stCondLst>
                            <p:childTnLst>
                              <p:par>
                                <p:cTn id="1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240"/>
                            </p:stCondLst>
                            <p:childTnLst>
                              <p:par>
                                <p:cTn id="1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6240"/>
                            </p:stCondLst>
                            <p:childTnLst>
                              <p:par>
                                <p:cTn id="1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 animBg="1"/>
      <p:bldP spid="1915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576263"/>
          </a:xfrm>
        </p:spPr>
        <p:txBody>
          <a:bodyPr/>
          <a:lstStyle/>
          <a:p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Електронна бібліотека підручників. Вчителям. Математика</a:t>
            </a:r>
            <a:endParaRPr lang="ru-RU" sz="2400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122" t="10760" r="18885" b="35731"/>
          <a:stretch>
            <a:fillRect/>
          </a:stretch>
        </p:blipFill>
        <p:spPr>
          <a:xfrm>
            <a:off x="357158" y="1714488"/>
            <a:ext cx="8501121" cy="457203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b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Електронна бібліотека підручників. Вчителям. Математика</a:t>
            </a:r>
            <a:endParaRPr lang="ru-RU" sz="2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986" y="1600200"/>
            <a:ext cx="8044028" cy="4525963"/>
          </a:xfr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Електронна бібліотека друкованих видань</a:t>
            </a: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Електронна бібліотека друкованих видань</a:t>
            </a:r>
            <a:endParaRPr lang="ru-RU" sz="2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Електронна бібліотека друкованих видань</a:t>
            </a: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Електронна бібліотека друкованих видань</a:t>
            </a: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b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Фонд електронних документів НВК - колегіуму № 51</a:t>
            </a: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Шкільна електронна бібліотека</a:t>
            </a: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Розділ: Відеотека</a:t>
            </a:r>
            <a:endParaRPr lang="ru-RU" sz="2400" dirty="0" smtClean="0">
              <a:solidFill>
                <a:srgbClr val="990033"/>
              </a:solidFill>
            </a:endParaRPr>
          </a:p>
        </p:txBody>
      </p:sp>
      <p:pic>
        <p:nvPicPr>
          <p:cNvPr id="8" name="Содержимое 2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986" y="1600200"/>
            <a:ext cx="8044028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611188" y="549275"/>
            <a:ext cx="7777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990033"/>
                </a:solidFill>
                <a:latin typeface="Times New Roman" pitchFamily="18" charset="0"/>
              </a:rPr>
              <a:t>Основна робота </a:t>
            </a:r>
            <a:r>
              <a:rPr lang="uk-UA" sz="3200" b="1" dirty="0" smtClean="0">
                <a:solidFill>
                  <a:srgbClr val="990033"/>
                </a:solidFill>
                <a:latin typeface="Times New Roman" pitchFamily="18" charset="0"/>
              </a:rPr>
              <a:t>ШБІЦ</a:t>
            </a:r>
            <a:endParaRPr lang="uk-UA" sz="3200" b="1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539750" y="1484313"/>
            <a:ext cx="831691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eaLnBrk="0" hangingPunct="0">
              <a:buFontTx/>
              <a:buChar char="•"/>
            </a:pPr>
            <a:r>
              <a:rPr lang="uk-UA" sz="2400" dirty="0">
                <a:latin typeface="Times New Roman" pitchFamily="18" charset="0"/>
              </a:rPr>
              <a:t>  організація діяльності ШБІЦ з питань залучення дітей до систематичного  читання і популяризація  його як форми культурного дозвілля та інтелектуального </a:t>
            </a:r>
            <a:r>
              <a:rPr lang="uk-UA" sz="2400" dirty="0" smtClean="0">
                <a:latin typeface="Times New Roman" pitchFamily="18" charset="0"/>
              </a:rPr>
              <a:t>розвитку</a:t>
            </a:r>
          </a:p>
          <a:p>
            <a:pPr lvl="1" eaLnBrk="0" hangingPunct="0">
              <a:buFontTx/>
              <a:buChar char="•"/>
            </a:pPr>
            <a:r>
              <a:rPr lang="uk-UA" sz="2400" dirty="0" smtClean="0">
                <a:latin typeface="Times New Roman" pitchFamily="18" charset="0"/>
              </a:rPr>
              <a:t> оперативне і повноцінне інформаційне забезпечення навчально-виховного </a:t>
            </a:r>
            <a:r>
              <a:rPr lang="uk-UA" sz="2400" dirty="0" err="1" smtClean="0">
                <a:latin typeface="Times New Roman" pitchFamily="18" charset="0"/>
              </a:rPr>
              <a:t>пароцесу</a:t>
            </a:r>
            <a:endParaRPr lang="uk-UA" sz="2400" dirty="0">
              <a:latin typeface="Times New Roman" pitchFamily="18" charset="0"/>
            </a:endParaRPr>
          </a:p>
          <a:p>
            <a:pPr lvl="1" eaLnBrk="0" hangingPunct="0">
              <a:buFontTx/>
              <a:buChar char="•"/>
            </a:pPr>
            <a:r>
              <a:rPr lang="uk-UA" sz="2400" dirty="0">
                <a:latin typeface="Times New Roman" pitchFamily="18" charset="0"/>
              </a:rPr>
              <a:t>  формування інформаційної культури </a:t>
            </a:r>
            <a:r>
              <a:rPr lang="uk-UA" sz="2400" dirty="0" smtClean="0">
                <a:latin typeface="Times New Roman" pitchFamily="18" charset="0"/>
              </a:rPr>
              <a:t>читання</a:t>
            </a:r>
            <a:endParaRPr lang="uk-UA" sz="2400" dirty="0">
              <a:latin typeface="Times New Roman" pitchFamily="18" charset="0"/>
            </a:endParaRPr>
          </a:p>
          <a:p>
            <a:pPr lvl="1" eaLnBrk="0" hangingPunct="0">
              <a:buFontTx/>
              <a:buChar char="•"/>
            </a:pPr>
            <a:r>
              <a:rPr lang="uk-UA" sz="2400" dirty="0" smtClean="0">
                <a:latin typeface="Times New Roman" pitchFamily="18" charset="0"/>
              </a:rPr>
              <a:t>  координація роботи з педагогами школи  та іншими бібліотеками міста для більш успішної самоосвітньої, навчально-пізнавальної та творчої діяльності учнів</a:t>
            </a:r>
          </a:p>
          <a:p>
            <a:pPr lvl="1" eaLnBrk="0" hangingPunct="0"/>
            <a:endParaRPr lang="uk-UA" sz="2400" dirty="0">
              <a:latin typeface="Times New Roman" pitchFamily="18" charset="0"/>
            </a:endParaRPr>
          </a:p>
          <a:p>
            <a:pPr lvl="1" eaLnBrk="0" hangingPunct="0">
              <a:buFontTx/>
              <a:buChar char="•"/>
            </a:pPr>
            <a:endParaRPr lang="uk-UA" sz="2400" b="1" dirty="0">
              <a:latin typeface="Times New Roman" pitchFamily="18" charset="0"/>
            </a:endParaRPr>
          </a:p>
        </p:txBody>
      </p:sp>
      <p:pic>
        <p:nvPicPr>
          <p:cNvPr id="45059" name="Picture 7" descr="boo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797425"/>
            <a:ext cx="16494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0" grpId="0"/>
      <p:bldP spid="2785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Наочна популяризація книги</a:t>
            </a:r>
          </a:p>
        </p:txBody>
      </p:sp>
      <p:pic>
        <p:nvPicPr>
          <p:cNvPr id="43010" name="Picture 11" descr="IMG_2015-12-15_0859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143000"/>
            <a:ext cx="28575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1" name="Picture 12" descr="IMG_2015-12-15_0859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43000"/>
            <a:ext cx="26289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13" descr="IMG_2015-12-15_0900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514600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Oval 3"/>
          <p:cNvSpPr>
            <a:spLocks noChangeArrowheads="1"/>
          </p:cNvSpPr>
          <p:nvPr/>
        </p:nvSpPr>
        <p:spPr bwMode="auto">
          <a:xfrm>
            <a:off x="2987675" y="2708275"/>
            <a:ext cx="3313113" cy="1368425"/>
          </a:xfrm>
          <a:prstGeom prst="ellipse">
            <a:avLst/>
          </a:prstGeom>
          <a:noFill/>
          <a:ln w="76200" cmpd="tri">
            <a:solidFill>
              <a:srgbClr val="C5215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000" b="1">
                <a:solidFill>
                  <a:srgbClr val="CC0000"/>
                </a:solidFill>
                <a:latin typeface="Times New Roman" pitchFamily="18" charset="0"/>
              </a:rPr>
              <a:t>ШБІЦ –</a:t>
            </a:r>
          </a:p>
          <a:p>
            <a:pPr algn="ctr" eaLnBrk="0" hangingPunct="0"/>
            <a:r>
              <a:rPr lang="ru-RU" sz="2000" b="1">
                <a:solidFill>
                  <a:srgbClr val="CC0000"/>
                </a:solidFill>
                <a:latin typeface="Times New Roman" pitchFamily="18" charset="0"/>
              </a:rPr>
              <a:t>організаційно-методичний </a:t>
            </a:r>
          </a:p>
          <a:p>
            <a:pPr algn="ctr" eaLnBrk="0" hangingPunct="0"/>
            <a:r>
              <a:rPr lang="ru-RU" sz="2000" b="1">
                <a:solidFill>
                  <a:srgbClr val="CC0000"/>
                </a:solidFill>
                <a:latin typeface="Times New Roman" pitchFamily="18" charset="0"/>
              </a:rPr>
              <a:t>центр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348038" y="1268413"/>
            <a:ext cx="2374900" cy="935037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E1D27D"/>
              </a:solidFill>
            </a:endParaRP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6300788" y="404813"/>
            <a:ext cx="2374900" cy="1008062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Комунікаційні та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інформаційні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технології бібліотеки</a:t>
            </a:r>
            <a:r>
              <a:rPr lang="ru-RU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6300788" y="1844675"/>
            <a:ext cx="2374900" cy="935038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 </a:t>
            </a:r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Робота з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бібліотечним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фондом</a:t>
            </a: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6227763" y="4149725"/>
            <a:ext cx="2374900" cy="935038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Куратор бібліотек 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Корабельного району</a:t>
            </a:r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6300788" y="5516563"/>
            <a:ext cx="2374900" cy="935037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Участь у проекті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uk-UA" sz="1400">
                <a:solidFill>
                  <a:srgbClr val="CC0000"/>
                </a:solidFill>
                <a:latin typeface="Times New Roman" pitchFamily="18" charset="0"/>
              </a:rPr>
              <a:t>“Основи медіаосвіти”: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розробка медіауроків</a:t>
            </a:r>
          </a:p>
        </p:txBody>
      </p:sp>
      <p:sp>
        <p:nvSpPr>
          <p:cNvPr id="169993" name="Rectangle 9"/>
          <p:cNvSpPr>
            <a:spLocks noChangeArrowheads="1"/>
          </p:cNvSpPr>
          <p:nvPr/>
        </p:nvSpPr>
        <p:spPr bwMode="auto">
          <a:xfrm>
            <a:off x="3348038" y="4581525"/>
            <a:ext cx="2374900" cy="935038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500063" y="500063"/>
            <a:ext cx="2374900" cy="1008062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468313" y="1773238"/>
            <a:ext cx="2374900" cy="936625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539750" y="4221163"/>
            <a:ext cx="2374900" cy="935037"/>
          </a:xfrm>
          <a:prstGeom prst="rect">
            <a:avLst/>
          </a:prstGeom>
          <a:noFill/>
          <a:ln w="57150" cmpd="thinThick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468313" y="5516563"/>
            <a:ext cx="2374900" cy="935037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cxnSp>
        <p:nvCxnSpPr>
          <p:cNvPr id="169998" name="AutoShape 14"/>
          <p:cNvCxnSpPr>
            <a:cxnSpLocks noChangeShapeType="1"/>
            <a:endCxn id="169987" idx="0"/>
          </p:cNvCxnSpPr>
          <p:nvPr/>
        </p:nvCxnSpPr>
        <p:spPr bwMode="auto">
          <a:xfrm>
            <a:off x="4500563" y="2205038"/>
            <a:ext cx="144462" cy="465137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69999" name="AutoShape 15"/>
          <p:cNvCxnSpPr>
            <a:cxnSpLocks noChangeShapeType="1"/>
            <a:stCxn id="169994" idx="3"/>
            <a:endCxn id="169988" idx="1"/>
          </p:cNvCxnSpPr>
          <p:nvPr/>
        </p:nvCxnSpPr>
        <p:spPr bwMode="auto">
          <a:xfrm>
            <a:off x="2874963" y="1003300"/>
            <a:ext cx="473075" cy="733425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70000" name="AutoShape 16"/>
          <p:cNvCxnSpPr>
            <a:cxnSpLocks noChangeShapeType="1"/>
            <a:stCxn id="169995" idx="3"/>
            <a:endCxn id="169988" idx="1"/>
          </p:cNvCxnSpPr>
          <p:nvPr/>
        </p:nvCxnSpPr>
        <p:spPr bwMode="auto">
          <a:xfrm flipV="1">
            <a:off x="2871788" y="1736725"/>
            <a:ext cx="447675" cy="504825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70001" name="AutoShape 17"/>
          <p:cNvCxnSpPr>
            <a:cxnSpLocks noChangeShapeType="1"/>
            <a:stCxn id="169996" idx="3"/>
            <a:endCxn id="169993" idx="1"/>
          </p:cNvCxnSpPr>
          <p:nvPr/>
        </p:nvCxnSpPr>
        <p:spPr bwMode="auto">
          <a:xfrm>
            <a:off x="2943225" y="4689475"/>
            <a:ext cx="376238" cy="360363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70003" name="AutoShape 19"/>
          <p:cNvCxnSpPr>
            <a:cxnSpLocks noChangeShapeType="1"/>
            <a:stCxn id="169993" idx="0"/>
          </p:cNvCxnSpPr>
          <p:nvPr/>
        </p:nvCxnSpPr>
        <p:spPr bwMode="auto">
          <a:xfrm flipV="1">
            <a:off x="4535488" y="4076700"/>
            <a:ext cx="74612" cy="476250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70004" name="AutoShape 20"/>
          <p:cNvCxnSpPr>
            <a:cxnSpLocks noChangeShapeType="1"/>
            <a:stCxn id="169991" idx="1"/>
            <a:endCxn id="169993" idx="3"/>
          </p:cNvCxnSpPr>
          <p:nvPr/>
        </p:nvCxnSpPr>
        <p:spPr bwMode="auto">
          <a:xfrm flipH="1">
            <a:off x="5751513" y="4618038"/>
            <a:ext cx="447675" cy="431800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sp>
        <p:nvSpPr>
          <p:cNvPr id="170015" name="Rectangle 31"/>
          <p:cNvSpPr>
            <a:spLocks noChangeArrowheads="1"/>
          </p:cNvSpPr>
          <p:nvPr/>
        </p:nvSpPr>
        <p:spPr bwMode="auto">
          <a:xfrm>
            <a:off x="3635375" y="1412875"/>
            <a:ext cx="1681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uk-UA" b="1">
                <a:solidFill>
                  <a:srgbClr val="CC0000"/>
                </a:solidFill>
                <a:latin typeface="Times New Roman" pitchFamily="18" charset="0"/>
              </a:rPr>
              <a:t>Організаційна</a:t>
            </a:r>
          </a:p>
          <a:p>
            <a:pPr algn="ctr" eaLnBrk="0" hangingPunct="0"/>
            <a:r>
              <a:rPr lang="uk-UA" b="1">
                <a:solidFill>
                  <a:srgbClr val="CC0000"/>
                </a:solidFill>
                <a:latin typeface="Times New Roman" pitchFamily="18" charset="0"/>
              </a:rPr>
              <a:t> робота</a:t>
            </a:r>
            <a:endParaRPr lang="ru-RU" b="1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70017" name="Rectangle 33"/>
          <p:cNvSpPr>
            <a:spLocks noChangeArrowheads="1"/>
          </p:cNvSpPr>
          <p:nvPr/>
        </p:nvSpPr>
        <p:spPr bwMode="auto">
          <a:xfrm>
            <a:off x="395288" y="5516563"/>
            <a:ext cx="2374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Ведення розділу </a:t>
            </a:r>
            <a:r>
              <a:rPr lang="uk-UA" sz="1400">
                <a:solidFill>
                  <a:srgbClr val="CC0000"/>
                </a:solidFill>
                <a:latin typeface="Times New Roman" pitchFamily="18" charset="0"/>
              </a:rPr>
              <a:t>“Інформаційна підтримка НВП” на блозі “Шкільні  бібліотеки Херсона”</a:t>
            </a:r>
            <a:endParaRPr lang="ru-RU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70018" name="Rectangle 34"/>
          <p:cNvSpPr>
            <a:spLocks noChangeArrowheads="1"/>
          </p:cNvSpPr>
          <p:nvPr/>
        </p:nvSpPr>
        <p:spPr bwMode="auto">
          <a:xfrm>
            <a:off x="395288" y="4292600"/>
            <a:ext cx="25209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Лабораторія з питань формування бібліотечного фонду</a:t>
            </a:r>
          </a:p>
        </p:txBody>
      </p:sp>
      <p:sp>
        <p:nvSpPr>
          <p:cNvPr id="170021" name="Rectangle 37"/>
          <p:cNvSpPr>
            <a:spLocks noChangeArrowheads="1"/>
          </p:cNvSpPr>
          <p:nvPr/>
        </p:nvSpPr>
        <p:spPr bwMode="auto">
          <a:xfrm>
            <a:off x="3563938" y="4652963"/>
            <a:ext cx="1993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b="1">
                <a:solidFill>
                  <a:srgbClr val="CC0000"/>
                </a:solidFill>
                <a:latin typeface="Times New Roman" pitchFamily="18" charset="0"/>
              </a:rPr>
              <a:t>Методична робота</a:t>
            </a:r>
            <a:endParaRPr lang="ru-RU" b="1">
              <a:solidFill>
                <a:srgbClr val="CC0000"/>
              </a:solidFill>
              <a:latin typeface="Times New Roman" pitchFamily="18" charset="0"/>
            </a:endParaRPr>
          </a:p>
        </p:txBody>
      </p:sp>
      <p:cxnSp>
        <p:nvCxnSpPr>
          <p:cNvPr id="170026" name="AutoShape 42"/>
          <p:cNvCxnSpPr>
            <a:cxnSpLocks noChangeShapeType="1"/>
            <a:stCxn id="169989" idx="1"/>
          </p:cNvCxnSpPr>
          <p:nvPr/>
        </p:nvCxnSpPr>
        <p:spPr bwMode="auto">
          <a:xfrm flipH="1">
            <a:off x="5724525" y="909638"/>
            <a:ext cx="547688" cy="825500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70027" name="AutoShape 43"/>
          <p:cNvCxnSpPr>
            <a:cxnSpLocks noChangeShapeType="1"/>
            <a:stCxn id="169993" idx="1"/>
            <a:endCxn id="169997" idx="3"/>
          </p:cNvCxnSpPr>
          <p:nvPr/>
        </p:nvCxnSpPr>
        <p:spPr bwMode="auto">
          <a:xfrm flipH="1">
            <a:off x="2871788" y="5049838"/>
            <a:ext cx="447675" cy="935037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70028" name="AutoShape 44"/>
          <p:cNvCxnSpPr>
            <a:cxnSpLocks noChangeShapeType="1"/>
            <a:stCxn id="169992" idx="1"/>
            <a:endCxn id="169993" idx="3"/>
          </p:cNvCxnSpPr>
          <p:nvPr/>
        </p:nvCxnSpPr>
        <p:spPr bwMode="auto">
          <a:xfrm flipH="1" flipV="1">
            <a:off x="5751513" y="5049838"/>
            <a:ext cx="520700" cy="935037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cxnSp>
        <p:nvCxnSpPr>
          <p:cNvPr id="170030" name="AutoShape 46"/>
          <p:cNvCxnSpPr>
            <a:cxnSpLocks noChangeShapeType="1"/>
            <a:stCxn id="169990" idx="1"/>
          </p:cNvCxnSpPr>
          <p:nvPr/>
        </p:nvCxnSpPr>
        <p:spPr bwMode="auto">
          <a:xfrm flipH="1" flipV="1">
            <a:off x="5724525" y="1700213"/>
            <a:ext cx="547688" cy="612775"/>
          </a:xfrm>
          <a:prstGeom prst="straightConnector1">
            <a:avLst/>
          </a:prstGeom>
          <a:noFill/>
          <a:ln w="9525">
            <a:solidFill>
              <a:srgbClr val="C5215C"/>
            </a:solidFill>
            <a:round/>
            <a:headEnd/>
            <a:tailEnd/>
          </a:ln>
        </p:spPr>
      </p:cxnSp>
      <p:sp>
        <p:nvSpPr>
          <p:cNvPr id="170031" name="Rectangle 47"/>
          <p:cNvSpPr>
            <a:spLocks noChangeArrowheads="1"/>
          </p:cNvSpPr>
          <p:nvPr/>
        </p:nvSpPr>
        <p:spPr bwMode="auto">
          <a:xfrm>
            <a:off x="500063" y="571500"/>
            <a:ext cx="2374900" cy="935038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Популяризація 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діяльності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бібліотечного центру</a:t>
            </a:r>
          </a:p>
        </p:txBody>
      </p:sp>
      <p:sp>
        <p:nvSpPr>
          <p:cNvPr id="170032" name="Rectangle 48"/>
          <p:cNvSpPr>
            <a:spLocks noChangeArrowheads="1"/>
          </p:cNvSpPr>
          <p:nvPr/>
        </p:nvSpPr>
        <p:spPr bwMode="auto">
          <a:xfrm>
            <a:off x="468313" y="1773238"/>
            <a:ext cx="2374900" cy="935037"/>
          </a:xfrm>
          <a:prstGeom prst="rect">
            <a:avLst/>
          </a:prstGeom>
          <a:noFill/>
          <a:ln w="57150" cmpd="thickThin">
            <a:solidFill>
              <a:srgbClr val="C521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Популяризація </a:t>
            </a:r>
          </a:p>
          <a:p>
            <a:pPr algn="ctr"/>
            <a:r>
              <a:rPr lang="uk-UA">
                <a:solidFill>
                  <a:srgbClr val="CC0000"/>
                </a:solidFill>
                <a:latin typeface="Times New Roman" pitchFamily="18" charset="0"/>
              </a:rPr>
              <a:t>дитячого читання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9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9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0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0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animBg="1"/>
      <p:bldP spid="169988" grpId="0" animBg="1"/>
      <p:bldP spid="169989" grpId="0" animBg="1"/>
      <p:bldP spid="169990" grpId="0" animBg="1"/>
      <p:bldP spid="169991" grpId="0" animBg="1"/>
      <p:bldP spid="169992" grpId="0" animBg="1"/>
      <p:bldP spid="169993" grpId="0" animBg="1"/>
      <p:bldP spid="169994" grpId="0" animBg="1"/>
      <p:bldP spid="169995" grpId="0" animBg="1"/>
      <p:bldP spid="169996" grpId="0" animBg="1"/>
      <p:bldP spid="169997" grpId="0" animBg="1"/>
      <p:bldP spid="170015" grpId="0"/>
      <p:bldP spid="170017" grpId="0"/>
      <p:bldP spid="170018" grpId="0"/>
      <p:bldP spid="170021" grpId="0"/>
      <p:bldP spid="170031" grpId="0" animBg="1"/>
      <p:bldP spid="1700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4400" b="1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Наочна популяризація книги</a:t>
            </a:r>
          </a:p>
        </p:txBody>
      </p:sp>
      <p:pic>
        <p:nvPicPr>
          <p:cNvPr id="44034" name="Picture 6" descr="IMG_2015-12-15_090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4130">
            <a:off x="5181600" y="1981200"/>
            <a:ext cx="33147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7" descr="IMG_2015-12-15_090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15838">
            <a:off x="381000" y="2286000"/>
            <a:ext cx="3103563" cy="413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6" name="Picture 8" descr="Фото02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143000"/>
            <a:ext cx="3505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4963" y="-228600"/>
            <a:ext cx="8229600" cy="11430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Освоєння ІКТ </a:t>
            </a:r>
            <a:endParaRPr lang="uk-UA" sz="3600" dirty="0" smtClean="0">
              <a:solidFill>
                <a:srgbClr val="C521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152400" y="685800"/>
            <a:ext cx="8686800" cy="30797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>
                <a:solidFill>
                  <a:srgbClr val="6F3505"/>
                </a:solidFill>
                <a:latin typeface="Calibri" pitchFamily="34" charset="0"/>
              </a:rPr>
              <a:t>Сторінка </a:t>
            </a:r>
            <a:r>
              <a:rPr lang="uk-UA" sz="2000" dirty="0">
                <a:solidFill>
                  <a:srgbClr val="6F3505"/>
                </a:solidFill>
              </a:rPr>
              <a:t>ШБІЦ</a:t>
            </a:r>
            <a:r>
              <a:rPr lang="uk-UA" sz="2000" dirty="0">
                <a:solidFill>
                  <a:srgbClr val="6F3505"/>
                </a:solidFill>
                <a:latin typeface="Calibri" pitchFamily="34" charset="0"/>
              </a:rPr>
              <a:t> на шкільному сайті </a:t>
            </a:r>
            <a:r>
              <a:rPr lang="uk-UA" sz="2000" dirty="0">
                <a:solidFill>
                  <a:srgbClr val="C5215C"/>
                </a:solidFill>
                <a:latin typeface="Calibri" pitchFamily="34" charset="0"/>
              </a:rPr>
              <a:t>– 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http://51.ks.ua/library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- </a:t>
            </a:r>
            <a:r>
              <a:rPr lang="ru-RU" sz="2000" dirty="0" err="1">
                <a:solidFill>
                  <a:srgbClr val="6F3505"/>
                </a:solidFill>
              </a:rPr>
              <a:t>Бібліотечний</a:t>
            </a:r>
            <a:r>
              <a:rPr lang="ru-RU" sz="2000" dirty="0">
                <a:solidFill>
                  <a:srgbClr val="6F3505"/>
                </a:solidFill>
              </a:rPr>
              <a:t> </a:t>
            </a:r>
            <a:r>
              <a:rPr lang="ru-RU" sz="2000" dirty="0">
                <a:solidFill>
                  <a:srgbClr val="6F3505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endParaRPr lang="ru-RU" sz="2000" dirty="0">
              <a:solidFill>
                <a:srgbClr val="6F3505"/>
              </a:solidFill>
            </a:endParaRPr>
          </a:p>
          <a:p>
            <a:r>
              <a:rPr lang="uk-UA" sz="2000" dirty="0">
                <a:solidFill>
                  <a:srgbClr val="6F3505"/>
                </a:solidFill>
                <a:latin typeface="Calibri" pitchFamily="34" charset="0"/>
              </a:rPr>
              <a:t>Публікації у колективному </a:t>
            </a:r>
            <a:r>
              <a:rPr lang="uk-UA" sz="2000" dirty="0" err="1">
                <a:solidFill>
                  <a:srgbClr val="6F3505"/>
                </a:solidFill>
                <a:latin typeface="Calibri" pitchFamily="34" charset="0"/>
              </a:rPr>
              <a:t>блозі</a:t>
            </a:r>
            <a:r>
              <a:rPr lang="uk-UA" sz="2000" dirty="0">
                <a:solidFill>
                  <a:srgbClr val="6F3505"/>
                </a:solidFill>
                <a:latin typeface="Calibri" pitchFamily="34" charset="0"/>
              </a:rPr>
              <a:t> ШБ – </a:t>
            </a:r>
            <a:r>
              <a:rPr lang="en-US" sz="2000" dirty="0">
                <a:solidFill>
                  <a:srgbClr val="6F3505"/>
                </a:solidFill>
                <a:latin typeface="Calibri" pitchFamily="34" charset="0"/>
                <a:hlinkClick r:id="rId3"/>
              </a:rPr>
              <a:t>http://ks-school-libraries.blogspot.com</a:t>
            </a:r>
            <a:endParaRPr lang="uk-UA" sz="2000" dirty="0">
              <a:solidFill>
                <a:srgbClr val="6F3505"/>
              </a:solidFill>
            </a:endParaRPr>
          </a:p>
          <a:p>
            <a:endParaRPr lang="uk-UA" sz="2000" dirty="0">
              <a:solidFill>
                <a:srgbClr val="6F3505"/>
              </a:solidFill>
            </a:endParaRPr>
          </a:p>
          <a:p>
            <a:r>
              <a:rPr lang="uk-UA" sz="2000" dirty="0">
                <a:solidFill>
                  <a:srgbClr val="6F3505"/>
                </a:solidFill>
                <a:latin typeface="Calibri" pitchFamily="34" charset="0"/>
              </a:rPr>
              <a:t>Розробка медіа-уроків для корпоративного ресурсу – </a:t>
            </a:r>
            <a:r>
              <a:rPr lang="en-US" sz="2000" dirty="0">
                <a:solidFill>
                  <a:srgbClr val="6F3505"/>
                </a:solidFill>
                <a:latin typeface="Calibri" pitchFamily="34" charset="0"/>
                <a:hlinkClick r:id="rId4"/>
              </a:rPr>
              <a:t>http://gorodmedia.blogspot.com/p/4.html</a:t>
            </a:r>
            <a:endParaRPr lang="uk-UA" sz="2000" dirty="0">
              <a:solidFill>
                <a:srgbClr val="6F3505"/>
              </a:solidFill>
            </a:endParaRPr>
          </a:p>
          <a:p>
            <a:endParaRPr lang="uk-UA" sz="2000" dirty="0">
              <a:solidFill>
                <a:srgbClr val="6F3505"/>
              </a:solidFill>
            </a:endParaRPr>
          </a:p>
          <a:p>
            <a:r>
              <a:rPr lang="uk-UA" sz="2000" dirty="0">
                <a:solidFill>
                  <a:srgbClr val="6F3505"/>
                </a:solidFill>
                <a:latin typeface="Calibri" pitchFamily="34" charset="0"/>
              </a:rPr>
              <a:t>Власні ресурси – </a:t>
            </a:r>
            <a:r>
              <a:rPr lang="en-US" sz="2000" dirty="0">
                <a:solidFill>
                  <a:srgbClr val="6F3505"/>
                </a:solidFill>
                <a:latin typeface="Calibri" pitchFamily="34" charset="0"/>
                <a:hlinkClick r:id="rId5"/>
              </a:rPr>
              <a:t>http://</a:t>
            </a:r>
            <a:r>
              <a:rPr lang="en-US" sz="2000" dirty="0">
                <a:solidFill>
                  <a:srgbClr val="6F3505"/>
                </a:solidFill>
                <a:hlinkClick r:id="rId5"/>
              </a:rPr>
              <a:t>NWK</a:t>
            </a:r>
            <a:r>
              <a:rPr lang="uk-UA" sz="2000" dirty="0">
                <a:solidFill>
                  <a:srgbClr val="6F3505"/>
                </a:solidFill>
                <a:hlinkClick r:id="rId5"/>
              </a:rPr>
              <a:t>51</a:t>
            </a:r>
            <a:r>
              <a:rPr lang="en-US" sz="2000" dirty="0">
                <a:solidFill>
                  <a:srgbClr val="6F3505"/>
                </a:solidFill>
                <a:latin typeface="Calibri" pitchFamily="34" charset="0"/>
                <a:hlinkClick r:id="rId5"/>
              </a:rPr>
              <a:t>.</a:t>
            </a:r>
            <a:r>
              <a:rPr lang="en-US" sz="2000" dirty="0" err="1">
                <a:solidFill>
                  <a:srgbClr val="6F3505"/>
                </a:solidFill>
                <a:latin typeface="Calibri" pitchFamily="34" charset="0"/>
                <a:hlinkClick r:id="rId5"/>
              </a:rPr>
              <a:t>blogspot.com</a:t>
            </a:r>
            <a:r>
              <a:rPr lang="en-US" sz="2000" dirty="0">
                <a:solidFill>
                  <a:srgbClr val="6F3505"/>
                </a:solidFill>
                <a:latin typeface="Calibri" pitchFamily="34" charset="0"/>
                <a:hlinkClick r:id="rId5"/>
              </a:rPr>
              <a:t>/</a:t>
            </a:r>
            <a:r>
              <a:rPr lang="en-US" sz="2000" dirty="0">
                <a:solidFill>
                  <a:srgbClr val="6F3505"/>
                </a:solidFill>
                <a:latin typeface="Calibri" pitchFamily="34" charset="0"/>
              </a:rPr>
              <a:t> - </a:t>
            </a:r>
            <a:r>
              <a:rPr lang="uk-UA" sz="2000" dirty="0" err="1">
                <a:solidFill>
                  <a:srgbClr val="6F3505"/>
                </a:solidFill>
              </a:rPr>
              <a:t>“Бібліопланета”</a:t>
            </a:r>
            <a:endParaRPr lang="uk-UA" sz="2000" dirty="0">
              <a:solidFill>
                <a:srgbClr val="6F3505"/>
              </a:solidFill>
            </a:endParaRPr>
          </a:p>
          <a:p>
            <a:endParaRPr lang="uk-UA" sz="16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75005" y="3940591"/>
            <a:ext cx="3962399" cy="2055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640546" y="3789362"/>
            <a:ext cx="3962401" cy="22375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611188" y="549275"/>
            <a:ext cx="7777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990033"/>
                </a:solidFill>
                <a:latin typeface="Times New Roman" pitchFamily="18" charset="0"/>
              </a:rPr>
              <a:t>Інформаційна </a:t>
            </a:r>
            <a:r>
              <a:rPr lang="uk-UA" sz="3200" b="1" dirty="0" smtClean="0">
                <a:solidFill>
                  <a:srgbClr val="990033"/>
                </a:solidFill>
                <a:latin typeface="Times New Roman" pitchFamily="18" charset="0"/>
              </a:rPr>
              <a:t>робота</a:t>
            </a:r>
            <a:endParaRPr lang="uk-UA" sz="3200" b="1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0" y="1268413"/>
            <a:ext cx="8351838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eaLnBrk="0" hangingPunct="0"/>
            <a:r>
              <a:rPr lang="uk-UA" sz="2400" b="1" dirty="0">
                <a:latin typeface="Times New Roman" pitchFamily="18" charset="0"/>
              </a:rPr>
              <a:t>З метою популяризації навчально-методичної  та психолого-педагогічної літератури</a:t>
            </a:r>
            <a:r>
              <a:rPr lang="uk-UA" sz="2400" dirty="0">
                <a:latin typeface="Times New Roman" pitchFamily="18" charset="0"/>
              </a:rPr>
              <a:t> організовані постійно діючі </a:t>
            </a:r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тематичні полиці</a:t>
            </a:r>
            <a:r>
              <a:rPr lang="uk-UA" sz="2400" dirty="0">
                <a:latin typeface="Times New Roman" pitchFamily="18" charset="0"/>
              </a:rPr>
              <a:t>:</a:t>
            </a:r>
          </a:p>
          <a:p>
            <a:pPr lvl="1" eaLnBrk="0" hangingPunct="0">
              <a:buFontTx/>
              <a:buChar char="•"/>
            </a:pPr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    Педагогічна література для </a:t>
            </a:r>
            <a:r>
              <a:rPr lang="uk-UA" sz="2400" dirty="0" smtClean="0">
                <a:solidFill>
                  <a:srgbClr val="990033"/>
                </a:solidFill>
                <a:latin typeface="Times New Roman" pitchFamily="18" charset="0"/>
              </a:rPr>
              <a:t>вчителів - </a:t>
            </a:r>
            <a:r>
              <a:rPr lang="uk-UA" sz="2400" dirty="0" err="1" smtClean="0">
                <a:solidFill>
                  <a:srgbClr val="990033"/>
                </a:solidFill>
                <a:latin typeface="Times New Roman" pitchFamily="18" charset="0"/>
              </a:rPr>
              <a:t>предметників</a:t>
            </a:r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.</a:t>
            </a:r>
          </a:p>
          <a:p>
            <a:pPr lvl="1" eaLnBrk="0" hangingPunct="0">
              <a:buFontTx/>
              <a:buChar char="•"/>
            </a:pPr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    Історія освіти та педагогічної думки.</a:t>
            </a:r>
          </a:p>
          <a:p>
            <a:pPr lvl="1" eaLnBrk="0" hangingPunct="0"/>
            <a:endParaRPr lang="uk-UA" sz="1000" dirty="0">
              <a:solidFill>
                <a:srgbClr val="990033"/>
              </a:solidFill>
              <a:latin typeface="Times New Roman" pitchFamily="18" charset="0"/>
            </a:endParaRPr>
          </a:p>
          <a:p>
            <a:pPr lvl="1" eaLnBrk="0" hangingPunct="0"/>
            <a:r>
              <a:rPr lang="uk-UA" sz="2400" b="1" dirty="0">
                <a:latin typeface="Times New Roman" pitchFamily="18" charset="0"/>
              </a:rPr>
              <a:t>На допомогу навчально-виховному процесу</a:t>
            </a:r>
          </a:p>
          <a:p>
            <a:pPr lvl="1" eaLnBrk="0" hangingPunct="0"/>
            <a:r>
              <a:rPr lang="uk-UA" sz="2400" dirty="0">
                <a:latin typeface="Times New Roman" pitchFamily="18" charset="0"/>
              </a:rPr>
              <a:t>   педагогам:</a:t>
            </a:r>
          </a:p>
          <a:p>
            <a:pPr lvl="1" eaLnBrk="0" hangingPunct="0">
              <a:buFontTx/>
              <a:buChar char="•"/>
            </a:pPr>
            <a:r>
              <a:rPr lang="uk-UA" sz="2400" dirty="0">
                <a:latin typeface="Times New Roman" pitchFamily="18" charset="0"/>
              </a:rPr>
              <a:t> складаються </a:t>
            </a:r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інформаційні списки </a:t>
            </a:r>
          </a:p>
          <a:p>
            <a:pPr lvl="1" eaLnBrk="0" hangingPunct="0"/>
            <a:r>
              <a:rPr lang="uk-UA" sz="2400" dirty="0">
                <a:latin typeface="Times New Roman" pitchFamily="18" charset="0"/>
              </a:rPr>
              <a:t>літератури та статей </a:t>
            </a:r>
            <a:r>
              <a:rPr lang="uk-UA" sz="2400" dirty="0" smtClean="0">
                <a:latin typeface="Times New Roman" pitchFamily="18" charset="0"/>
              </a:rPr>
              <a:t>із </a:t>
            </a:r>
            <a:r>
              <a:rPr lang="uk-UA" sz="2400" dirty="0">
                <a:latin typeface="Times New Roman" pitchFamily="18" charset="0"/>
              </a:rPr>
              <a:t>періодичних видань, </a:t>
            </a:r>
          </a:p>
          <a:p>
            <a:pPr lvl="1" eaLnBrk="0" hangingPunct="0"/>
            <a:r>
              <a:rPr lang="uk-UA" sz="2400" dirty="0">
                <a:latin typeface="Times New Roman" pitchFamily="18" charset="0"/>
              </a:rPr>
              <a:t>які об</a:t>
            </a:r>
            <a:r>
              <a:rPr lang="en-US" sz="2400" dirty="0">
                <a:latin typeface="Times New Roman" pitchFamily="18" charset="0"/>
              </a:rPr>
              <a:t>’</a:t>
            </a:r>
            <a:r>
              <a:rPr lang="uk-UA" sz="2400" dirty="0" err="1" smtClean="0">
                <a:latin typeface="Times New Roman" pitchFamily="18" charset="0"/>
              </a:rPr>
              <a:t>єднано</a:t>
            </a:r>
            <a:r>
              <a:rPr lang="uk-UA" sz="2400" dirty="0" smtClean="0">
                <a:latin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</a:rPr>
              <a:t>у </a:t>
            </a:r>
            <a:r>
              <a:rPr lang="uk-UA" sz="2400" dirty="0" smtClean="0">
                <a:latin typeface="Times New Roman" pitchFamily="18" charset="0"/>
              </a:rPr>
              <a:t>теці </a:t>
            </a:r>
            <a:r>
              <a:rPr lang="uk-UA" sz="2400" dirty="0" err="1">
                <a:solidFill>
                  <a:srgbClr val="990033"/>
                </a:solidFill>
                <a:latin typeface="Times New Roman" pitchFamily="18" charset="0"/>
              </a:rPr>
              <a:t>“Інформаційний</a:t>
            </a:r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 супровід </a:t>
            </a:r>
          </a:p>
          <a:p>
            <a:pPr lvl="1" eaLnBrk="0" hangingPunct="0"/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навчально-виховного </a:t>
            </a:r>
            <a:r>
              <a:rPr lang="uk-UA" sz="2400" dirty="0" err="1">
                <a:solidFill>
                  <a:srgbClr val="990033"/>
                </a:solidFill>
                <a:latin typeface="Times New Roman" pitchFamily="18" charset="0"/>
              </a:rPr>
              <a:t>процесу”</a:t>
            </a:r>
            <a:r>
              <a:rPr lang="uk-UA" sz="2400" dirty="0">
                <a:solidFill>
                  <a:srgbClr val="990033"/>
                </a:solidFill>
                <a:latin typeface="Times New Roman" pitchFamily="18" charset="0"/>
              </a:rPr>
              <a:t>.</a:t>
            </a:r>
          </a:p>
          <a:p>
            <a:pPr lvl="1" eaLnBrk="0" hangingPunct="0">
              <a:buFontTx/>
              <a:buChar char="•"/>
            </a:pPr>
            <a:endParaRPr lang="uk-UA" sz="2400" dirty="0">
              <a:latin typeface="Times New Roman" pitchFamily="18" charset="0"/>
            </a:endParaRPr>
          </a:p>
          <a:p>
            <a:pPr lvl="1" eaLnBrk="0" hangingPunct="0"/>
            <a:endParaRPr lang="uk-UA" sz="2400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pic>
        <p:nvPicPr>
          <p:cNvPr id="47107" name="Picture 5" descr="bibl_html_364ade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797425"/>
            <a:ext cx="209550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/>
      <p:bldP spid="27955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611188" y="549275"/>
            <a:ext cx="7777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990033"/>
                </a:solidFill>
                <a:latin typeface="Times New Roman" pitchFamily="18" charset="0"/>
              </a:rPr>
              <a:t>Інформаційна робота </a:t>
            </a: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179388" y="1341438"/>
            <a:ext cx="82804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eaLnBrk="0" hangingPunct="0"/>
            <a:r>
              <a:rPr lang="uk-UA" sz="2400" b="1">
                <a:latin typeface="Times New Roman" pitchFamily="18" charset="0"/>
              </a:rPr>
              <a:t>Згідно сучасним вимогам освітян </a:t>
            </a:r>
          </a:p>
          <a:p>
            <a:pPr lvl="1" eaLnBrk="0" hangingPunct="0"/>
            <a:r>
              <a:rPr lang="uk-UA" sz="2400" b="1">
                <a:latin typeface="Times New Roman" pitchFamily="18" charset="0"/>
              </a:rPr>
              <a:t>інформаційна-бібліографічна робота </a:t>
            </a:r>
          </a:p>
          <a:p>
            <a:pPr lvl="1" eaLnBrk="0" hangingPunct="0"/>
            <a:r>
              <a:rPr lang="uk-UA" sz="2400" b="1">
                <a:latin typeface="Times New Roman" pitchFamily="18" charset="0"/>
              </a:rPr>
              <a:t>систематично висвітлюється на </a:t>
            </a:r>
          </a:p>
          <a:p>
            <a:pPr lvl="1" eaLnBrk="0" hangingPunct="0"/>
            <a:r>
              <a:rPr lang="uk-UA" sz="2400" b="1" i="1">
                <a:solidFill>
                  <a:srgbClr val="CC0000"/>
                </a:solidFill>
                <a:latin typeface="Times New Roman" pitchFamily="18" charset="0"/>
              </a:rPr>
              <a:t>сторінці корпоративного блогу</a:t>
            </a:r>
            <a:r>
              <a:rPr lang="uk-UA" sz="2400" b="1">
                <a:solidFill>
                  <a:srgbClr val="CC0000"/>
                </a:solidFill>
                <a:latin typeface="Times New Roman" pitchFamily="18" charset="0"/>
              </a:rPr>
              <a:t> </a:t>
            </a:r>
          </a:p>
          <a:p>
            <a:pPr lvl="1" eaLnBrk="0" hangingPunct="0"/>
            <a:r>
              <a:rPr lang="uk-UA" sz="2800" b="1">
                <a:solidFill>
                  <a:srgbClr val="CC0000"/>
                </a:solidFill>
                <a:latin typeface="Times New Roman" pitchFamily="18" charset="0"/>
              </a:rPr>
              <a:t>“Шкільні бібліотеки Херсона” </a:t>
            </a:r>
          </a:p>
          <a:p>
            <a:pPr lvl="1" eaLnBrk="0" hangingPunct="0"/>
            <a:r>
              <a:rPr lang="uk-UA" sz="2400" b="1" i="1">
                <a:latin typeface="Times New Roman" pitchFamily="18" charset="0"/>
              </a:rPr>
              <a:t>у розділі</a:t>
            </a:r>
            <a:r>
              <a:rPr lang="uk-UA" sz="2400" b="1">
                <a:latin typeface="Times New Roman" pitchFamily="18" charset="0"/>
              </a:rPr>
              <a:t>  </a:t>
            </a:r>
            <a:r>
              <a:rPr lang="uk-UA" sz="2800" b="1" i="1" u="sng">
                <a:solidFill>
                  <a:srgbClr val="CC0000"/>
                </a:solidFill>
                <a:latin typeface="Times New Roman" pitchFamily="18" charset="0"/>
              </a:rPr>
              <a:t>“Інформаційна підтримка </a:t>
            </a:r>
          </a:p>
          <a:p>
            <a:pPr lvl="1" eaLnBrk="0" hangingPunct="0"/>
            <a:r>
              <a:rPr lang="uk-UA" sz="2800" b="1" i="1">
                <a:solidFill>
                  <a:srgbClr val="CC0000"/>
                </a:solidFill>
                <a:latin typeface="Times New Roman" pitchFamily="18" charset="0"/>
              </a:rPr>
              <a:t>               </a:t>
            </a:r>
            <a:r>
              <a:rPr lang="uk-UA" sz="2800" b="1" i="1" u="sng">
                <a:solidFill>
                  <a:srgbClr val="CC0000"/>
                </a:solidFill>
                <a:latin typeface="Times New Roman" pitchFamily="18" charset="0"/>
              </a:rPr>
              <a:t>навчально-виховного процесу”</a:t>
            </a:r>
          </a:p>
          <a:p>
            <a:pPr lvl="1" eaLnBrk="0" hangingPunct="0"/>
            <a:endParaRPr lang="uk-UA" sz="2800" b="1" i="1" u="sng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48131" name="Picture 5" descr="114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365625"/>
            <a:ext cx="2160587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2124075" y="4292600"/>
            <a:ext cx="6697663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eaLnBrk="0" hangingPunct="0"/>
            <a:endParaRPr lang="uk-UA" sz="2800" b="1" i="1" u="sng">
              <a:solidFill>
                <a:srgbClr val="CC0000"/>
              </a:solidFill>
              <a:latin typeface="Times New Roman" pitchFamily="18" charset="0"/>
            </a:endParaRPr>
          </a:p>
          <a:p>
            <a:pPr lvl="1" eaLnBrk="0" hangingPunct="0">
              <a:buFontTx/>
              <a:buChar char="•"/>
            </a:pPr>
            <a:r>
              <a:rPr lang="uk-UA" sz="2400" b="1">
                <a:latin typeface="Times New Roman" pitchFamily="18" charset="0"/>
              </a:rPr>
              <a:t>  Ч. І.   Дошкільні навчальні заклади.</a:t>
            </a:r>
          </a:p>
          <a:p>
            <a:pPr lvl="1" eaLnBrk="0" hangingPunct="0">
              <a:buFontTx/>
              <a:buChar char="•"/>
            </a:pPr>
            <a:r>
              <a:rPr lang="uk-UA" sz="2400" b="1">
                <a:latin typeface="Times New Roman" pitchFamily="18" charset="0"/>
              </a:rPr>
              <a:t>  Ч. 2.   Загальноосвітні навчальні заклади.</a:t>
            </a:r>
          </a:p>
          <a:p>
            <a:pPr lvl="1" eaLnBrk="0" hangingPunct="0">
              <a:buFontTx/>
              <a:buChar char="•"/>
            </a:pPr>
            <a:r>
              <a:rPr lang="uk-UA" sz="2400" b="1">
                <a:latin typeface="Times New Roman" pitchFamily="18" charset="0"/>
              </a:rPr>
              <a:t>  Ч. 3.   Інклюзивна освіта.</a:t>
            </a:r>
            <a:endParaRPr lang="uk-UA" sz="2400">
              <a:solidFill>
                <a:srgbClr val="9900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8" grpId="0"/>
      <p:bldP spid="280579" grpId="0"/>
      <p:bldP spid="28058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 noChangeArrowheads="1"/>
          </p:cNvPicPr>
          <p:nvPr/>
        </p:nvPicPr>
        <p:blipFill>
          <a:blip r:embed="rId2"/>
          <a:srcRect l="15792" r="16647"/>
          <a:stretch>
            <a:fillRect/>
          </a:stretch>
        </p:blipFill>
        <p:spPr bwMode="auto">
          <a:xfrm>
            <a:off x="1571604" y="1500174"/>
            <a:ext cx="5643602" cy="469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11188" y="0"/>
            <a:ext cx="7777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990033"/>
                </a:solidFill>
                <a:latin typeface="Times New Roman" pitchFamily="18" charset="0"/>
              </a:rPr>
              <a:t>Інформаційно-бібліографічна робота 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0" y="1052513"/>
            <a:ext cx="864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algn="ctr" eaLnBrk="0" hangingPunct="0"/>
            <a:r>
              <a:rPr lang="uk-UA" sz="2400" b="1">
                <a:latin typeface="Times New Roman" pitchFamily="18" charset="0"/>
              </a:rPr>
              <a:t>Блог “Шкільні бібліотеки Херсона”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8" grpId="0"/>
      <p:bldP spid="2877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11188" y="0"/>
            <a:ext cx="77771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990033"/>
                </a:solidFill>
                <a:latin typeface="Times New Roman" pitchFamily="18" charset="0"/>
              </a:rPr>
              <a:t>Інформаційно-бібліографічна </a:t>
            </a:r>
            <a:r>
              <a:rPr lang="uk-UA" sz="3200" b="1" dirty="0" smtClean="0">
                <a:solidFill>
                  <a:srgbClr val="990033"/>
                </a:solidFill>
                <a:latin typeface="Times New Roman" pitchFamily="18" charset="0"/>
              </a:rPr>
              <a:t>робота</a:t>
            </a:r>
          </a:p>
          <a:p>
            <a:pPr algn="ctr" eaLnBrk="0" hangingPunct="0"/>
            <a:r>
              <a:rPr lang="uk-UA" sz="2800" b="1" dirty="0" smtClean="0">
                <a:solidFill>
                  <a:srgbClr val="990033"/>
                </a:solidFill>
                <a:latin typeface="Times New Roman" pitchFamily="18" charset="0"/>
              </a:rPr>
              <a:t>Бібліотечні медіа уроки </a:t>
            </a:r>
            <a:endParaRPr lang="uk-UA" sz="2800" b="1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35719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990033"/>
                </a:solidFill>
                <a:latin typeface="Times New Roman" pitchFamily="18" charset="0"/>
              </a:rPr>
              <a:t>Інформаційно-бібліографічна робота</a:t>
            </a:r>
            <a:br>
              <a:rPr lang="uk-UA" sz="2800" b="1" dirty="0" smtClean="0">
                <a:solidFill>
                  <a:srgbClr val="990033"/>
                </a:solidFill>
                <a:latin typeface="Times New Roman" pitchFamily="18" charset="0"/>
              </a:rPr>
            </a:br>
            <a:r>
              <a:rPr lang="uk-UA" sz="2800" b="1" dirty="0" smtClean="0">
                <a:solidFill>
                  <a:srgbClr val="990033"/>
                </a:solidFill>
                <a:latin typeface="Times New Roman" pitchFamily="18" charset="0"/>
              </a:rPr>
              <a:t>Бібліотечні медіа уроки </a:t>
            </a:r>
            <a:r>
              <a:rPr lang="uk-UA" sz="4000" b="1" dirty="0" smtClean="0">
                <a:solidFill>
                  <a:srgbClr val="990033"/>
                </a:solidFill>
                <a:latin typeface="Times New Roman" pitchFamily="18" charset="0"/>
              </a:rPr>
              <a:t/>
            </a:r>
            <a:br>
              <a:rPr lang="uk-UA" sz="4000" b="1" dirty="0" smtClean="0">
                <a:solidFill>
                  <a:srgbClr val="990033"/>
                </a:solidFill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986" y="1600200"/>
            <a:ext cx="8044028" cy="4525963"/>
          </a:xfrm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323850" y="5661024"/>
            <a:ext cx="8640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</a:rPr>
              <a:t>ШБІЦ  планує створити електронний каталог книжкового фонду </a:t>
            </a:r>
          </a:p>
        </p:txBody>
      </p:sp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468313" y="333375"/>
            <a:ext cx="8280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2400" b="1">
                <a:solidFill>
                  <a:srgbClr val="C5215C"/>
                </a:solidFill>
                <a:latin typeface="Times New Roman" pitchFamily="18" charset="0"/>
              </a:rPr>
              <a:t>Впровадження електронного каталогу АІБС MAРK‑SQL </a:t>
            </a:r>
          </a:p>
          <a:p>
            <a:pPr algn="ctr" eaLnBrk="0" hangingPunct="0"/>
            <a:r>
              <a:rPr lang="uk-UA" sz="2400" b="1">
                <a:solidFill>
                  <a:srgbClr val="C5215C"/>
                </a:solidFill>
                <a:latin typeface="Times New Roman" pitchFamily="18" charset="0"/>
              </a:rPr>
              <a:t>(версія для шкільних бібліотек) у бібліотечну діяльність</a:t>
            </a:r>
            <a:r>
              <a:rPr lang="ru-RU" sz="2400">
                <a:solidFill>
                  <a:srgbClr val="C5215C"/>
                </a:solidFill>
              </a:rPr>
              <a:t> 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268413"/>
            <a:ext cx="5905500" cy="442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 idx="4294967295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uk-UA" sz="3600" b="1" dirty="0" smtClean="0">
                <a:solidFill>
                  <a:srgbClr val="C5215C"/>
                </a:solidFill>
                <a:latin typeface="Times New Roman" pitchFamily="18" charset="0"/>
              </a:rPr>
              <a:t>Досягнення </a:t>
            </a:r>
            <a:r>
              <a:rPr lang="uk-UA" i="1" dirty="0" smtClean="0">
                <a:solidFill>
                  <a:srgbClr val="C5215C"/>
                </a:solidFill>
              </a:rPr>
              <a:t> </a:t>
            </a:r>
            <a:endParaRPr lang="ru-RU" i="1" dirty="0" smtClean="0">
              <a:solidFill>
                <a:srgbClr val="C5215C"/>
              </a:solidFill>
            </a:endParaRPr>
          </a:p>
        </p:txBody>
      </p:sp>
      <p:sp>
        <p:nvSpPr>
          <p:cNvPr id="56322" name="Прямоугольник 2"/>
          <p:cNvSpPr>
            <a:spLocks noChangeArrowheads="1"/>
          </p:cNvSpPr>
          <p:nvPr/>
        </p:nvSpPr>
        <p:spPr bwMode="auto">
          <a:xfrm>
            <a:off x="1357313" y="4929188"/>
            <a:ext cx="40100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ереможець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ІІ (міського)туру в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Корабельному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районі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м.Херсона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Обласного інтелектуального турніру «Ігри патріотів Херсонщини». </a:t>
            </a:r>
          </a:p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Диплом ІІ ступеня – Якубовський Олександр, учень 9-А класу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643063"/>
            <a:ext cx="4114800" cy="2706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6324" name="Picture 6" descr="Ігри патріотів Херсонщини ІІ ту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1643063"/>
            <a:ext cx="2957513" cy="4214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000" y="228600"/>
            <a:ext cx="5334000" cy="7572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3200" b="1" dirty="0" smtClean="0">
                <a:solidFill>
                  <a:srgbClr val="C5215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Відзначення </a:t>
            </a:r>
            <a:endParaRPr lang="uk-UA" sz="2400" dirty="0" smtClean="0">
              <a:solidFill>
                <a:srgbClr val="C5215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0" y="1143000"/>
            <a:ext cx="4572000" cy="1920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Подяка з нагоди  Міжнародного дня шкільних бібліотек за розбудову інноваційного простору шкільної бібліотеки, творчий підхід до роботи та значний внесок у справу виховання підростаючого покоління.</a:t>
            </a:r>
          </a:p>
        </p:txBody>
      </p:sp>
      <p:pic>
        <p:nvPicPr>
          <p:cNvPr id="57347" name="Picture 7" descr="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785938"/>
            <a:ext cx="27051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8" name="Picture 8" descr="IMG_4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276600"/>
            <a:ext cx="4267200" cy="28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Бібліотечно-інформаційний центр</a:t>
            </a:r>
          </a:p>
        </p:txBody>
      </p:sp>
      <p:pic>
        <p:nvPicPr>
          <p:cNvPr id="19458" name="Picture 8" descr="Фото02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500438"/>
            <a:ext cx="4176712" cy="3097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9" name="Picture 7" descr="2012-01-04 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86709">
            <a:off x="4787900" y="1268413"/>
            <a:ext cx="3805238" cy="316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6" descr="2012-01-08 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36719">
            <a:off x="468313" y="1125538"/>
            <a:ext cx="3960812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ідзначення </a:t>
            </a:r>
            <a:endParaRPr lang="ru-RU" smtClean="0">
              <a:solidFill>
                <a:srgbClr val="C521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4" descr="Изображение 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557338"/>
            <a:ext cx="3678238" cy="5040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419" name="Picture 5" descr="Изображение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84313"/>
            <a:ext cx="3722687" cy="5186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pPr eaLnBrk="1" hangingPunct="1"/>
            <a:r>
              <a:rPr lang="ru-RU" sz="2400" dirty="0" err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Сертифікат</a:t>
            </a:r>
            <a:r>
              <a:rPr lang="ru-RU" sz="2400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400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sz="2400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2400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2400" dirty="0" err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бібліотечного</a:t>
            </a:r>
            <a:r>
              <a:rPr lang="ru-RU" sz="2400" dirty="0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блогера</a:t>
            </a:r>
            <a:endParaRPr lang="ru-RU" sz="2400" dirty="0" smtClean="0">
              <a:solidFill>
                <a:srgbClr val="C521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Documents and Settings\Пользователь\Рабочий стол\Копия IMG_5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20000" cy="50768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78302" y="324433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uk-UA" b="1" dirty="0" err="1" smtClean="0">
                <a:solidFill>
                  <a:srgbClr val="C5215C"/>
                </a:solidFill>
                <a:latin typeface="Monotype Corsiva" pitchFamily="66" charset="0"/>
              </a:rPr>
              <a:t>Дяагу</a:t>
            </a:r>
            <a:r>
              <a:rPr lang="uk-UA" b="1" dirty="0" smtClean="0">
                <a:solidFill>
                  <a:srgbClr val="C5215C"/>
                </a:solidFill>
                <a:latin typeface="Monotype Corsiva" pitchFamily="66" charset="0"/>
              </a:rPr>
              <a:t>!</a:t>
            </a:r>
            <a:endParaRPr lang="ru-RU" b="1" dirty="0">
              <a:solidFill>
                <a:srgbClr val="C5215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ІНФОРМАЦІЯ ДЛЯ КОНТАКТІВ</a:t>
            </a:r>
            <a:endParaRPr lang="uk-UA" sz="3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           </a:t>
            </a:r>
            <a:r>
              <a:rPr lang="uk-UA" b="1" u="sng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НВК – колегіум № 51</a:t>
            </a:r>
          </a:p>
          <a:p>
            <a:pPr>
              <a:buNone/>
            </a:pPr>
            <a:endParaRPr lang="uk-UA" b="1" u="sng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м. Херсон, проспект Будівельників, 9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e-mail – NVK_51@ukr.net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сторінка «Бібліотечний центр» -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://51.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ks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ua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library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new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site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блог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Бібліопланета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. ШБІЦ НВК № 51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nwk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</a:rPr>
              <a:t>51.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blogspot</a:t>
            </a:r>
            <a:r>
              <a:rPr lang="uk-UA" sz="20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com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Бібліотечно-інформаційний центр</a:t>
            </a:r>
          </a:p>
        </p:txBody>
      </p:sp>
      <p:pic>
        <p:nvPicPr>
          <p:cNvPr id="62466" name="Picture 7" descr="IMG_2015-12-15_085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07969">
            <a:off x="457200" y="1524000"/>
            <a:ext cx="3505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7" name="Picture 8" descr="IMG_2015-12-15_090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60009">
            <a:off x="4876800" y="1371600"/>
            <a:ext cx="3505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8" name="Picture 5" descr="IMG_2015-12-15_090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3657600"/>
            <a:ext cx="4103687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C5215C"/>
                </a:solidFill>
                <a:latin typeface="Times New Roman" pitchFamily="18" charset="0"/>
                <a:cs typeface="Times New Roman" pitchFamily="18" charset="0"/>
              </a:rPr>
              <a:t>Бібліотечно-інформаційний центр</a:t>
            </a:r>
          </a:p>
        </p:txBody>
      </p:sp>
      <p:pic>
        <p:nvPicPr>
          <p:cNvPr id="20482" name="Picture 6" descr="Фото03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08050"/>
            <a:ext cx="8059738" cy="5761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1835150" y="549275"/>
            <a:ext cx="56880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990033"/>
                </a:solidFill>
                <a:latin typeface="Times New Roman" pitchFamily="18" charset="0"/>
              </a:rPr>
              <a:t>Основні показники роботи  ШБІЦ</a:t>
            </a:r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3276600" y="1857375"/>
            <a:ext cx="5867400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uk-UA" sz="2400" b="1" dirty="0">
                <a:latin typeface="Times New Roman" pitchFamily="18" charset="0"/>
              </a:rPr>
              <a:t>Фонд бібліотечно-інформаційного центру налічує на </a:t>
            </a:r>
            <a:r>
              <a:rPr lang="uk-UA" sz="2400" b="1" dirty="0" smtClean="0">
                <a:latin typeface="Times New Roman" pitchFamily="18" charset="0"/>
              </a:rPr>
              <a:t>01.</a:t>
            </a:r>
            <a:r>
              <a:rPr lang="en-US" sz="2400" b="1" dirty="0" smtClean="0">
                <a:latin typeface="Times New Roman" pitchFamily="18" charset="0"/>
              </a:rPr>
              <a:t>12</a:t>
            </a:r>
            <a:r>
              <a:rPr lang="uk-UA" sz="2400" b="1" dirty="0" smtClean="0">
                <a:latin typeface="Times New Roman" pitchFamily="18" charset="0"/>
              </a:rPr>
              <a:t>.2016 </a:t>
            </a:r>
            <a:r>
              <a:rPr lang="uk-UA" sz="2400" b="1" dirty="0">
                <a:latin typeface="Times New Roman" pitchFamily="18" charset="0"/>
              </a:rPr>
              <a:t>р. –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</a:rPr>
              <a:t>22498</a:t>
            </a:r>
            <a:r>
              <a:rPr lang="uk-UA" sz="2400" b="1" dirty="0">
                <a:latin typeface="Times New Roman" pitchFamily="18" charset="0"/>
              </a:rPr>
              <a:t> прим.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Основний бібліотечний фонд</a:t>
            </a:r>
            <a:r>
              <a:rPr lang="uk-UA" sz="2400" dirty="0">
                <a:latin typeface="Times New Roman" pitchFamily="18" charset="0"/>
              </a:rPr>
              <a:t> – </a:t>
            </a:r>
          </a:p>
          <a:p>
            <a:pPr eaLnBrk="0" hangingPunct="0"/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</a:rPr>
              <a:t>10191</a:t>
            </a:r>
            <a:r>
              <a:rPr lang="uk-UA" sz="2400" b="1" dirty="0">
                <a:latin typeface="Times New Roman" pitchFamily="18" charset="0"/>
              </a:rPr>
              <a:t> прим. </a:t>
            </a:r>
            <a:endParaRPr lang="uk-UA" sz="2400" dirty="0">
              <a:latin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Фонд підручників та навчальних посібників</a:t>
            </a:r>
            <a:r>
              <a:rPr lang="uk-UA" sz="2400" dirty="0">
                <a:latin typeface="Times New Roman" pitchFamily="18" charset="0"/>
              </a:rPr>
              <a:t> – </a:t>
            </a:r>
            <a:r>
              <a:rPr lang="uk-UA" sz="2400" b="1" dirty="0">
                <a:solidFill>
                  <a:srgbClr val="990033"/>
                </a:solidFill>
                <a:latin typeface="Times New Roman" pitchFamily="18" charset="0"/>
              </a:rPr>
              <a:t>12206</a:t>
            </a:r>
            <a:r>
              <a:rPr lang="uk-UA" sz="2400" b="1" dirty="0">
                <a:latin typeface="Times New Roman" pitchFamily="18" charset="0"/>
              </a:rPr>
              <a:t> прим.</a:t>
            </a: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  <a:p>
            <a:pPr eaLnBrk="0" hangingPunct="0"/>
            <a:endParaRPr lang="uk-UA" sz="2000" b="1" dirty="0">
              <a:latin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Кількість читачів –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</a:rPr>
              <a:t>711</a:t>
            </a:r>
            <a:r>
              <a:rPr lang="uk-UA" sz="2400" b="1" dirty="0">
                <a:latin typeface="Times New Roman" pitchFamily="18" charset="0"/>
              </a:rPr>
              <a:t>,</a:t>
            </a: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Кількість відвідувань </a:t>
            </a:r>
            <a:r>
              <a:rPr lang="uk-UA" sz="2400" b="1" dirty="0" smtClean="0">
                <a:latin typeface="Times New Roman" pitchFamily="18" charset="0"/>
              </a:rPr>
              <a:t>– </a:t>
            </a:r>
            <a:r>
              <a:rPr lang="en-US" sz="2400" b="1" dirty="0" smtClean="0">
                <a:latin typeface="Times New Roman" pitchFamily="18" charset="0"/>
              </a:rPr>
              <a:t>6663</a:t>
            </a:r>
            <a:r>
              <a:rPr lang="uk-UA" sz="2400" b="1" dirty="0" smtClean="0">
                <a:latin typeface="Times New Roman" pitchFamily="18" charset="0"/>
              </a:rPr>
              <a:t>,</a:t>
            </a:r>
            <a:endParaRPr lang="uk-UA" sz="2400" b="1" dirty="0">
              <a:latin typeface="Times New Roman" pitchFamily="18" charset="0"/>
            </a:endParaRPr>
          </a:p>
          <a:p>
            <a:pPr eaLnBrk="0" hangingPunct="0"/>
            <a:r>
              <a:rPr lang="uk-UA" sz="2400" b="1" dirty="0">
                <a:latin typeface="Times New Roman" pitchFamily="18" charset="0"/>
              </a:rPr>
              <a:t>Кількість книговидач </a:t>
            </a:r>
            <a:r>
              <a:rPr lang="uk-UA" sz="2400" b="1" dirty="0" smtClean="0">
                <a:latin typeface="Times New Roman" pitchFamily="18" charset="0"/>
              </a:rPr>
              <a:t>- </a:t>
            </a:r>
            <a:r>
              <a:rPr lang="en-US" sz="2400" b="1" dirty="0" smtClean="0">
                <a:latin typeface="Times New Roman" pitchFamily="18" charset="0"/>
              </a:rPr>
              <a:t>8961</a:t>
            </a:r>
            <a:r>
              <a:rPr lang="uk-UA" sz="2400" b="1" dirty="0" smtClean="0">
                <a:latin typeface="Times New Roman" pitchFamily="18" charset="0"/>
              </a:rPr>
              <a:t>.</a:t>
            </a:r>
            <a:endParaRPr lang="uk-UA" sz="2400" b="1" dirty="0">
              <a:latin typeface="Times New Roman" pitchFamily="18" charset="0"/>
            </a:endParaRP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  <a:p>
            <a:pPr eaLnBrk="0" hangingPunct="0"/>
            <a:endParaRPr lang="uk-UA" sz="2400" b="1" dirty="0">
              <a:latin typeface="Times New Roman" pitchFamily="18" charset="0"/>
            </a:endParaRPr>
          </a:p>
        </p:txBody>
      </p:sp>
      <p:pic>
        <p:nvPicPr>
          <p:cNvPr id="21507" name="Picture 5" descr="IMG_2015-12-15_09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928802"/>
            <a:ext cx="3132138" cy="302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/>
      <p:bldP spid="1402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1071546"/>
          <a:ext cx="8143930" cy="5468112"/>
        </p:xfrm>
        <a:graphic>
          <a:graphicData uri="http://schemas.openxmlformats.org/drawingml/2006/table">
            <a:tbl>
              <a:tblPr/>
              <a:tblGrid>
                <a:gridCol w="1240193"/>
                <a:gridCol w="1620125"/>
                <a:gridCol w="561039"/>
                <a:gridCol w="561040"/>
                <a:gridCol w="555134"/>
                <a:gridCol w="570882"/>
                <a:gridCol w="722461"/>
                <a:gridCol w="527107"/>
                <a:gridCol w="626468"/>
                <a:gridCol w="704744"/>
                <a:gridCol w="454737"/>
              </a:tblGrid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Класний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керівник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кість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учнів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читачами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відвідувань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учня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відвідувань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ейтинг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Прочитали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учня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прочитано книг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Рейтинг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anchor="ctr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Сівак А.В.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Головачьова Ю.З.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1-В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Гапонова Н.С.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Сипко Л.В.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Тептя Т.В.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2В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Поспєлкіна І.Д.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Бондар Т.М.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Андрієвська В.К.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В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Пашковська Г.А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Полянська І.В.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Ільяшенко Н.Ю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4825" algn="l"/>
                          <a:tab pos="53340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Юрчук О.Д.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Коваленко Н.П.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Подоляк О.П.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Галкіна І.В.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Білінська Г.В.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Мироненко Л.В.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Сапога Л.М.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Білянська Ю.М.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Панченко О.Ю.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Липов’як Л.І.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Разом: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4" marR="63106" marT="0" marB="0" horzOverflow="overflow">
                    <a:lnL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2820" name="Rectangle 1"/>
          <p:cNvSpPr>
            <a:spLocks noChangeArrowheads="1"/>
          </p:cNvSpPr>
          <p:nvPr/>
        </p:nvSpPr>
        <p:spPr bwMode="auto">
          <a:xfrm>
            <a:off x="1214414" y="142852"/>
            <a:ext cx="657229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504825" algn="l"/>
                <a:tab pos="533400" algn="l"/>
              </a:tabLst>
            </a:pPr>
            <a:r>
              <a:rPr lang="uk-UA" altLang="zh-CN" sz="1600" b="1" dirty="0">
                <a:solidFill>
                  <a:srgbClr val="990033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Аналіз показників відвідування та книговидачі </a:t>
            </a:r>
            <a:r>
              <a:rPr lang="uk-UA" altLang="zh-CN" sz="1600" b="1" dirty="0" smtClean="0">
                <a:solidFill>
                  <a:srgbClr val="990033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ШБІЦ</a:t>
            </a:r>
            <a:endParaRPr lang="ru-RU" altLang="zh-CN" sz="1600" dirty="0">
              <a:solidFill>
                <a:srgbClr val="990033"/>
              </a:solidFill>
              <a:latin typeface="Times New Roman" pitchFamily="18" charset="0"/>
              <a:ea typeface="Microsoft YaHei"/>
              <a:cs typeface="Times New Roman" pitchFamily="18" charset="0"/>
            </a:endParaRPr>
          </a:p>
          <a:p>
            <a:pPr algn="ctr" eaLnBrk="0" hangingPunct="0">
              <a:tabLst>
                <a:tab pos="504825" algn="l"/>
                <a:tab pos="533400" algn="l"/>
              </a:tabLst>
            </a:pPr>
            <a:r>
              <a:rPr lang="uk-UA" altLang="zh-CN" sz="1600" b="1" dirty="0">
                <a:solidFill>
                  <a:srgbClr val="990033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у ІІ семестрі </a:t>
            </a:r>
            <a:r>
              <a:rPr lang="ru-RU" altLang="zh-CN" sz="1600" dirty="0">
                <a:solidFill>
                  <a:srgbClr val="990033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lang="uk-UA" altLang="zh-CN" sz="1600" b="1" dirty="0">
                <a:solidFill>
                  <a:srgbClr val="990033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2015-2016 навчального року:</a:t>
            </a:r>
            <a:endParaRPr lang="ru-RU" altLang="zh-CN" sz="1600" dirty="0">
              <a:solidFill>
                <a:srgbClr val="990033"/>
              </a:solidFill>
              <a:latin typeface="Times New Roman" pitchFamily="18" charset="0"/>
              <a:ea typeface="Microsoft YaHei"/>
              <a:cs typeface="Times New Roman" pitchFamily="18" charset="0"/>
            </a:endParaRPr>
          </a:p>
          <a:p>
            <a:pPr eaLnBrk="0" hangingPunct="0">
              <a:tabLst>
                <a:tab pos="504825" algn="l"/>
                <a:tab pos="533400" algn="l"/>
              </a:tabLst>
            </a:pPr>
            <a:endParaRPr lang="ru-RU" altLang="zh-CN" dirty="0">
              <a:ea typeface="Microsoft YaHei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ія бібліотеки Ал ХДУ">
  <a:themeElements>
    <a:clrScheme name="Презентація бібліотеки Ал ХДУ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езентація бібліотеки Ал ХДУ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резентація бібліотеки Ал ХДУ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ія бібліотеки Ал ХДУ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ія бібліотеки Ал ХДУ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ія бібліотеки Ал ХДУ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ія бібліотеки Ал ХДУ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ія бібліотеки Ал ХДУ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ія бібліотеки Ал ХДУ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ія бібліотеки Ал ХДУ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ія бібліотеки Ал ХДУ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ія бібліотеки Ал ХДУ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ія бібліотеки Ал ХДУ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ія бібліотеки Ал ХДУ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бібліотеки Ал ХДУ</Template>
  <TotalTime>3472</TotalTime>
  <Words>2417</Words>
  <Application>Microsoft Office PowerPoint</Application>
  <PresentationFormat>Экран (4:3)</PresentationFormat>
  <Paragraphs>906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Презентація бібліотеки Ал ХДУ</vt:lpstr>
      <vt:lpstr>Презентация PowerPoint</vt:lpstr>
      <vt:lpstr>Бібліотечно-інформаційний центр</vt:lpstr>
      <vt:lpstr>Презентация PowerPoint</vt:lpstr>
      <vt:lpstr>Презентация PowerPoint</vt:lpstr>
      <vt:lpstr>Бібліотечно-інформаційний центр</vt:lpstr>
      <vt:lpstr>Бібліотечно-інформаційний центр</vt:lpstr>
      <vt:lpstr>Бібліотечно-інформаційний 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 облікова документація Фонд підручників і навчальних посібників</vt:lpstr>
      <vt:lpstr>Основна облікова документація Фонд підручників і навчальних посібників Електронна картотека руху підручників</vt:lpstr>
      <vt:lpstr>Основна облікова документація Фонд підручників і навчальних посібників Журнал обліку виданих підручників і навчальних посібників</vt:lpstr>
      <vt:lpstr>Фонд підручників і навчальних посібників Журнал обліку виданих підручників і навчальних посібників</vt:lpstr>
      <vt:lpstr>Основна облікова документація Фонд підручників і навчальних посібників Журнал обліку виданих підручників і навчальних посібників</vt:lpstr>
      <vt:lpstr>Презентация PowerPoint</vt:lpstr>
      <vt:lpstr>Презентация PowerPoint</vt:lpstr>
      <vt:lpstr>Презентация PowerPoint</vt:lpstr>
      <vt:lpstr> Веб-ресурс Херсонської обласної бібліотеки  для дітей ім. Дніпрової Чайки  Довідник школяра «Літературна Херсонщина». </vt:lpstr>
      <vt:lpstr> Веб-ресурс Херсонської обласної бібліотеки  для дітей ім. Дніпрової Чайки  «Довідник школяра «Літературна Херсонщина». </vt:lpstr>
      <vt:lpstr>Шкільна електронна бібліотека</vt:lpstr>
      <vt:lpstr>Шкільна електронна бібліотека</vt:lpstr>
      <vt:lpstr>Шкільна електронна бібліотека</vt:lpstr>
      <vt:lpstr>Шкільна електронна бібліотека Електронні підручники і навчальні посібники</vt:lpstr>
      <vt:lpstr>Презентация PowerPoint</vt:lpstr>
      <vt:lpstr>Презентация PowerPoint</vt:lpstr>
      <vt:lpstr>Презентация PowerPoint</vt:lpstr>
      <vt:lpstr>Шкільна електронна бібліотека Розділ: Електронна бібліотека підручників. Вчителям. Математика</vt:lpstr>
      <vt:lpstr>Шкільна електронна бібліотека Розділ: Електронна бібліотека підручників. Вчителям. Математика</vt:lpstr>
      <vt:lpstr>Шкільна електронна бібліотека Розділ: Електронна бібліотека друкованих видань</vt:lpstr>
      <vt:lpstr>Шкільна електронна бібліотека Розділ: Електронна бібліотека друкованих видань</vt:lpstr>
      <vt:lpstr>Шкільна електронна бібліотека Розділ: Електронна бібліотека друкованих видань</vt:lpstr>
      <vt:lpstr>Шкільна електронна бібліотека Розділ: Електронна бібліотека друкованих видань</vt:lpstr>
      <vt:lpstr>Шкільна електронна бібліотека Розділ: Фонд електронних документів НВК - колегіуму № 51</vt:lpstr>
      <vt:lpstr>Шкільна електронна бібліотека Розділ: Відеотека</vt:lpstr>
      <vt:lpstr>Презентация PowerPoint</vt:lpstr>
      <vt:lpstr>Наочна популяризація книги</vt:lpstr>
      <vt:lpstr>Презентация PowerPoint</vt:lpstr>
      <vt:lpstr>Освоєння ІКТ </vt:lpstr>
      <vt:lpstr>Презентация PowerPoint</vt:lpstr>
      <vt:lpstr>Презентация PowerPoint</vt:lpstr>
      <vt:lpstr>Презентация PowerPoint</vt:lpstr>
      <vt:lpstr>Презентация PowerPoint</vt:lpstr>
      <vt:lpstr>Інформаційно-бібліографічна робота Бібліотечні медіа уроки  </vt:lpstr>
      <vt:lpstr>Презентация PowerPoint</vt:lpstr>
      <vt:lpstr>Досягнення  </vt:lpstr>
      <vt:lpstr>Відзначення </vt:lpstr>
      <vt:lpstr>Відзначення </vt:lpstr>
      <vt:lpstr>Сертифікат про підвищення професійної кваліфікації Школа бібліотечного блогера</vt:lpstr>
      <vt:lpstr>ІНФОРМАЦІЯ ДЛЯ КОНТАКТІВ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st_lib</dc:creator>
  <cp:lastModifiedBy>vbpi</cp:lastModifiedBy>
  <cp:revision>299</cp:revision>
  <dcterms:created xsi:type="dcterms:W3CDTF">2010-10-19T06:11:32Z</dcterms:created>
  <dcterms:modified xsi:type="dcterms:W3CDTF">2017-03-14T14:44:20Z</dcterms:modified>
</cp:coreProperties>
</file>