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65" r:id="rId2"/>
    <p:sldId id="260" r:id="rId3"/>
    <p:sldId id="266" r:id="rId4"/>
    <p:sldId id="257" r:id="rId5"/>
    <p:sldId id="256" r:id="rId6"/>
    <p:sldId id="258" r:id="rId7"/>
    <p:sldId id="259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EA6C-64CF-40B2-A21F-486644ECC5CE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F7334-EC4F-422C-A677-81AFD3B33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5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5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5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16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7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5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6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7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3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9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1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D35A81-BF97-4177-82C9-68051A5F351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F3870B-16CB-4865-B8D6-C33AF3EB4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6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ВСЕУКРАЇНСЬКИЙ КОНКУРС </a:t>
            </a:r>
            <a:br>
              <a:rPr lang="uk-UA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</a:br>
            <a:r>
              <a:rPr lang="uk-UA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«ШКІЛЬНА БІБЛІОТЕКА</a:t>
            </a:r>
            <a:r>
              <a:rPr lang="en-US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- 2017</a:t>
            </a:r>
            <a:r>
              <a:rPr lang="uk-UA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»</a:t>
            </a:r>
            <a:r>
              <a:rPr lang="ru-RU" altLang="ru-RU" sz="4400" b="1" cap="none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4400" b="1" cap="none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2466975" y="2714882"/>
            <a:ext cx="7258050" cy="2885818"/>
          </a:xfrm>
          <a:prstGeom prst="wav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Номінація </a:t>
            </a:r>
          </a:p>
          <a:p>
            <a:pPr algn="ctr"/>
            <a:r>
              <a:rPr lang="uk-UA" sz="3600" dirty="0"/>
              <a:t>«Бібліотека – виховний простір навчального закладу»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4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5105"/>
            <a:ext cx="10364451" cy="1596177"/>
          </a:xfrm>
        </p:spPr>
        <p:txBody>
          <a:bodyPr/>
          <a:lstStyle/>
          <a:p>
            <a:r>
              <a:rPr lang="uk-UA" dirty="0"/>
              <a:t>Напрямки співпраці гімназійної бібліотеки з класними керівниками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03" y="3293657"/>
            <a:ext cx="328689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БІБЛІОТЕКА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83841" y="1867157"/>
            <a:ext cx="2084294" cy="12467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Свята, літературні подорожі, вікторини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54035" y="2366832"/>
            <a:ext cx="24070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Літературні та правові брейн-ринги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21323" y="5688107"/>
            <a:ext cx="26625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Бібліотечні </a:t>
            </a:r>
            <a:r>
              <a:rPr lang="uk-UA" dirty="0" err="1"/>
              <a:t>уроки</a:t>
            </a:r>
            <a:r>
              <a:rPr lang="uk-UA" dirty="0"/>
              <a:t> «За здоровий спосіб життя»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3529" y="5501841"/>
            <a:ext cx="21784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Зустрічі з письменниками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70894" y="3616822"/>
            <a:ext cx="2743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Збереження підручників, робота постів бережливих.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 flipV="1">
            <a:off x="3657600" y="2490530"/>
            <a:ext cx="1526241" cy="1126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6" idx="1"/>
          </p:cNvCxnSpPr>
          <p:nvPr/>
        </p:nvCxnSpPr>
        <p:spPr>
          <a:xfrm flipV="1">
            <a:off x="3657600" y="2689998"/>
            <a:ext cx="5096435" cy="92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9" idx="1"/>
          </p:cNvCxnSpPr>
          <p:nvPr/>
        </p:nvCxnSpPr>
        <p:spPr>
          <a:xfrm>
            <a:off x="3657600" y="3616823"/>
            <a:ext cx="5513294" cy="46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  <a:endCxn id="8" idx="0"/>
          </p:cNvCxnSpPr>
          <p:nvPr/>
        </p:nvCxnSpPr>
        <p:spPr>
          <a:xfrm>
            <a:off x="3657600" y="3616823"/>
            <a:ext cx="4155141" cy="188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7" idx="0"/>
          </p:cNvCxnSpPr>
          <p:nvPr/>
        </p:nvCxnSpPr>
        <p:spPr>
          <a:xfrm>
            <a:off x="3657600" y="3616823"/>
            <a:ext cx="194982" cy="207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86047" y="5096435"/>
            <a:ext cx="23868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/>
              <a:t>Уроки</a:t>
            </a:r>
            <a:r>
              <a:rPr lang="uk-UA" dirty="0"/>
              <a:t> толерантності 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4" idx="3"/>
            <a:endCxn id="21" idx="1"/>
          </p:cNvCxnSpPr>
          <p:nvPr/>
        </p:nvCxnSpPr>
        <p:spPr>
          <a:xfrm>
            <a:off x="3657600" y="3616823"/>
            <a:ext cx="5728447" cy="166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257" y="2359712"/>
            <a:ext cx="5971119" cy="15961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Бібліотека- виховний простір гімназії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30991" y="1483867"/>
            <a:ext cx="28776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Національно- патріотичне виховання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6040" y="1483867"/>
            <a:ext cx="271630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mtClean="0"/>
              <a:t>Морально-етичне </a:t>
            </a:r>
            <a:r>
              <a:rPr lang="uk-UA" dirty="0" smtClean="0"/>
              <a:t>та </a:t>
            </a:r>
            <a:r>
              <a:rPr lang="uk-UA" dirty="0"/>
              <a:t>естетичне виховання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8495" y="4263023"/>
            <a:ext cx="27163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Екологічне виховання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22656" y="4263023"/>
            <a:ext cx="27028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Правове виховання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" idx="0"/>
            <a:endCxn id="4" idx="2"/>
          </p:cNvCxnSpPr>
          <p:nvPr/>
        </p:nvCxnSpPr>
        <p:spPr>
          <a:xfrm flipH="1" flipV="1">
            <a:off x="3569826" y="2130198"/>
            <a:ext cx="2238991" cy="22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  <a:endCxn id="5" idx="2"/>
          </p:cNvCxnSpPr>
          <p:nvPr/>
        </p:nvCxnSpPr>
        <p:spPr>
          <a:xfrm flipV="1">
            <a:off x="5808817" y="2130198"/>
            <a:ext cx="2215376" cy="22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 flipH="1">
            <a:off x="2406648" y="3955889"/>
            <a:ext cx="3402169" cy="30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7" idx="0"/>
          </p:cNvCxnSpPr>
          <p:nvPr/>
        </p:nvCxnSpPr>
        <p:spPr>
          <a:xfrm>
            <a:off x="5808817" y="3955889"/>
            <a:ext cx="3465268" cy="30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60" y="4800678"/>
            <a:ext cx="2936250" cy="196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5" y="4800678"/>
            <a:ext cx="2618509" cy="196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951">
            <a:off x="9708469" y="369442"/>
            <a:ext cx="2218079" cy="166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580">
            <a:off x="241866" y="435053"/>
            <a:ext cx="1973084" cy="130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7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433713"/>
            <a:ext cx="5221982" cy="15961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Напрямки роботи гімназійної бібліотеки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7892" y="1192676"/>
            <a:ext cx="2875722" cy="1204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Інформаційне забезпечення навчально- виховного процесу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1886" y="1026375"/>
            <a:ext cx="249140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Робота з читацьким активом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33183" y="1026374"/>
            <a:ext cx="2160104" cy="12180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Вивчення та  розвиток читацьких інтересів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33183" y="4938268"/>
            <a:ext cx="27166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Робота з обдарованими дітьми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94592" y="3047135"/>
            <a:ext cx="20408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Краєзнавча робота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7165" y="4938268"/>
            <a:ext cx="25841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Популяризація літератури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313" y="3047134"/>
            <a:ext cx="16902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Масова робота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4" idx="2"/>
          </p:cNvCxnSpPr>
          <p:nvPr/>
        </p:nvCxnSpPr>
        <p:spPr>
          <a:xfrm flipH="1" flipV="1">
            <a:off x="2375753" y="2396836"/>
            <a:ext cx="831574" cy="319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1"/>
            <a:endCxn id="10" idx="3"/>
          </p:cNvCxnSpPr>
          <p:nvPr/>
        </p:nvCxnSpPr>
        <p:spPr>
          <a:xfrm flipH="1">
            <a:off x="2080590" y="3231802"/>
            <a:ext cx="1196010" cy="13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0"/>
            <a:endCxn id="5" idx="2"/>
          </p:cNvCxnSpPr>
          <p:nvPr/>
        </p:nvCxnSpPr>
        <p:spPr>
          <a:xfrm flipV="1">
            <a:off x="5887591" y="1672706"/>
            <a:ext cx="0" cy="76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2"/>
          </p:cNvCxnSpPr>
          <p:nvPr/>
        </p:nvCxnSpPr>
        <p:spPr>
          <a:xfrm flipV="1">
            <a:off x="8498582" y="2244435"/>
            <a:ext cx="1314653" cy="18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  <a:endCxn id="8" idx="1"/>
          </p:cNvCxnSpPr>
          <p:nvPr/>
        </p:nvCxnSpPr>
        <p:spPr>
          <a:xfrm>
            <a:off x="8498582" y="3231802"/>
            <a:ext cx="1196010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0"/>
          </p:cNvCxnSpPr>
          <p:nvPr/>
        </p:nvCxnSpPr>
        <p:spPr>
          <a:xfrm flipH="1">
            <a:off x="2299252" y="4029889"/>
            <a:ext cx="977348" cy="90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7" idx="0"/>
          </p:cNvCxnSpPr>
          <p:nvPr/>
        </p:nvCxnSpPr>
        <p:spPr>
          <a:xfrm>
            <a:off x="8498582" y="4029889"/>
            <a:ext cx="1592949" cy="90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32" y="293951"/>
            <a:ext cx="10364451" cy="1596177"/>
          </a:xfrm>
        </p:spPr>
        <p:txBody>
          <a:bodyPr/>
          <a:lstStyle/>
          <a:p>
            <a:r>
              <a:rPr lang="uk-UA" dirty="0"/>
              <a:t>Сторінки історії гімназії-сторінки історії бібліотеки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7" y="1571624"/>
            <a:ext cx="3992366" cy="2501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506">
            <a:off x="8973969" y="4441804"/>
            <a:ext cx="2656972" cy="199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72">
            <a:off x="721789" y="4473308"/>
            <a:ext cx="2712830" cy="203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17775" y="1542489"/>
            <a:ext cx="7318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Перша згадка про гімназійну бібліотеку зустрічається в архівних документах 1863 року. </a:t>
            </a:r>
          </a:p>
          <a:p>
            <a:r>
              <a:rPr lang="uk-UA" dirty="0"/>
              <a:t>Основу бібліотеки було </a:t>
            </a:r>
            <a:r>
              <a:rPr lang="uk-UA" dirty="0" smtClean="0"/>
              <a:t>закладено </a:t>
            </a:r>
            <a:r>
              <a:rPr lang="uk-UA" dirty="0"/>
              <a:t>громадськими пожертвами. </a:t>
            </a:r>
            <a:endParaRPr lang="uk-UA" dirty="0" smtClean="0"/>
          </a:p>
          <a:p>
            <a:r>
              <a:rPr lang="uk-UA" dirty="0" smtClean="0"/>
              <a:t>Її </a:t>
            </a:r>
            <a:r>
              <a:rPr lang="uk-UA" dirty="0"/>
              <a:t>фонди тоді нараховували 669 примірників.</a:t>
            </a:r>
          </a:p>
          <a:p>
            <a:r>
              <a:rPr lang="uk-UA" dirty="0"/>
              <a:t>Сьогодні </a:t>
            </a:r>
            <a:r>
              <a:rPr lang="uk-UA" dirty="0" smtClean="0"/>
              <a:t>бібліотека - інформаційний </a:t>
            </a:r>
            <a:r>
              <a:rPr lang="uk-UA" dirty="0"/>
              <a:t>центр гімназії, обладнаний мультимедійною системою та комп’ютерами. Фонд гімназійної бібліотеки складає 31 739 примірників художньої, науково-пізнавальної, довідкової літератури та підручників. </a:t>
            </a:r>
          </a:p>
          <a:p>
            <a:r>
              <a:rPr lang="uk-UA" dirty="0"/>
              <a:t>Бібліотека кожного року обслуговує до 1000 читачів, сприяючи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96516" y="4150851"/>
            <a:ext cx="513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забезпеченню навчально-виховного процесу, вихованню в учнів культури читання, популяризації української та світової літератури, інформаційному забезпеченню.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3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66825"/>
            <a:ext cx="10364451" cy="577237"/>
          </a:xfrm>
        </p:spPr>
        <p:txBody>
          <a:bodyPr>
            <a:normAutofit fontScale="90000"/>
          </a:bodyPr>
          <a:lstStyle/>
          <a:p>
            <a:r>
              <a:rPr lang="uk-UA" dirty="0"/>
              <a:t>Творчі зв’язки бібліотеки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8432" y="3245631"/>
            <a:ext cx="499472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ГІМНАЗІЙНА БІБЛІОТЕКА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9144" y="1821875"/>
            <a:ext cx="239150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Адміністрація гімназії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9276" y="1742946"/>
            <a:ext cx="2293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Учнівські колективи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0108" y="1688123"/>
            <a:ext cx="25462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Органи учнівського самоврядування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516" y="3380493"/>
            <a:ext cx="240557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Громадські організації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77814" y="4886847"/>
            <a:ext cx="26025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mtClean="0"/>
              <a:t>Учителі-предметники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45547" y="4883275"/>
            <a:ext cx="21804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Бібліотечний актив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60109" y="4883274"/>
            <a:ext cx="190320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Класні керівники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99573" y="3252906"/>
            <a:ext cx="251405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Батьківський комітет гімназії 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5" idx="2"/>
          </p:cNvCxnSpPr>
          <p:nvPr/>
        </p:nvCxnSpPr>
        <p:spPr>
          <a:xfrm flipH="1" flipV="1">
            <a:off x="2264898" y="2468206"/>
            <a:ext cx="1173534" cy="75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0"/>
            <a:endCxn id="6" idx="2"/>
          </p:cNvCxnSpPr>
          <p:nvPr/>
        </p:nvCxnSpPr>
        <p:spPr>
          <a:xfrm flipV="1">
            <a:off x="5935793" y="2112278"/>
            <a:ext cx="0" cy="113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2"/>
          </p:cNvCxnSpPr>
          <p:nvPr/>
        </p:nvCxnSpPr>
        <p:spPr>
          <a:xfrm flipV="1">
            <a:off x="8433154" y="2334454"/>
            <a:ext cx="1600080" cy="91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12" idx="1"/>
          </p:cNvCxnSpPr>
          <p:nvPr/>
        </p:nvCxnSpPr>
        <p:spPr>
          <a:xfrm flipV="1">
            <a:off x="8433154" y="3576072"/>
            <a:ext cx="966419" cy="269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1"/>
            <a:endCxn id="8" idx="3"/>
          </p:cNvCxnSpPr>
          <p:nvPr/>
        </p:nvCxnSpPr>
        <p:spPr>
          <a:xfrm flipH="1" flipV="1">
            <a:off x="2592091" y="3703659"/>
            <a:ext cx="846341" cy="142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0"/>
          </p:cNvCxnSpPr>
          <p:nvPr/>
        </p:nvCxnSpPr>
        <p:spPr>
          <a:xfrm flipH="1">
            <a:off x="2579076" y="3891962"/>
            <a:ext cx="881575" cy="994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0" idx="0"/>
          </p:cNvCxnSpPr>
          <p:nvPr/>
        </p:nvCxnSpPr>
        <p:spPr>
          <a:xfrm>
            <a:off x="5935793" y="4445960"/>
            <a:ext cx="0" cy="43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>
            <a:off x="8433154" y="3884689"/>
            <a:ext cx="1278556" cy="99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9904" y="1951166"/>
            <a:ext cx="4296967" cy="153343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uk-UA" sz="3600" dirty="0"/>
              <a:t>Пріоритети роботи бібліотеки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80655" y="1098502"/>
            <a:ext cx="187794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Діагностування основних потреб користувачів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35817" y="4518992"/>
            <a:ext cx="3041373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Тісна співпраця з громадськими організаціями, педагогічним колективом та батьками у реалізації завдань виховання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29156" y="4248315"/>
            <a:ext cx="2180493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Сприяння засвоєнню школярами системи знань через форми та методи бібліотечної роботи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39830" y="1098502"/>
            <a:ext cx="195540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Популяризація літератури та періодичних видань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62348" y="4518992"/>
            <a:ext cx="2504050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Формування основ інформаційної культури та виховання культури читання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4" idx="3"/>
          </p:cNvCxnSpPr>
          <p:nvPr/>
        </p:nvCxnSpPr>
        <p:spPr>
          <a:xfrm flipH="1" flipV="1">
            <a:off x="2958599" y="1698667"/>
            <a:ext cx="1053752" cy="49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1"/>
          </p:cNvCxnSpPr>
          <p:nvPr/>
        </p:nvCxnSpPr>
        <p:spPr>
          <a:xfrm flipV="1">
            <a:off x="8306871" y="1698667"/>
            <a:ext cx="1132959" cy="50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 flipH="1">
            <a:off x="2756504" y="3363264"/>
            <a:ext cx="1288110" cy="115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6158388" y="3484605"/>
            <a:ext cx="0" cy="51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8279498" y="3386688"/>
            <a:ext cx="2134875" cy="113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5312" y="403778"/>
            <a:ext cx="388614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Впровадження інформаційно-комунікаційних технологій у навчально-виховний процес та бібліотечну справу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0"/>
            <a:endCxn id="8" idx="2"/>
          </p:cNvCxnSpPr>
          <p:nvPr/>
        </p:nvCxnSpPr>
        <p:spPr>
          <a:xfrm flipH="1" flipV="1">
            <a:off x="6158387" y="1604107"/>
            <a:ext cx="1" cy="347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860" y="2730440"/>
            <a:ext cx="2876179" cy="14955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Сприяння національно-патріотичному вихованню та морально правових норм учнівської молоді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2" idx="1"/>
            <a:endCxn id="12" idx="3"/>
          </p:cNvCxnSpPr>
          <p:nvPr/>
        </p:nvCxnSpPr>
        <p:spPr>
          <a:xfrm flipH="1">
            <a:off x="3134039" y="2717886"/>
            <a:ext cx="875865" cy="76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037" y="1161777"/>
            <a:ext cx="10364451" cy="61943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Діагностика інформаційних потреб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6037" y="2765956"/>
            <a:ext cx="23921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Метод опитування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03494" y="2765956"/>
            <a:ext cx="17021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Анкетування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09998" y="2765955"/>
            <a:ext cx="3165230" cy="644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Аналіз читацьких формулярів 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2262104" y="1781218"/>
            <a:ext cx="886577" cy="98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6248262" y="1781216"/>
            <a:ext cx="1" cy="97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8241185" y="1781218"/>
            <a:ext cx="1751428" cy="98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28880" r="23152" b="23754"/>
          <a:stretch/>
        </p:blipFill>
        <p:spPr>
          <a:xfrm>
            <a:off x="6248262" y="3569640"/>
            <a:ext cx="5326966" cy="2544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22015" r="23926" b="30619"/>
          <a:stretch/>
        </p:blipFill>
        <p:spPr>
          <a:xfrm>
            <a:off x="437323" y="3662406"/>
            <a:ext cx="5300868" cy="2567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9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238" y="2637805"/>
            <a:ext cx="6837524" cy="15961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Бібліотека  </a:t>
            </a:r>
            <a:r>
              <a:rPr lang="uk-UA" dirty="0"/>
              <a:t>як центр духовного становлення особистості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2025" y="968494"/>
            <a:ext cx="247591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Сприяння успішному засвоєнню навчальних програм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82819" y="1106993"/>
            <a:ext cx="306675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Розвиток пізнавальних та творчих здібностей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22" y="4979963"/>
            <a:ext cx="94675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Формування духовності культури учнів та ціннісних орієнтирів через засвоєння кращих надбань вітчизняної та світової культури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4" idx="2"/>
          </p:cNvCxnSpPr>
          <p:nvPr/>
        </p:nvCxnSpPr>
        <p:spPr>
          <a:xfrm flipH="1" flipV="1">
            <a:off x="2489982" y="1891824"/>
            <a:ext cx="1434904" cy="74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2"/>
          </p:cNvCxnSpPr>
          <p:nvPr/>
        </p:nvCxnSpPr>
        <p:spPr>
          <a:xfrm flipV="1">
            <a:off x="8299938" y="1753324"/>
            <a:ext cx="1716260" cy="88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6" idx="0"/>
          </p:cNvCxnSpPr>
          <p:nvPr/>
        </p:nvCxnSpPr>
        <p:spPr>
          <a:xfrm>
            <a:off x="6091000" y="4233982"/>
            <a:ext cx="0" cy="74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951" y="506936"/>
            <a:ext cx="10364451" cy="1183388"/>
          </a:xfrm>
        </p:spPr>
        <p:txBody>
          <a:bodyPr/>
          <a:lstStyle/>
          <a:p>
            <a:r>
              <a:rPr lang="uk-UA" dirty="0"/>
              <a:t>Співпраця </a:t>
            </a:r>
            <a:r>
              <a:rPr lang="uk-UA" dirty="0" err="1"/>
              <a:t>бібліотекаря</a:t>
            </a:r>
            <a:r>
              <a:rPr lang="uk-UA" dirty="0"/>
              <a:t> і педагогічного колективу школи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464441"/>
            <a:ext cx="32621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БІБЛІОТЕКА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41694" y="2343404"/>
            <a:ext cx="340210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Адміністрація (директор, завучі)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38882" y="3602941"/>
            <a:ext cx="229944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/>
              <a:t>У</a:t>
            </a:r>
            <a:r>
              <a:rPr lang="uk-UA" dirty="0" err="1" smtClean="0"/>
              <a:t>чителі-предметники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4948518"/>
            <a:ext cx="12371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Психолог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62518" y="4948518"/>
            <a:ext cx="20036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Класні керівники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3889" y="3602941"/>
            <a:ext cx="28642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У</a:t>
            </a:r>
            <a:r>
              <a:rPr lang="uk-UA" dirty="0" smtClean="0"/>
              <a:t>чителі </a:t>
            </a:r>
            <a:r>
              <a:rPr lang="uk-UA" dirty="0"/>
              <a:t>початкової школи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1"/>
            <a:endCxn id="9" idx="3"/>
          </p:cNvCxnSpPr>
          <p:nvPr/>
        </p:nvCxnSpPr>
        <p:spPr>
          <a:xfrm flipH="1">
            <a:off x="3718113" y="3787607"/>
            <a:ext cx="853887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  <a:endCxn id="5" idx="2"/>
          </p:cNvCxnSpPr>
          <p:nvPr/>
        </p:nvCxnSpPr>
        <p:spPr>
          <a:xfrm flipH="1" flipV="1">
            <a:off x="5842747" y="2989735"/>
            <a:ext cx="360345" cy="47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6" idx="1"/>
          </p:cNvCxnSpPr>
          <p:nvPr/>
        </p:nvCxnSpPr>
        <p:spPr>
          <a:xfrm>
            <a:off x="7834184" y="3787607"/>
            <a:ext cx="704698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7113494" y="4110772"/>
            <a:ext cx="1048871" cy="83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0"/>
          </p:cNvCxnSpPr>
          <p:nvPr/>
        </p:nvCxnSpPr>
        <p:spPr>
          <a:xfrm flipH="1">
            <a:off x="3664324" y="4138538"/>
            <a:ext cx="907676" cy="809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з вчителями-</a:t>
            </a:r>
            <a:r>
              <a:rPr lang="uk-UA" dirty="0" err="1"/>
              <a:t>предметниками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3547" y="3025152"/>
            <a:ext cx="316121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БІБЛІОТЕКАР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3775" y="2062129"/>
            <a:ext cx="2743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Забезпечення навчального процесу необхідною літературою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66085" y="2339788"/>
            <a:ext cx="30121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Підготовка та презентація тематичних виставок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4898" y="4445587"/>
            <a:ext cx="252804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Інформування про надходження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8941" y="4463104"/>
            <a:ext cx="37651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Інформація про передплату періодичних видань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9247" y="4481942"/>
            <a:ext cx="279698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Інформаційна допомога в проведенні тематичних тижнів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5" idx="3"/>
          </p:cNvCxnSpPr>
          <p:nvPr/>
        </p:nvCxnSpPr>
        <p:spPr>
          <a:xfrm flipH="1" flipV="1">
            <a:off x="3656975" y="2662294"/>
            <a:ext cx="966572" cy="36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 flipH="1">
            <a:off x="2097741" y="3671483"/>
            <a:ext cx="2525806" cy="81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8" idx="0"/>
          </p:cNvCxnSpPr>
          <p:nvPr/>
        </p:nvCxnSpPr>
        <p:spPr>
          <a:xfrm flipH="1">
            <a:off x="5961530" y="3671483"/>
            <a:ext cx="242622" cy="791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>
            <a:off x="7299512" y="3671483"/>
            <a:ext cx="2689410" cy="774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1"/>
          </p:cNvCxnSpPr>
          <p:nvPr/>
        </p:nvCxnSpPr>
        <p:spPr>
          <a:xfrm flipV="1">
            <a:off x="7366747" y="2662954"/>
            <a:ext cx="899338" cy="376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690</TotalTime>
  <Words>353</Words>
  <Application>Microsoft Office PowerPoint</Application>
  <PresentationFormat>Произвольный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ВСЕУКРАЇНСЬКИЙ КОНКУРС  «ШКІЛЬНА БІБЛІОТЕКА- 2017» </vt:lpstr>
      <vt:lpstr>Напрямки роботи гімназійної бібліотеки</vt:lpstr>
      <vt:lpstr>Сторінки історії гімназії-сторінки історії бібліотеки</vt:lpstr>
      <vt:lpstr>Творчі зв’язки бібліотеки</vt:lpstr>
      <vt:lpstr>Пріоритети роботи бібліотеки</vt:lpstr>
      <vt:lpstr>Діагностика інформаційних потреб</vt:lpstr>
      <vt:lpstr>Бібліотека  як центр духовного становлення особистості</vt:lpstr>
      <vt:lpstr>Співпраця бібліотекаря і педагогічного колективу школи</vt:lpstr>
      <vt:lpstr>Робота з вчителями-предметниками</vt:lpstr>
      <vt:lpstr>Напрямки співпраці гімназійної бібліотеки з класними керівниками</vt:lpstr>
      <vt:lpstr>Бібліотека- виховний простір гімназії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напрямки роботи</dc:title>
  <dc:creator>Admin</dc:creator>
  <cp:lastModifiedBy>vbpi</cp:lastModifiedBy>
  <cp:revision>53</cp:revision>
  <dcterms:created xsi:type="dcterms:W3CDTF">2016-10-31T07:41:27Z</dcterms:created>
  <dcterms:modified xsi:type="dcterms:W3CDTF">2017-04-09T11:04:00Z</dcterms:modified>
</cp:coreProperties>
</file>